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87" r:id="rId2"/>
    <p:sldId id="284" r:id="rId3"/>
    <p:sldId id="285" r:id="rId4"/>
    <p:sldId id="327" r:id="rId5"/>
    <p:sldId id="323" r:id="rId6"/>
    <p:sldId id="328" r:id="rId7"/>
    <p:sldId id="324" r:id="rId8"/>
    <p:sldId id="307" r:id="rId9"/>
    <p:sldId id="297" r:id="rId10"/>
    <p:sldId id="329" r:id="rId11"/>
    <p:sldId id="330" r:id="rId12"/>
    <p:sldId id="298" r:id="rId13"/>
    <p:sldId id="296" r:id="rId14"/>
    <p:sldId id="320" r:id="rId15"/>
    <p:sldId id="306" r:id="rId16"/>
    <p:sldId id="308" r:id="rId17"/>
    <p:sldId id="331" r:id="rId18"/>
    <p:sldId id="332" r:id="rId19"/>
    <p:sldId id="333" r:id="rId20"/>
    <p:sldId id="334" r:id="rId21"/>
    <p:sldId id="336" r:id="rId22"/>
    <p:sldId id="338" r:id="rId23"/>
    <p:sldId id="341" r:id="rId24"/>
    <p:sldId id="342" r:id="rId25"/>
    <p:sldId id="310" r:id="rId26"/>
    <p:sldId id="321" r:id="rId27"/>
    <p:sldId id="305" r:id="rId28"/>
    <p:sldId id="343" r:id="rId29"/>
    <p:sldId id="348" r:id="rId30"/>
    <p:sldId id="346" r:id="rId31"/>
    <p:sldId id="347" r:id="rId32"/>
    <p:sldId id="344" r:id="rId33"/>
    <p:sldId id="349" r:id="rId34"/>
    <p:sldId id="316" r:id="rId35"/>
    <p:sldId id="319" r:id="rId36"/>
    <p:sldId id="304" r:id="rId37"/>
    <p:sldId id="280" r:id="rId38"/>
    <p:sldId id="350" r:id="rId39"/>
    <p:sldId id="303" r:id="rId40"/>
    <p:sldId id="35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F4E79"/>
    <a:srgbClr val="BDD7EE"/>
    <a:srgbClr val="E6E6E6"/>
    <a:srgbClr val="FFE699"/>
    <a:srgbClr val="F2F2F2"/>
    <a:srgbClr val="FFF2CC"/>
    <a:srgbClr val="EA7600"/>
    <a:srgbClr val="253746"/>
    <a:srgbClr val="9AF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77687" autoAdjust="0"/>
  </p:normalViewPr>
  <p:slideViewPr>
    <p:cSldViewPr snapToGrid="0">
      <p:cViewPr>
        <p:scale>
          <a:sx n="96" d="100"/>
          <a:sy n="96" d="100"/>
        </p:scale>
        <p:origin x="-22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20/08/2019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a:t>
            </a:r>
            <a:r>
              <a:rPr kumimoji="0" lang="en-GB" sz="1200" b="0" i="0" u="none" strike="noStrike" kern="1200" cap="none" spc="0" normalizeH="0" baseline="0" noProof="0">
                <a:ln>
                  <a:noFill/>
                </a:ln>
                <a:solidFill>
                  <a:srgbClr val="253746"/>
                </a:solidFill>
                <a:effectLst/>
                <a:uLnTx/>
                <a:uFillTx/>
                <a:latin typeface="+mn-lt"/>
                <a:ea typeface="+mn-ea"/>
                <a:cs typeface="+mn-cs"/>
              </a:rPr>
              <a:t>.  </a:t>
            </a: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dirty="0"/>
          </a:p>
        </p:txBody>
      </p:sp>
    </p:spTree>
    <p:extLst>
      <p:ext uri="{BB962C8B-B14F-4D97-AF65-F5344CB8AC3E}">
        <p14:creationId xmlns:p14="http://schemas.microsoft.com/office/powerpoint/2010/main" val="37426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dirty="0"/>
          </a:p>
        </p:txBody>
      </p:sp>
    </p:spTree>
    <p:extLst>
      <p:ext uri="{BB962C8B-B14F-4D97-AF65-F5344CB8AC3E}">
        <p14:creationId xmlns:p14="http://schemas.microsoft.com/office/powerpoint/2010/main" val="10490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Puzzling Squares</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Alternatively,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Y3 WT:  </a:t>
            </a:r>
            <a:r>
              <a:rPr kumimoji="0" lang="en-US" sz="1200" b="0" i="0" u="none" strike="noStrike" kern="1200" cap="none" spc="0" normalizeH="0" baseline="0" noProof="0" dirty="0">
                <a:ln>
                  <a:noFill/>
                </a:ln>
                <a:solidFill>
                  <a:prstClr val="black"/>
                </a:solidFill>
                <a:effectLst/>
                <a:uLnTx/>
                <a:uFillTx/>
                <a:latin typeface="+mn-lt"/>
                <a:ea typeface="+mn-ea"/>
                <a:cs typeface="+mn-cs"/>
              </a:rPr>
              <a:t>Mystery number bags – adding 3 or more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Y3 ARE/GD:  </a:t>
            </a:r>
            <a:r>
              <a:rPr kumimoji="0" lang="en-US" sz="1200" b="0" i="0" u="none" strike="noStrike" kern="1200" cap="none" spc="0" normalizeH="0" baseline="0" noProof="0" dirty="0">
                <a:ln>
                  <a:noFill/>
                </a:ln>
                <a:solidFill>
                  <a:prstClr val="black"/>
                </a:solidFill>
                <a:effectLst/>
                <a:uLnTx/>
                <a:uFillTx/>
                <a:latin typeface="+mn-lt"/>
                <a:ea typeface="+mn-ea"/>
                <a:cs typeface="+mn-cs"/>
              </a:rPr>
              <a:t>Play ‘tiddlywinks’ to generate 3 or more numbers to add.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Y4 WT/ARE/GD:  </a:t>
            </a:r>
            <a:r>
              <a:rPr kumimoji="0" lang="en-US" sz="1200" b="0" i="0" u="none" strike="noStrike" kern="1200" cap="none" spc="0" normalizeH="0" baseline="0" noProof="0" dirty="0">
                <a:ln>
                  <a:noFill/>
                </a:ln>
                <a:solidFill>
                  <a:prstClr val="black"/>
                </a:solidFill>
                <a:effectLst/>
                <a:uLnTx/>
                <a:uFillTx/>
                <a:latin typeface="+mn-lt"/>
                <a:ea typeface="+mn-ea"/>
                <a:cs typeface="+mn-cs"/>
              </a:rPr>
              <a:t>Play ‘tiddlywinks’ to generate 3 or more numbers to add.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Y3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kumimoji="0" lang="en-US" sz="1200" b="0" i="0" u="none" strike="noStrike" kern="1200" cap="none" spc="0" normalizeH="0" baseline="0" noProof="0" dirty="0">
                <a:ln>
                  <a:noFill/>
                </a:ln>
                <a:solidFill>
                  <a:prstClr val="black"/>
                </a:solidFill>
                <a:effectLst/>
                <a:uLnTx/>
                <a:uFillTx/>
                <a:latin typeface="+mn-lt"/>
                <a:ea typeface="+mn-ea"/>
                <a:cs typeface="+mn-cs"/>
              </a:rPr>
              <a:t>Adding 3 or more numbers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kumimoji="0" lang="en-US" sz="1200" b="0" i="0" u="none" strike="noStrike" kern="1200" cap="none" spc="0" normalizeH="0" baseline="0" noProof="0" dirty="0">
                <a:ln>
                  <a:noFill/>
                </a:ln>
                <a:solidFill>
                  <a:prstClr val="black"/>
                </a:solidFill>
                <a:effectLst/>
                <a:uLnTx/>
                <a:uFillTx/>
                <a:latin typeface="+mn-lt"/>
                <a:ea typeface="+mn-ea"/>
                <a:cs typeface="+mn-cs"/>
              </a:rPr>
              <a:t>Adding 4 or more numbers Sheet 2.</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1863692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a:t>
            </a:r>
            <a:r>
              <a:rPr kumimoji="0" lang="en-US" sz="1200" b="0" i="0" u="none" strike="noStrike" kern="1200" cap="none" spc="0" normalizeH="0" baseline="0" noProof="0" dirty="0">
                <a:ln>
                  <a:noFill/>
                </a:ln>
                <a:solidFill>
                  <a:prstClr val="black"/>
                </a:solidFill>
                <a:effectLst/>
                <a:uLnTx/>
                <a:uFillTx/>
                <a:latin typeface="+mn-lt"/>
                <a:ea typeface="+mn-ea"/>
                <a:cs typeface="+mn-cs"/>
              </a:rPr>
              <a:t>Adding 4 or more numbers Sheet 2 or Adding 5 or more numbers Sheet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a:t>
            </a:r>
            <a:r>
              <a:rPr kumimoji="0" lang="en-US" sz="1200" b="0" i="0" u="none" strike="noStrike" kern="1200" cap="none" spc="0" normalizeH="0" baseline="0" noProof="0" dirty="0">
                <a:ln>
                  <a:noFill/>
                </a:ln>
                <a:solidFill>
                  <a:prstClr val="black"/>
                </a:solidFill>
                <a:effectLst/>
                <a:uLnTx/>
                <a:uFillTx/>
                <a:latin typeface="+mn-lt"/>
                <a:ea typeface="+mn-ea"/>
                <a:cs typeface="+mn-cs"/>
              </a:rPr>
              <a:t>Adding 5 or more numbers Sheet 3.</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dirty="0"/>
          </a:p>
        </p:txBody>
      </p:sp>
    </p:spTree>
    <p:extLst>
      <p:ext uri="{BB962C8B-B14F-4D97-AF65-F5344CB8AC3E}">
        <p14:creationId xmlns:p14="http://schemas.microsoft.com/office/powerpoint/2010/main" val="141857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dirty="0"/>
          </a:p>
        </p:txBody>
      </p:sp>
    </p:spTree>
    <p:extLst>
      <p:ext uri="{BB962C8B-B14F-4D97-AF65-F5344CB8AC3E}">
        <p14:creationId xmlns:p14="http://schemas.microsoft.com/office/powerpoint/2010/main" val="310621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16</a:t>
            </a:fld>
            <a:endParaRPr lang="en-GB" dirty="0"/>
          </a:p>
        </p:txBody>
      </p:sp>
    </p:spTree>
    <p:extLst>
      <p:ext uri="{BB962C8B-B14F-4D97-AF65-F5344CB8AC3E}">
        <p14:creationId xmlns:p14="http://schemas.microsoft.com/office/powerpoint/2010/main" val="121992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17</a:t>
            </a:fld>
            <a:endParaRPr lang="en-GB" dirty="0"/>
          </a:p>
        </p:txBody>
      </p:sp>
    </p:spTree>
    <p:extLst>
      <p:ext uri="{BB962C8B-B14F-4D97-AF65-F5344CB8AC3E}">
        <p14:creationId xmlns:p14="http://schemas.microsoft.com/office/powerpoint/2010/main" val="396214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18</a:t>
            </a:fld>
            <a:endParaRPr lang="en-GB" dirty="0"/>
          </a:p>
        </p:txBody>
      </p:sp>
    </p:spTree>
    <p:extLst>
      <p:ext uri="{BB962C8B-B14F-4D97-AF65-F5344CB8AC3E}">
        <p14:creationId xmlns:p14="http://schemas.microsoft.com/office/powerpoint/2010/main" val="3681502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dirty="0"/>
          </a:p>
        </p:txBody>
      </p:sp>
    </p:spTree>
    <p:extLst>
      <p:ext uri="{BB962C8B-B14F-4D97-AF65-F5344CB8AC3E}">
        <p14:creationId xmlns:p14="http://schemas.microsoft.com/office/powerpoint/2010/main" val="384860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short activities suggested here do not have to be done at the beginning of your maths lesson - they are suitable for doing at any time of the day to provide ongoing revision of important mental and oral skills.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While there probably isn’t time during your maths lesson for these activities, it is crucial to regularly revisit the skills used. If you decide to use them – perhaps at the beginning of the day for ‘morning maths’, as you line up for lunch, or as a ‘brain-break’ during the </a:t>
            </a:r>
            <a:r>
              <a:rPr lang="en-GB" sz="1200" b="0" i="1" kern="1200" dirty="0">
                <a:solidFill>
                  <a:schemeClr val="tx1"/>
                </a:solidFill>
                <a:effectLst/>
                <a:latin typeface="+mn-lt"/>
                <a:ea typeface="+mn-ea"/>
                <a:cs typeface="+mn-cs"/>
              </a:rPr>
              <a:t>afternoon - </a:t>
            </a:r>
            <a:r>
              <a:rPr lang="en-GB" sz="1200" b="0" i="1" kern="1200" dirty="0" err="1">
                <a:solidFill>
                  <a:schemeClr val="tx1"/>
                </a:solidFill>
                <a:effectLst/>
                <a:latin typeface="+mn-lt"/>
                <a:ea typeface="+mn-ea"/>
                <a:cs typeface="+mn-cs"/>
              </a:rPr>
              <a:t>i</a:t>
            </a:r>
            <a:r>
              <a:rPr kumimoji="0" lang="en-GB" sz="1200" b="0" i="1" u="none" strike="noStrike" kern="1200" cap="none" spc="0" normalizeH="0" baseline="0" noProof="0" dirty="0">
                <a:ln>
                  <a:noFill/>
                </a:ln>
                <a:solidFill>
                  <a:prstClr val="black"/>
                </a:solidFill>
                <a:effectLst/>
                <a:uLnTx/>
                <a:uFillTx/>
                <a:latin typeface="+mn-lt"/>
                <a:ea typeface="+mn-ea"/>
                <a:cs typeface="+mn-cs"/>
              </a:rPr>
              <a:t>t might be useful to drag and drop the relevant slide or slides below to that day’s teaching.</a:t>
            </a: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dirty="0"/>
          </a:p>
        </p:txBody>
      </p:sp>
    </p:spTree>
    <p:extLst>
      <p:ext uri="{BB962C8B-B14F-4D97-AF65-F5344CB8AC3E}">
        <p14:creationId xmlns:p14="http://schemas.microsoft.com/office/powerpoint/2010/main" val="1444367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21</a:t>
            </a:fld>
            <a:endParaRPr lang="en-GB" dirty="0"/>
          </a:p>
        </p:txBody>
      </p:sp>
    </p:spTree>
    <p:extLst>
      <p:ext uri="{BB962C8B-B14F-4D97-AF65-F5344CB8AC3E}">
        <p14:creationId xmlns:p14="http://schemas.microsoft.com/office/powerpoint/2010/main" val="359829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dirty="0"/>
          </a:p>
        </p:txBody>
      </p:sp>
    </p:spTree>
    <p:extLst>
      <p:ext uri="{BB962C8B-B14F-4D97-AF65-F5344CB8AC3E}">
        <p14:creationId xmlns:p14="http://schemas.microsoft.com/office/powerpoint/2010/main" val="4119778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dirty="0"/>
          </a:p>
        </p:txBody>
      </p:sp>
    </p:spTree>
    <p:extLst>
      <p:ext uri="{BB962C8B-B14F-4D97-AF65-F5344CB8AC3E}">
        <p14:creationId xmlns:p14="http://schemas.microsoft.com/office/powerpoint/2010/main" val="388522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Y3 WT:  </a:t>
            </a:r>
            <a:r>
              <a:rPr kumimoji="0" lang="en-US" sz="1200" b="0" i="0" u="none" strike="noStrike" kern="1200" cap="none" spc="0" normalizeH="0" baseline="0" noProof="0" dirty="0">
                <a:ln>
                  <a:noFill/>
                </a:ln>
                <a:solidFill>
                  <a:prstClr val="black"/>
                </a:solidFill>
                <a:effectLst/>
                <a:uLnTx/>
                <a:uFillTx/>
                <a:latin typeface="+mn-lt"/>
                <a:ea typeface="+mn-ea"/>
                <a:cs typeface="+mn-cs"/>
              </a:rPr>
              <a:t>Pairs to 100 bar model game: finding pairs of multiples of 5 that total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Y3 ARE/GD:  </a:t>
            </a:r>
            <a:r>
              <a:rPr kumimoji="0" lang="en-US" sz="1200" b="0" i="0" u="none" strike="noStrike" kern="1200" cap="none" spc="0" normalizeH="0" baseline="0" noProof="0" dirty="0">
                <a:ln>
                  <a:noFill/>
                </a:ln>
                <a:solidFill>
                  <a:prstClr val="black"/>
                </a:solidFill>
                <a:effectLst/>
                <a:uLnTx/>
                <a:uFillTx/>
                <a:latin typeface="+mn-lt"/>
                <a:ea typeface="+mn-ea"/>
                <a:cs typeface="+mn-cs"/>
              </a:rPr>
              <a:t>Split a 100 bead string to find pairs to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Y4 WT/ARE/GD:  </a:t>
            </a:r>
            <a:r>
              <a:rPr kumimoji="0" lang="en-US" sz="1200" b="0" i="0" u="none" strike="noStrike" kern="1200" cap="none" spc="0" normalizeH="0" baseline="0" noProof="0" dirty="0">
                <a:ln>
                  <a:noFill/>
                </a:ln>
                <a:solidFill>
                  <a:prstClr val="black"/>
                </a:solidFill>
                <a:effectLst/>
                <a:uLnTx/>
                <a:uFillTx/>
                <a:latin typeface="+mn-lt"/>
                <a:ea typeface="+mn-ea"/>
                <a:cs typeface="+mn-cs"/>
              </a:rPr>
              <a:t>Play ‘Four in a row’, finding complements to 100.</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24</a:t>
            </a:fld>
            <a:endParaRPr lang="en-GB" dirty="0"/>
          </a:p>
        </p:txBody>
      </p:sp>
    </p:spTree>
    <p:extLst>
      <p:ext uri="{BB962C8B-B14F-4D97-AF65-F5344CB8AC3E}">
        <p14:creationId xmlns:p14="http://schemas.microsoft.com/office/powerpoint/2010/main" val="1744296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Y3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kumimoji="0" lang="en-US" sz="1200" b="0" i="0" u="none" strike="noStrike" kern="1200" cap="none" spc="0" normalizeH="0" baseline="0" noProof="0" dirty="0">
                <a:ln>
                  <a:noFill/>
                </a:ln>
                <a:solidFill>
                  <a:prstClr val="black"/>
                </a:solidFill>
                <a:effectLst/>
                <a:uLnTx/>
                <a:uFillTx/>
                <a:latin typeface="+mn-lt"/>
                <a:ea typeface="+mn-ea"/>
                <a:cs typeface="+mn-cs"/>
              </a:rPr>
              <a:t>Multiples of 5: pairs to 100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kumimoji="0" lang="en-US" sz="1200" b="0" i="0" u="none" strike="noStrike" kern="1200" cap="none" spc="0" normalizeH="0" baseline="0" noProof="0" dirty="0">
                <a:ln>
                  <a:noFill/>
                </a:ln>
                <a:solidFill>
                  <a:prstClr val="black"/>
                </a:solidFill>
                <a:effectLst/>
                <a:uLnTx/>
                <a:uFillTx/>
                <a:latin typeface="+mn-lt"/>
                <a:ea typeface="+mn-ea"/>
                <a:cs typeface="+mn-cs"/>
              </a:rPr>
              <a:t>Matching pairs to 100 Sheet 2.</a:t>
            </a:r>
          </a:p>
        </p:txBody>
      </p:sp>
      <p:sp>
        <p:nvSpPr>
          <p:cNvPr id="4" name="Slide Number Placeholder 3"/>
          <p:cNvSpPr>
            <a:spLocks noGrp="1"/>
          </p:cNvSpPr>
          <p:nvPr>
            <p:ph type="sldNum" sz="quarter" idx="10"/>
          </p:nvPr>
        </p:nvSpPr>
        <p:spPr/>
        <p:txBody>
          <a:bodyPr/>
          <a:lstStyle/>
          <a:p>
            <a:fld id="{33873E03-7F6C-40B1-9C82-92C8804404E5}" type="slidenum">
              <a:rPr lang="en-GB" smtClean="0"/>
              <a:t>25</a:t>
            </a:fld>
            <a:endParaRPr lang="en-GB" dirty="0"/>
          </a:p>
        </p:txBody>
      </p:sp>
    </p:spTree>
    <p:extLst>
      <p:ext uri="{BB962C8B-B14F-4D97-AF65-F5344CB8AC3E}">
        <p14:creationId xmlns:p14="http://schemas.microsoft.com/office/powerpoint/2010/main" val="421363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kumimoji="0" lang="en-US" sz="1200" b="0" i="0" u="none" strike="noStrike" kern="1200" cap="none" spc="0" normalizeH="0" baseline="0" noProof="0" dirty="0">
                <a:ln>
                  <a:noFill/>
                </a:ln>
                <a:solidFill>
                  <a:prstClr val="black"/>
                </a:solidFill>
                <a:effectLst/>
                <a:uLnTx/>
                <a:uFillTx/>
                <a:latin typeface="+mn-lt"/>
                <a:ea typeface="+mn-ea"/>
                <a:cs typeface="+mn-cs"/>
              </a:rPr>
              <a:t>Pairs to 100 Sheet 3.</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26</a:t>
            </a:fld>
            <a:endParaRPr lang="en-GB" dirty="0"/>
          </a:p>
        </p:txBody>
      </p:sp>
    </p:spTree>
    <p:extLst>
      <p:ext uri="{BB962C8B-B14F-4D97-AF65-F5344CB8AC3E}">
        <p14:creationId xmlns:p14="http://schemas.microsoft.com/office/powerpoint/2010/main" val="1899712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dirty="0"/>
          </a:p>
        </p:txBody>
      </p:sp>
    </p:spTree>
    <p:extLst>
      <p:ext uri="{BB962C8B-B14F-4D97-AF65-F5344CB8AC3E}">
        <p14:creationId xmlns:p14="http://schemas.microsoft.com/office/powerpoint/2010/main" val="185590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dirty="0"/>
          </a:p>
        </p:txBody>
      </p:sp>
    </p:spTree>
    <p:extLst>
      <p:ext uri="{BB962C8B-B14F-4D97-AF65-F5344CB8AC3E}">
        <p14:creationId xmlns:p14="http://schemas.microsoft.com/office/powerpoint/2010/main" val="2666966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dirty="0"/>
          </a:p>
        </p:txBody>
      </p:sp>
    </p:spTree>
    <p:extLst>
      <p:ext uri="{BB962C8B-B14F-4D97-AF65-F5344CB8AC3E}">
        <p14:creationId xmlns:p14="http://schemas.microsoft.com/office/powerpoint/2010/main" val="166392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You can choose to drag this and the following slide to the start of Day 1</a:t>
            </a:r>
          </a:p>
          <a:p>
            <a:r>
              <a:rPr lang="en-US" sz="1200" b="0" i="0" u="none" strike="noStrike" kern="1200" baseline="0" dirty="0">
                <a:solidFill>
                  <a:schemeClr val="tx1"/>
                </a:solidFill>
                <a:latin typeface="+mn-lt"/>
                <a:ea typeface="+mn-ea"/>
                <a:cs typeface="+mn-cs"/>
              </a:rPr>
              <a:t>Show children the first bar model picture (</a:t>
            </a:r>
            <a:r>
              <a:rPr lang="en-US" sz="1200" b="0" i="1" u="none" strike="noStrike" kern="1200" baseline="0" dirty="0">
                <a:solidFill>
                  <a:schemeClr val="tx1"/>
                </a:solidFill>
                <a:latin typeface="+mn-lt"/>
                <a:ea typeface="+mn-ea"/>
                <a:cs typeface="+mn-cs"/>
              </a:rPr>
              <a:t>see next slide</a:t>
            </a:r>
            <a:r>
              <a:rPr lang="en-US" sz="1200" b="0" i="0" u="none" strike="noStrike" kern="1200" baseline="0" dirty="0">
                <a:solidFill>
                  <a:schemeClr val="tx1"/>
                </a:solidFill>
                <a:latin typeface="+mn-lt"/>
                <a:ea typeface="+mn-ea"/>
                <a:cs typeface="+mn-cs"/>
              </a:rPr>
              <a:t>). Together, write 4 facts to go with this picture: 17 + 3 = 20, 3 + 17 = 20, 20 – 3 = 17 and 20 – 17 = 3. Children write 4 facts for at least 3 other pictures on their whiteboards.</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30</a:t>
            </a:fld>
            <a:endParaRPr lang="en-GB" dirty="0"/>
          </a:p>
        </p:txBody>
      </p:sp>
    </p:spTree>
    <p:extLst>
      <p:ext uri="{BB962C8B-B14F-4D97-AF65-F5344CB8AC3E}">
        <p14:creationId xmlns:p14="http://schemas.microsoft.com/office/powerpoint/2010/main" val="2201554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31</a:t>
            </a:fld>
            <a:endParaRPr lang="en-GB" dirty="0"/>
          </a:p>
        </p:txBody>
      </p:sp>
    </p:spTree>
    <p:extLst>
      <p:ext uri="{BB962C8B-B14F-4D97-AF65-F5344CB8AC3E}">
        <p14:creationId xmlns:p14="http://schemas.microsoft.com/office/powerpoint/2010/main" val="247350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32</a:t>
            </a:fld>
            <a:endParaRPr lang="en-GB" dirty="0"/>
          </a:p>
        </p:txBody>
      </p:sp>
    </p:spTree>
    <p:extLst>
      <p:ext uri="{BB962C8B-B14F-4D97-AF65-F5344CB8AC3E}">
        <p14:creationId xmlns:p14="http://schemas.microsoft.com/office/powerpoint/2010/main" val="564114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Y3 WT:  </a:t>
            </a:r>
            <a:r>
              <a:rPr kumimoji="0" lang="en-US" sz="1200" b="0" i="0" u="none" strike="noStrike" kern="1200" cap="none" spc="0" normalizeH="0" baseline="0" noProof="0" dirty="0">
                <a:ln>
                  <a:noFill/>
                </a:ln>
                <a:solidFill>
                  <a:prstClr val="black"/>
                </a:solidFill>
                <a:effectLst/>
                <a:uLnTx/>
                <a:uFillTx/>
                <a:latin typeface="+mn-lt"/>
                <a:ea typeface="+mn-ea"/>
                <a:cs typeface="+mn-cs"/>
              </a:rPr>
              <a:t>Use bar models to create subtractions which require Frog to help us find the change from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Y3 ARE/GD:  </a:t>
            </a:r>
            <a:r>
              <a:rPr kumimoji="0" lang="en-US" sz="1200" b="0" i="0" u="none" strike="noStrike" kern="1200" cap="none" spc="0" normalizeH="0" baseline="0" noProof="0" dirty="0">
                <a:ln>
                  <a:noFill/>
                </a:ln>
                <a:solidFill>
                  <a:prstClr val="black"/>
                </a:solidFill>
                <a:effectLst/>
                <a:uLnTx/>
                <a:uFillTx/>
                <a:latin typeface="+mn-lt"/>
                <a:ea typeface="+mn-ea"/>
                <a:cs typeface="+mn-cs"/>
              </a:rPr>
              <a:t>Pick a badge activity - finding change from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Y4 WT/ARE/GD:  </a:t>
            </a:r>
            <a:r>
              <a:rPr kumimoji="0" lang="en-US" sz="1200" b="0" i="0" u="none" strike="noStrike" kern="1200" cap="none" spc="0" normalizeH="0" baseline="0" noProof="0" dirty="0">
                <a:ln>
                  <a:noFill/>
                </a:ln>
                <a:solidFill>
                  <a:prstClr val="black"/>
                </a:solidFill>
                <a:effectLst/>
                <a:uLnTx/>
                <a:uFillTx/>
                <a:latin typeface="+mn-lt"/>
                <a:ea typeface="+mn-ea"/>
                <a:cs typeface="+mn-cs"/>
              </a:rPr>
              <a:t>Make 2-digit numbers and find the complement to 100, while playing a game on a 1 to 100 grid.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33</a:t>
            </a:fld>
            <a:endParaRPr lang="en-GB" dirty="0"/>
          </a:p>
        </p:txBody>
      </p:sp>
    </p:spTree>
    <p:extLst>
      <p:ext uri="{BB962C8B-B14F-4D97-AF65-F5344CB8AC3E}">
        <p14:creationId xmlns:p14="http://schemas.microsoft.com/office/powerpoint/2010/main" val="2859835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Y3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kumimoji="0" lang="en-US" sz="1200" b="0" i="0" u="none" strike="noStrike" kern="1200" cap="none" spc="0" normalizeH="0" baseline="0" noProof="0" dirty="0">
                <a:ln>
                  <a:noFill/>
                </a:ln>
                <a:solidFill>
                  <a:prstClr val="black"/>
                </a:solidFill>
                <a:effectLst/>
                <a:uLnTx/>
                <a:uFillTx/>
                <a:latin typeface="+mn-lt"/>
                <a:ea typeface="+mn-ea"/>
                <a:cs typeface="+mn-cs"/>
              </a:rPr>
              <a:t>Change from £1 Sheet 1.</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34</a:t>
            </a:fld>
            <a:endParaRPr lang="en-GB" dirty="0"/>
          </a:p>
        </p:txBody>
      </p:sp>
    </p:spTree>
    <p:extLst>
      <p:ext uri="{BB962C8B-B14F-4D97-AF65-F5344CB8AC3E}">
        <p14:creationId xmlns:p14="http://schemas.microsoft.com/office/powerpoint/2010/main" val="269300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Y4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kumimoji="0" lang="en-US" sz="1200" b="0" i="0" u="none" strike="noStrike" kern="1200" cap="none" spc="0" normalizeH="0" baseline="0" noProof="0" dirty="0">
                <a:ln>
                  <a:noFill/>
                </a:ln>
                <a:solidFill>
                  <a:prstClr val="black"/>
                </a:solidFill>
                <a:effectLst/>
                <a:uLnTx/>
                <a:uFillTx/>
                <a:latin typeface="+mn-lt"/>
                <a:ea typeface="+mn-ea"/>
                <a:cs typeface="+mn-cs"/>
              </a:rPr>
              <a:t>Subtracting from 100 Sheet 2.</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35</a:t>
            </a:fld>
            <a:endParaRPr lang="en-GB" dirty="0"/>
          </a:p>
        </p:txBody>
      </p:sp>
    </p:spTree>
    <p:extLst>
      <p:ext uri="{BB962C8B-B14F-4D97-AF65-F5344CB8AC3E}">
        <p14:creationId xmlns:p14="http://schemas.microsoft.com/office/powerpoint/2010/main" val="1624736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slides.</a:t>
            </a:r>
            <a:endParaRPr lang="en-GB"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36</a:t>
            </a:fld>
            <a:endParaRPr lang="en-GB" dirty="0"/>
          </a:p>
        </p:txBody>
      </p:sp>
    </p:spTree>
    <p:extLst>
      <p:ext uri="{BB962C8B-B14F-4D97-AF65-F5344CB8AC3E}">
        <p14:creationId xmlns:p14="http://schemas.microsoft.com/office/powerpoint/2010/main" val="1082687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37</a:t>
            </a:fld>
            <a:endParaRPr lang="en-GB" dirty="0"/>
          </a:p>
        </p:txBody>
      </p:sp>
    </p:spTree>
    <p:extLst>
      <p:ext uri="{BB962C8B-B14F-4D97-AF65-F5344CB8AC3E}">
        <p14:creationId xmlns:p14="http://schemas.microsoft.com/office/powerpoint/2010/main" val="2404325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38</a:t>
            </a:fld>
            <a:endParaRPr lang="en-GB" dirty="0"/>
          </a:p>
        </p:txBody>
      </p:sp>
    </p:spTree>
    <p:extLst>
      <p:ext uri="{BB962C8B-B14F-4D97-AF65-F5344CB8AC3E}">
        <p14:creationId xmlns:p14="http://schemas.microsoft.com/office/powerpoint/2010/main" val="2023191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39</a:t>
            </a:fld>
            <a:endParaRPr lang="en-GB" dirty="0"/>
          </a:p>
        </p:txBody>
      </p:sp>
    </p:spTree>
    <p:extLst>
      <p:ext uri="{BB962C8B-B14F-4D97-AF65-F5344CB8AC3E}">
        <p14:creationId xmlns:p14="http://schemas.microsoft.com/office/powerpoint/2010/main" val="132710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82518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40</a:t>
            </a:fld>
            <a:endParaRPr lang="en-GB" dirty="0"/>
          </a:p>
        </p:txBody>
      </p:sp>
    </p:spTree>
    <p:extLst>
      <p:ext uri="{BB962C8B-B14F-4D97-AF65-F5344CB8AC3E}">
        <p14:creationId xmlns:p14="http://schemas.microsoft.com/office/powerpoint/2010/main" val="81429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You can choose to drag this and the following slide to the start of Day 2</a:t>
            </a:r>
          </a:p>
          <a:p>
            <a:r>
              <a:rPr lang="en-US" sz="1200" b="0" i="0" u="none" strike="noStrike" kern="1200" baseline="0" dirty="0">
                <a:solidFill>
                  <a:schemeClr val="tx1"/>
                </a:solidFill>
                <a:latin typeface="+mn-lt"/>
                <a:ea typeface="+mn-ea"/>
                <a:cs typeface="+mn-cs"/>
              </a:rPr>
              <a:t>Show a 100 grid (</a:t>
            </a:r>
            <a:r>
              <a:rPr lang="en-US" sz="1200" b="0" i="1" u="none" strike="noStrike" kern="1200" baseline="0" dirty="0">
                <a:solidFill>
                  <a:schemeClr val="tx1"/>
                </a:solidFill>
                <a:latin typeface="+mn-lt"/>
                <a:ea typeface="+mn-ea"/>
                <a:cs typeface="+mn-cs"/>
              </a:rPr>
              <a:t>see next slide</a:t>
            </a:r>
            <a:r>
              <a:rPr lang="en-US" sz="1200" b="0" i="0" u="none" strike="noStrike" kern="1200" baseline="0" dirty="0">
                <a:solidFill>
                  <a:schemeClr val="tx1"/>
                </a:solidFill>
                <a:latin typeface="+mn-lt"/>
                <a:ea typeface="+mn-ea"/>
                <a:cs typeface="+mn-cs"/>
              </a:rPr>
              <a:t>). Highlight a number (for instance 57) and ask children to write on their whiteboards what the next multiple of 10 is (60) AND how many more to get there (3). Repeat with other numbers and highlight that children are using number bonds to 10, so 7 + 3 = 10.</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94112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213792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You can choose to drag this slide to the start of Day 3</a:t>
            </a:r>
          </a:p>
          <a:p>
            <a:r>
              <a:rPr lang="en-US" sz="1200" b="0" i="0" u="none" strike="noStrike" kern="1200" baseline="0" dirty="0">
                <a:solidFill>
                  <a:schemeClr val="tx1"/>
                </a:solidFill>
                <a:latin typeface="+mn-lt"/>
                <a:ea typeface="+mn-ea"/>
                <a:cs typeface="+mn-cs"/>
              </a:rPr>
              <a:t>Show 37 on the 100 bead bar, children show digit card with the complement (3) to the next 10 (40). Repeat with other 2-digit numbers, first with the 100 bead bar and then </a:t>
            </a:r>
            <a:r>
              <a:rPr lang="en-GB" sz="1200" b="0" i="0" u="none" strike="noStrike" kern="1200" baseline="0" dirty="0">
                <a:solidFill>
                  <a:schemeClr val="tx1"/>
                </a:solidFill>
                <a:latin typeface="+mn-lt"/>
                <a:ea typeface="+mn-ea"/>
                <a:cs typeface="+mn-cs"/>
              </a:rPr>
              <a:t>without.</a:t>
            </a:r>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3468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126323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10316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34-flexible-maths-block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7" name="Slide Number Placeholder 16">
            <a:extLst>
              <a:ext uri="{FF2B5EF4-FFF2-40B4-BE49-F238E27FC236}">
                <a16:creationId xmlns=""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 xmlns:a16="http://schemas.microsoft.com/office/drawing/2014/main" id="{D89D1CB2-11BF-434A-9AE8-BEAF97E774D6}"/>
              </a:ext>
            </a:extLst>
          </p:cNvPr>
          <p:cNvSpPr/>
          <p:nvPr userDrawn="1"/>
        </p:nvSpPr>
        <p:spPr>
          <a:xfrm>
            <a:off x="810410" y="6390463"/>
            <a:ext cx="1681358" cy="276999"/>
          </a:xfrm>
          <a:prstGeom prst="rect">
            <a:avLst/>
          </a:prstGeom>
        </p:spPr>
        <p:txBody>
          <a:bodyPr wrap="none">
            <a:spAutoFit/>
          </a:bodyPr>
          <a:lstStyle/>
          <a:p>
            <a:pPr algn="l"/>
            <a:r>
              <a:rPr lang="en-GB" sz="1200" b="0" dirty="0">
                <a:solidFill>
                  <a:srgbClr val="EA7600"/>
                </a:solidFill>
              </a:rPr>
              <a:t>© </a:t>
            </a:r>
            <a:r>
              <a:rPr lang="en-GB" sz="1200" b="0" dirty="0">
                <a:solidFill>
                  <a:srgbClr val="EA7600"/>
                </a:solidFill>
                <a:hlinkClick r:id="rId2"/>
              </a:rPr>
              <a:t>hamilton-trust.org.uk</a:t>
            </a:r>
            <a:endParaRPr lang="en-GB" sz="1200" b="0" dirty="0">
              <a:solidFill>
                <a:srgbClr val="EA7600"/>
              </a:solidFill>
            </a:endParaRPr>
          </a:p>
        </p:txBody>
      </p:sp>
      <p:pic>
        <p:nvPicPr>
          <p:cNvPr id="9" name="Picture 8">
            <a:extLst>
              <a:ext uri="{FF2B5EF4-FFF2-40B4-BE49-F238E27FC236}">
                <a16:creationId xmlns=""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dirty="0"/>
              <a:t>Year 3/4</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3/4</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3/4</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3/4</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3/4</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3/4</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rgbClr val="F2F2F2"/>
            </a:gs>
            <a:gs pos="0">
              <a:srgbClr val="FFF2CC"/>
            </a:gs>
            <a:gs pos="100000">
              <a:srgbClr val="FFE69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3/4</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4F5BBA62-5BA1-4406-BC04-BBFA71D89E40}"/>
              </a:ext>
            </a:extLst>
          </p:cNvPr>
          <p:cNvSpPr txBox="1"/>
          <p:nvPr/>
        </p:nvSpPr>
        <p:spPr>
          <a:xfrm>
            <a:off x="506473" y="1019757"/>
            <a:ext cx="8130503" cy="4316566"/>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buClr>
                <a:srgbClr val="EA7600"/>
              </a:buClr>
              <a:buSzPct val="120000"/>
            </a:pPr>
            <a:r>
              <a:rPr lang="en-GB" sz="2000" b="1" dirty="0">
                <a:solidFill>
                  <a:srgbClr val="006400"/>
                </a:solidFill>
              </a:rPr>
              <a:t>Add 3 or 4 numbers less than 20, using number facts. </a:t>
            </a:r>
          </a:p>
          <a:p>
            <a:pPr>
              <a:buClr>
                <a:srgbClr val="EA7600"/>
              </a:buClr>
              <a:buSzPct val="120000"/>
            </a:pPr>
            <a:r>
              <a:rPr lang="en-GB" sz="2000" b="1" dirty="0">
                <a:solidFill>
                  <a:srgbClr val="0000CC"/>
                </a:solidFill>
              </a:rPr>
              <a:t>Add 3, 4 or 5 numbers less than 20, using number facts.</a:t>
            </a:r>
          </a:p>
          <a:p>
            <a:pPr>
              <a:buClr>
                <a:srgbClr val="EA7600"/>
              </a:buClr>
              <a:buSzPct val="120000"/>
            </a:pPr>
            <a:endParaRPr lang="en-GB" sz="1600" b="1" dirty="0">
              <a:solidFill>
                <a:srgbClr val="0000C8"/>
              </a:solidFill>
            </a:endParaRPr>
          </a:p>
          <a:p>
            <a:pPr>
              <a:buClr>
                <a:srgbClr val="EA7600"/>
              </a:buClr>
              <a:buSzPct val="120000"/>
            </a:pPr>
            <a:r>
              <a:rPr lang="en-GB" sz="2000" b="1" dirty="0">
                <a:solidFill>
                  <a:srgbClr val="253746"/>
                </a:solidFill>
              </a:rPr>
              <a:t>Day 2</a:t>
            </a:r>
          </a:p>
          <a:p>
            <a:pPr>
              <a:buClr>
                <a:srgbClr val="EA7600"/>
              </a:buClr>
              <a:buSzPct val="120000"/>
            </a:pPr>
            <a:r>
              <a:rPr lang="en-GB" sz="2000" b="1" dirty="0">
                <a:solidFill>
                  <a:srgbClr val="006400"/>
                </a:solidFill>
              </a:rPr>
              <a:t>Know pairs of multiples of 5 that total 100; Find pairs of 2-digit numbers that total 100.</a:t>
            </a:r>
          </a:p>
          <a:p>
            <a:pPr>
              <a:buClr>
                <a:srgbClr val="EA7600"/>
              </a:buClr>
              <a:buSzPct val="120000"/>
            </a:pPr>
            <a:r>
              <a:rPr lang="en-GB" sz="2000" b="1" dirty="0">
                <a:solidFill>
                  <a:srgbClr val="0000CC"/>
                </a:solidFill>
              </a:rPr>
              <a:t>Quickly work out pairs of 2-digit numbers that total 100.</a:t>
            </a:r>
          </a:p>
          <a:p>
            <a:pPr>
              <a:buClr>
                <a:srgbClr val="EA7600"/>
              </a:buClr>
              <a:buSzPct val="120000"/>
            </a:pPr>
            <a:endParaRPr lang="en-GB" sz="1600" b="1" dirty="0">
              <a:solidFill>
                <a:srgbClr val="0000CC"/>
              </a:solidFill>
            </a:endParaRPr>
          </a:p>
          <a:p>
            <a:pPr>
              <a:buClr>
                <a:srgbClr val="EA7600"/>
              </a:buClr>
              <a:buSzPct val="120000"/>
            </a:pPr>
            <a:r>
              <a:rPr lang="en-GB" sz="2000" b="1" dirty="0">
                <a:solidFill>
                  <a:srgbClr val="253746"/>
                </a:solidFill>
              </a:rPr>
              <a:t>Day 3</a:t>
            </a:r>
          </a:p>
          <a:p>
            <a:pPr>
              <a:buClr>
                <a:srgbClr val="EA7600"/>
              </a:buClr>
              <a:buSzPct val="120000"/>
            </a:pPr>
            <a:r>
              <a:rPr lang="en-GB" sz="2000" b="1" dirty="0">
                <a:solidFill>
                  <a:srgbClr val="006400"/>
                </a:solidFill>
              </a:rPr>
              <a:t>Count up to subtract 2-digit numbers from 100; Find change from £1.</a:t>
            </a:r>
          </a:p>
          <a:p>
            <a:pPr>
              <a:buClr>
                <a:srgbClr val="EA7600"/>
              </a:buClr>
              <a:buSzPct val="120000"/>
            </a:pPr>
            <a:r>
              <a:rPr lang="en-GB" sz="2000" b="1" dirty="0">
                <a:solidFill>
                  <a:srgbClr val="0000CC"/>
                </a:solidFill>
              </a:rPr>
              <a:t>Count up to subtract 2-digit numbers from 100; Find change from £1.</a:t>
            </a:r>
          </a:p>
          <a:p>
            <a:pPr>
              <a:buClr>
                <a:srgbClr val="EA7600"/>
              </a:buClr>
              <a:buSzPct val="120000"/>
            </a:pPr>
            <a:endParaRPr lang="en-GB" sz="1600" b="1" dirty="0">
              <a:solidFill>
                <a:srgbClr val="0000C8"/>
              </a:solidFill>
            </a:endParaRPr>
          </a:p>
        </p:txBody>
      </p:sp>
      <p:sp>
        <p:nvSpPr>
          <p:cNvPr id="16" name="TextBox 15">
            <a:extLst>
              <a:ext uri="{FF2B5EF4-FFF2-40B4-BE49-F238E27FC236}">
                <a16:creationId xmlns="" xmlns:a16="http://schemas.microsoft.com/office/drawing/2014/main" id="{02231CE7-88FD-4EC2-99EC-B5144B635BDC}"/>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2966993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006400"/>
                </a:solidFill>
              </a:rPr>
              <a:t>Add 3 or 4 numbers less than 20, using number facts; </a:t>
            </a:r>
            <a:r>
              <a:rPr lang="en-GB" sz="2000" b="1" dirty="0">
                <a:solidFill>
                  <a:srgbClr val="0000CC"/>
                </a:solidFill>
              </a:rPr>
              <a:t>Add 3, 4 or 5 numbers less than 20, using number facts.</a:t>
            </a:r>
          </a:p>
        </p:txBody>
      </p:sp>
      <p:sp>
        <p:nvSpPr>
          <p:cNvPr id="11" name="Speech Bubble: Rectangle with Corners Rounded 10">
            <a:extLst>
              <a:ext uri="{FF2B5EF4-FFF2-40B4-BE49-F238E27FC236}">
                <a16:creationId xmlns="" xmlns:a16="http://schemas.microsoft.com/office/drawing/2014/main" id="{53DF1266-9CB6-4B8C-B284-2248E1F55345}"/>
              </a:ext>
            </a:extLst>
          </p:cNvPr>
          <p:cNvSpPr/>
          <p:nvPr/>
        </p:nvSpPr>
        <p:spPr>
          <a:xfrm>
            <a:off x="5559446" y="2592947"/>
            <a:ext cx="2631072" cy="1032877"/>
          </a:xfrm>
          <a:prstGeom prst="wedgeEllipseCallout">
            <a:avLst>
              <a:gd name="adj1" fmla="val -84883"/>
              <a:gd name="adj2" fmla="val 4224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is 17 + 2?</a:t>
            </a:r>
          </a:p>
        </p:txBody>
      </p:sp>
      <p:grpSp>
        <p:nvGrpSpPr>
          <p:cNvPr id="12" name="Group 11">
            <a:extLst>
              <a:ext uri="{FF2B5EF4-FFF2-40B4-BE49-F238E27FC236}">
                <a16:creationId xmlns="" xmlns:a16="http://schemas.microsoft.com/office/drawing/2014/main" id="{73F63822-CD8F-40D3-9A7F-42FB7ED4833B}"/>
              </a:ext>
            </a:extLst>
          </p:cNvPr>
          <p:cNvGrpSpPr/>
          <p:nvPr/>
        </p:nvGrpSpPr>
        <p:grpSpPr>
          <a:xfrm>
            <a:off x="-296247" y="1858928"/>
            <a:ext cx="6167119" cy="3707176"/>
            <a:chOff x="737869" y="-6632"/>
            <a:chExt cx="7195122" cy="4209927"/>
          </a:xfrm>
        </p:grpSpPr>
        <p:sp>
          <p:nvSpPr>
            <p:cNvPr id="13" name="Speech Bubble: Rectangle with Corners Rounded 14">
              <a:extLst>
                <a:ext uri="{FF2B5EF4-FFF2-40B4-BE49-F238E27FC236}">
                  <a16:creationId xmlns="" xmlns:a16="http://schemas.microsoft.com/office/drawing/2014/main" id="{A9F079E6-6264-4B4C-9E53-E62744560D8C}"/>
                </a:ext>
              </a:extLst>
            </p:cNvPr>
            <p:cNvSpPr/>
            <p:nvPr/>
          </p:nvSpPr>
          <p:spPr>
            <a:xfrm>
              <a:off x="1472850" y="-6632"/>
              <a:ext cx="6460141" cy="3547420"/>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 </a:t>
              </a:r>
              <a:r>
                <a:rPr lang="en-US" sz="2000" b="1" dirty="0">
                  <a:solidFill>
                    <a:schemeClr val="accent5">
                      <a:lumMod val="20000"/>
                      <a:lumOff val="80000"/>
                    </a:schemeClr>
                  </a:solidFill>
                </a:rPr>
                <a:t>how would you choose to add these 4 numbers?</a:t>
              </a:r>
              <a:endParaRPr lang="en-GB" sz="2000" b="1" dirty="0">
                <a:solidFill>
                  <a:schemeClr val="accent5">
                    <a:lumMod val="20000"/>
                    <a:lumOff val="80000"/>
                  </a:schemeClr>
                </a:solidFill>
              </a:endParaRPr>
            </a:p>
          </p:txBody>
        </p:sp>
        <p:pic>
          <p:nvPicPr>
            <p:cNvPr id="15" name="Picture 14">
              <a:extLst>
                <a:ext uri="{FF2B5EF4-FFF2-40B4-BE49-F238E27FC236}">
                  <a16:creationId xmlns="" xmlns:a16="http://schemas.microsoft.com/office/drawing/2014/main" id="{CDDBEAD9-7ADE-4633-AC4F-5B659E7A7A0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737869" y="3472208"/>
              <a:ext cx="1294107" cy="731087"/>
            </a:xfrm>
            <a:prstGeom prst="rect">
              <a:avLst/>
            </a:prstGeom>
            <a:effectLst>
              <a:outerShdw blurRad="50800" dist="38100" dir="2700000" algn="tl" rotWithShape="0">
                <a:prstClr val="black">
                  <a:alpha val="40000"/>
                </a:prstClr>
              </a:outerShdw>
            </a:effectLst>
          </p:spPr>
        </p:pic>
      </p:grpSp>
      <p:sp>
        <p:nvSpPr>
          <p:cNvPr id="16" name="Rectangle 15">
            <a:extLst>
              <a:ext uri="{FF2B5EF4-FFF2-40B4-BE49-F238E27FC236}">
                <a16:creationId xmlns="" xmlns:a16="http://schemas.microsoft.com/office/drawing/2014/main" id="{23BE5C15-3F6B-4CFE-B5C3-095EBF89EB50}"/>
              </a:ext>
            </a:extLst>
          </p:cNvPr>
          <p:cNvSpPr/>
          <p:nvPr/>
        </p:nvSpPr>
        <p:spPr>
          <a:xfrm>
            <a:off x="1380726" y="879414"/>
            <a:ext cx="1010133" cy="951530"/>
          </a:xfrm>
          <a:prstGeom prst="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2</a:t>
            </a:r>
          </a:p>
        </p:txBody>
      </p:sp>
      <p:sp>
        <p:nvSpPr>
          <p:cNvPr id="17" name="Rectangle 16">
            <a:extLst>
              <a:ext uri="{FF2B5EF4-FFF2-40B4-BE49-F238E27FC236}">
                <a16:creationId xmlns="" xmlns:a16="http://schemas.microsoft.com/office/drawing/2014/main" id="{5BF82343-1654-439F-979A-625A0A18F692}"/>
              </a:ext>
            </a:extLst>
          </p:cNvPr>
          <p:cNvSpPr/>
          <p:nvPr/>
        </p:nvSpPr>
        <p:spPr>
          <a:xfrm>
            <a:off x="3220662" y="879414"/>
            <a:ext cx="1010133" cy="951530"/>
          </a:xfrm>
          <a:prstGeom prst="rect">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5</a:t>
            </a:r>
          </a:p>
        </p:txBody>
      </p:sp>
      <p:sp>
        <p:nvSpPr>
          <p:cNvPr id="18" name="Rectangle 17">
            <a:extLst>
              <a:ext uri="{FF2B5EF4-FFF2-40B4-BE49-F238E27FC236}">
                <a16:creationId xmlns="" xmlns:a16="http://schemas.microsoft.com/office/drawing/2014/main" id="{7CDF7B82-45B5-47B0-A1FE-5D22FDE51EA5}"/>
              </a:ext>
            </a:extLst>
          </p:cNvPr>
          <p:cNvSpPr/>
          <p:nvPr/>
        </p:nvSpPr>
        <p:spPr>
          <a:xfrm>
            <a:off x="4998150" y="879414"/>
            <a:ext cx="1010133" cy="95153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17</a:t>
            </a:r>
          </a:p>
        </p:txBody>
      </p:sp>
      <p:sp>
        <p:nvSpPr>
          <p:cNvPr id="19" name="Rectangle 18">
            <a:extLst>
              <a:ext uri="{FF2B5EF4-FFF2-40B4-BE49-F238E27FC236}">
                <a16:creationId xmlns="" xmlns:a16="http://schemas.microsoft.com/office/drawing/2014/main" id="{BAFE2D83-C322-4FFE-9BD4-515A9441B44C}"/>
              </a:ext>
            </a:extLst>
          </p:cNvPr>
          <p:cNvSpPr/>
          <p:nvPr/>
        </p:nvSpPr>
        <p:spPr>
          <a:xfrm>
            <a:off x="6874982" y="879414"/>
            <a:ext cx="1010133" cy="95153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5</a:t>
            </a:r>
          </a:p>
        </p:txBody>
      </p:sp>
      <p:sp>
        <p:nvSpPr>
          <p:cNvPr id="20" name="Speech Bubble: Rectangle with Corners Rounded 10">
            <a:extLst>
              <a:ext uri="{FF2B5EF4-FFF2-40B4-BE49-F238E27FC236}">
                <a16:creationId xmlns="" xmlns:a16="http://schemas.microsoft.com/office/drawing/2014/main" id="{0B14B3CB-CF08-4D8A-A5FD-D7DA182DFBAE}"/>
              </a:ext>
            </a:extLst>
          </p:cNvPr>
          <p:cNvSpPr/>
          <p:nvPr/>
        </p:nvSpPr>
        <p:spPr>
          <a:xfrm>
            <a:off x="2876319" y="3978518"/>
            <a:ext cx="3391361" cy="1306231"/>
          </a:xfrm>
          <a:prstGeom prst="wedgeEllipseCallout">
            <a:avLst>
              <a:gd name="adj1" fmla="val 68919"/>
              <a:gd name="adj2" fmla="val 535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And what is 19 + 10?</a:t>
            </a:r>
          </a:p>
        </p:txBody>
      </p:sp>
      <p:grpSp>
        <p:nvGrpSpPr>
          <p:cNvPr id="21" name="Group 20">
            <a:extLst>
              <a:ext uri="{FF2B5EF4-FFF2-40B4-BE49-F238E27FC236}">
                <a16:creationId xmlns="" xmlns:a16="http://schemas.microsoft.com/office/drawing/2014/main" id="{EF08A9C9-9050-4F03-81CB-732AF72BF6C7}"/>
              </a:ext>
            </a:extLst>
          </p:cNvPr>
          <p:cNvGrpSpPr/>
          <p:nvPr/>
        </p:nvGrpSpPr>
        <p:grpSpPr>
          <a:xfrm>
            <a:off x="706911" y="2470301"/>
            <a:ext cx="3367896" cy="1521976"/>
            <a:chOff x="5603384" y="2395832"/>
            <a:chExt cx="3367896" cy="1521976"/>
          </a:xfrm>
        </p:grpSpPr>
        <p:sp>
          <p:nvSpPr>
            <p:cNvPr id="22" name="Speech Bubble: Rectangle with Corners Rounded 10">
              <a:extLst>
                <a:ext uri="{FF2B5EF4-FFF2-40B4-BE49-F238E27FC236}">
                  <a16:creationId xmlns="" xmlns:a16="http://schemas.microsoft.com/office/drawing/2014/main" id="{EE9FA2CA-FE93-4810-93EE-B6346432DD7E}"/>
                </a:ext>
              </a:extLst>
            </p:cNvPr>
            <p:cNvSpPr/>
            <p:nvPr/>
          </p:nvSpPr>
          <p:spPr>
            <a:xfrm>
              <a:off x="5603384" y="2395832"/>
              <a:ext cx="3367896" cy="1521976"/>
            </a:xfrm>
            <a:prstGeom prst="wedgeEllipseCallout">
              <a:avLst>
                <a:gd name="adj1" fmla="val -66461"/>
                <a:gd name="adj2" fmla="val 2537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Clue – did you spot the double?</a:t>
              </a:r>
            </a:p>
          </p:txBody>
        </p:sp>
        <p:pic>
          <p:nvPicPr>
            <p:cNvPr id="23" name="Picture 2" descr="Image result for magnifying glass icon">
              <a:extLst>
                <a:ext uri="{FF2B5EF4-FFF2-40B4-BE49-F238E27FC236}">
                  <a16:creationId xmlns="" xmlns:a16="http://schemas.microsoft.com/office/drawing/2014/main" id="{D22EE90D-E2EE-474C-94AA-B7E8C89EE50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9445" y="3090151"/>
              <a:ext cx="359806" cy="3860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2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006400"/>
                </a:solidFill>
              </a:rPr>
              <a:t>Add 3 or 4 numbers less than 20, using number facts; </a:t>
            </a:r>
            <a:r>
              <a:rPr lang="en-GB" sz="2000" b="1" dirty="0">
                <a:solidFill>
                  <a:srgbClr val="0000CC"/>
                </a:solidFill>
              </a:rPr>
              <a:t>Add 3, 4 or 5 numbers less than 20, using number facts.</a:t>
            </a:r>
          </a:p>
        </p:txBody>
      </p:sp>
      <p:grpSp>
        <p:nvGrpSpPr>
          <p:cNvPr id="11" name="Group 10">
            <a:extLst>
              <a:ext uri="{FF2B5EF4-FFF2-40B4-BE49-F238E27FC236}">
                <a16:creationId xmlns="" xmlns:a16="http://schemas.microsoft.com/office/drawing/2014/main" id="{675F50B3-0613-47A2-96D5-92CCE1A61109}"/>
              </a:ext>
            </a:extLst>
          </p:cNvPr>
          <p:cNvGrpSpPr/>
          <p:nvPr/>
        </p:nvGrpSpPr>
        <p:grpSpPr>
          <a:xfrm>
            <a:off x="0" y="1954967"/>
            <a:ext cx="6221010" cy="2865499"/>
            <a:chOff x="30032" y="1845157"/>
            <a:chExt cx="7257996" cy="3254105"/>
          </a:xfrm>
        </p:grpSpPr>
        <p:sp>
          <p:nvSpPr>
            <p:cNvPr id="12" name="Speech Bubble: Rectangle with Corners Rounded 14">
              <a:extLst>
                <a:ext uri="{FF2B5EF4-FFF2-40B4-BE49-F238E27FC236}">
                  <a16:creationId xmlns="" xmlns:a16="http://schemas.microsoft.com/office/drawing/2014/main" id="{33F78344-F415-4ECC-BE1C-D0A688E7A5A4}"/>
                </a:ext>
              </a:extLst>
            </p:cNvPr>
            <p:cNvSpPr/>
            <p:nvPr/>
          </p:nvSpPr>
          <p:spPr>
            <a:xfrm>
              <a:off x="30032" y="1845157"/>
              <a:ext cx="7257996" cy="3254105"/>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 what about these 4 numbers?</a:t>
              </a:r>
            </a:p>
          </p:txBody>
        </p:sp>
        <p:pic>
          <p:nvPicPr>
            <p:cNvPr id="13" name="Picture 12">
              <a:extLst>
                <a:ext uri="{FF2B5EF4-FFF2-40B4-BE49-F238E27FC236}">
                  <a16:creationId xmlns="" xmlns:a16="http://schemas.microsoft.com/office/drawing/2014/main" id="{69E2FAC9-98D0-426B-B61A-A0A347429D3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97536" y="3650610"/>
              <a:ext cx="1294106" cy="731087"/>
            </a:xfrm>
            <a:prstGeom prst="rect">
              <a:avLst/>
            </a:prstGeom>
            <a:effectLst>
              <a:outerShdw blurRad="50800" dist="38100" dir="2700000" algn="tl" rotWithShape="0">
                <a:prstClr val="black">
                  <a:alpha val="40000"/>
                </a:prstClr>
              </a:outerShdw>
            </a:effectLst>
          </p:spPr>
        </p:pic>
      </p:grpSp>
      <p:sp>
        <p:nvSpPr>
          <p:cNvPr id="15" name="Rectangle 14">
            <a:extLst>
              <a:ext uri="{FF2B5EF4-FFF2-40B4-BE49-F238E27FC236}">
                <a16:creationId xmlns="" xmlns:a16="http://schemas.microsoft.com/office/drawing/2014/main" id="{8F756A16-76DC-4D85-9BF9-FFE2FA98F244}"/>
              </a:ext>
            </a:extLst>
          </p:cNvPr>
          <p:cNvSpPr/>
          <p:nvPr/>
        </p:nvSpPr>
        <p:spPr>
          <a:xfrm>
            <a:off x="1413550" y="809075"/>
            <a:ext cx="1010133" cy="951530"/>
          </a:xfrm>
          <a:prstGeom prst="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8</a:t>
            </a:r>
          </a:p>
        </p:txBody>
      </p:sp>
      <p:sp>
        <p:nvSpPr>
          <p:cNvPr id="16" name="Rectangle 15">
            <a:extLst>
              <a:ext uri="{FF2B5EF4-FFF2-40B4-BE49-F238E27FC236}">
                <a16:creationId xmlns="" xmlns:a16="http://schemas.microsoft.com/office/drawing/2014/main" id="{CE81D626-9B1D-4C10-AB96-B269EBF8F2A3}"/>
              </a:ext>
            </a:extLst>
          </p:cNvPr>
          <p:cNvSpPr/>
          <p:nvPr/>
        </p:nvSpPr>
        <p:spPr>
          <a:xfrm>
            <a:off x="3253486" y="809075"/>
            <a:ext cx="1010133" cy="951530"/>
          </a:xfrm>
          <a:prstGeom prst="rect">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10</a:t>
            </a:r>
          </a:p>
        </p:txBody>
      </p:sp>
      <p:sp>
        <p:nvSpPr>
          <p:cNvPr id="17" name="Rectangle 16">
            <a:extLst>
              <a:ext uri="{FF2B5EF4-FFF2-40B4-BE49-F238E27FC236}">
                <a16:creationId xmlns="" xmlns:a16="http://schemas.microsoft.com/office/drawing/2014/main" id="{618B3F1C-27E8-43AC-8270-4120FC8736BB}"/>
              </a:ext>
            </a:extLst>
          </p:cNvPr>
          <p:cNvSpPr/>
          <p:nvPr/>
        </p:nvSpPr>
        <p:spPr>
          <a:xfrm>
            <a:off x="5030974" y="809075"/>
            <a:ext cx="1010133" cy="95153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8</a:t>
            </a:r>
          </a:p>
        </p:txBody>
      </p:sp>
      <p:sp>
        <p:nvSpPr>
          <p:cNvPr id="18" name="Rectangle 17">
            <a:extLst>
              <a:ext uri="{FF2B5EF4-FFF2-40B4-BE49-F238E27FC236}">
                <a16:creationId xmlns="" xmlns:a16="http://schemas.microsoft.com/office/drawing/2014/main" id="{C3DA0782-C9D9-4992-9E2D-41AF61C9962D}"/>
              </a:ext>
            </a:extLst>
          </p:cNvPr>
          <p:cNvSpPr/>
          <p:nvPr/>
        </p:nvSpPr>
        <p:spPr>
          <a:xfrm>
            <a:off x="6907806" y="809075"/>
            <a:ext cx="1010133" cy="95153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4</a:t>
            </a:r>
          </a:p>
        </p:txBody>
      </p:sp>
      <p:sp>
        <p:nvSpPr>
          <p:cNvPr id="19" name="Speech Bubble: Rectangle with Corners Rounded 10">
            <a:extLst>
              <a:ext uri="{FF2B5EF4-FFF2-40B4-BE49-F238E27FC236}">
                <a16:creationId xmlns="" xmlns:a16="http://schemas.microsoft.com/office/drawing/2014/main" id="{F96193B5-C465-4BAE-AC0A-2C3AE42AC5A6}"/>
              </a:ext>
            </a:extLst>
          </p:cNvPr>
          <p:cNvSpPr/>
          <p:nvPr/>
        </p:nvSpPr>
        <p:spPr>
          <a:xfrm>
            <a:off x="4905408" y="2079055"/>
            <a:ext cx="2537514" cy="1032877"/>
          </a:xfrm>
          <a:prstGeom prst="wedgeEllipseCallout">
            <a:avLst>
              <a:gd name="adj1" fmla="val 68919"/>
              <a:gd name="adj2" fmla="val 535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I know 16 and 4 total 20.</a:t>
            </a:r>
          </a:p>
        </p:txBody>
      </p:sp>
      <p:sp>
        <p:nvSpPr>
          <p:cNvPr id="20" name="Speech Bubble: Rectangle with Corners Rounded 10">
            <a:extLst>
              <a:ext uri="{FF2B5EF4-FFF2-40B4-BE49-F238E27FC236}">
                <a16:creationId xmlns="" xmlns:a16="http://schemas.microsoft.com/office/drawing/2014/main" id="{E3B2364D-6822-48B6-AD5A-BEBA59884A22}"/>
              </a:ext>
            </a:extLst>
          </p:cNvPr>
          <p:cNvSpPr/>
          <p:nvPr/>
        </p:nvSpPr>
        <p:spPr>
          <a:xfrm>
            <a:off x="1272348" y="2119086"/>
            <a:ext cx="2814320" cy="1032877"/>
          </a:xfrm>
          <a:prstGeom prst="wedgeEllipseCallout">
            <a:avLst>
              <a:gd name="adj1" fmla="val -64218"/>
              <a:gd name="adj2" fmla="val 5298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I remembered 8 and 8 are 16.</a:t>
            </a:r>
          </a:p>
        </p:txBody>
      </p:sp>
      <p:sp>
        <p:nvSpPr>
          <p:cNvPr id="21" name="Speech Bubble: Rectangle with Corners Rounded 10">
            <a:extLst>
              <a:ext uri="{FF2B5EF4-FFF2-40B4-BE49-F238E27FC236}">
                <a16:creationId xmlns="" xmlns:a16="http://schemas.microsoft.com/office/drawing/2014/main" id="{D940B7F8-A02C-477F-9546-4AE6C61DC12B}"/>
              </a:ext>
            </a:extLst>
          </p:cNvPr>
          <p:cNvSpPr/>
          <p:nvPr/>
        </p:nvSpPr>
        <p:spPr>
          <a:xfrm>
            <a:off x="5755579" y="3410827"/>
            <a:ext cx="3136096" cy="1183588"/>
          </a:xfrm>
          <a:prstGeom prst="wedgeEllipseCallout">
            <a:avLst>
              <a:gd name="adj1" fmla="val -70624"/>
              <a:gd name="adj2" fmla="val -597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We can find 20 add 10, no problem…</a:t>
            </a:r>
          </a:p>
        </p:txBody>
      </p:sp>
      <p:sp>
        <p:nvSpPr>
          <p:cNvPr id="22" name="Speech Bubble: Rectangle with Corners Rounded 10">
            <a:extLst>
              <a:ext uri="{FF2B5EF4-FFF2-40B4-BE49-F238E27FC236}">
                <a16:creationId xmlns="" xmlns:a16="http://schemas.microsoft.com/office/drawing/2014/main" id="{F454C12F-872D-4467-B87C-B5002174F162}"/>
              </a:ext>
            </a:extLst>
          </p:cNvPr>
          <p:cNvSpPr/>
          <p:nvPr/>
        </p:nvSpPr>
        <p:spPr>
          <a:xfrm>
            <a:off x="905579" y="3671885"/>
            <a:ext cx="4695813" cy="1668093"/>
          </a:xfrm>
          <a:prstGeom prst="wedgeEllipseCallout">
            <a:avLst>
              <a:gd name="adj1" fmla="val -62716"/>
              <a:gd name="adj2" fmla="val 3109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Has anyone found a different way? That’s OK as long as it’s efficient and we get the right answer! </a:t>
            </a:r>
          </a:p>
        </p:txBody>
      </p:sp>
    </p:spTree>
    <p:extLst>
      <p:ext uri="{BB962C8B-B14F-4D97-AF65-F5344CB8AC3E}">
        <p14:creationId xmlns:p14="http://schemas.microsoft.com/office/powerpoint/2010/main" val="17560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1" name="TextBox 10">
            <a:extLst>
              <a:ext uri="{FF2B5EF4-FFF2-40B4-BE49-F238E27FC236}">
                <a16:creationId xmlns="" xmlns:a16="http://schemas.microsoft.com/office/drawing/2014/main" id="{90AE70E5-D80F-48F7-BFD1-67CD4ECC23D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006400"/>
                </a:solidFill>
              </a:rPr>
              <a:t>Add 3 or 4 numbers less than 20, using number facts; </a:t>
            </a:r>
            <a:r>
              <a:rPr lang="en-GB" sz="2000" b="1" dirty="0">
                <a:solidFill>
                  <a:srgbClr val="0000CC"/>
                </a:solidFill>
              </a:rPr>
              <a:t>Add 3, 4 or 5 numbers less than 20, using number facts.</a:t>
            </a:r>
          </a:p>
        </p:txBody>
      </p:sp>
      <p:grpSp>
        <p:nvGrpSpPr>
          <p:cNvPr id="12" name="Group 11">
            <a:extLst>
              <a:ext uri="{FF2B5EF4-FFF2-40B4-BE49-F238E27FC236}">
                <a16:creationId xmlns="" xmlns:a16="http://schemas.microsoft.com/office/drawing/2014/main" id="{43C27076-4643-4973-877F-BEB258A0A77D}"/>
              </a:ext>
            </a:extLst>
          </p:cNvPr>
          <p:cNvGrpSpPr/>
          <p:nvPr/>
        </p:nvGrpSpPr>
        <p:grpSpPr>
          <a:xfrm>
            <a:off x="147332" y="2038070"/>
            <a:ext cx="5572747" cy="2865499"/>
            <a:chOff x="361944" y="1845157"/>
            <a:chExt cx="6501673" cy="3254105"/>
          </a:xfrm>
        </p:grpSpPr>
        <p:sp>
          <p:nvSpPr>
            <p:cNvPr id="13" name="Speech Bubble: Rectangle with Corners Rounded 14">
              <a:extLst>
                <a:ext uri="{FF2B5EF4-FFF2-40B4-BE49-F238E27FC236}">
                  <a16:creationId xmlns="" xmlns:a16="http://schemas.microsoft.com/office/drawing/2014/main" id="{B2ADCAFB-F5C5-44F5-9D27-035B85EB3F92}"/>
                </a:ext>
              </a:extLst>
            </p:cNvPr>
            <p:cNvSpPr/>
            <p:nvPr/>
          </p:nvSpPr>
          <p:spPr>
            <a:xfrm>
              <a:off x="361944" y="1845157"/>
              <a:ext cx="6501673" cy="3254105"/>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 what about these 4 numbers?</a:t>
              </a:r>
            </a:p>
          </p:txBody>
        </p:sp>
        <p:pic>
          <p:nvPicPr>
            <p:cNvPr id="14" name="Picture 13">
              <a:extLst>
                <a:ext uri="{FF2B5EF4-FFF2-40B4-BE49-F238E27FC236}">
                  <a16:creationId xmlns="" xmlns:a16="http://schemas.microsoft.com/office/drawing/2014/main" id="{AB1C3E29-C278-449F-A1A6-7DB7737A725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934619" y="3765988"/>
              <a:ext cx="1294106" cy="731087"/>
            </a:xfrm>
            <a:prstGeom prst="rect">
              <a:avLst/>
            </a:prstGeom>
            <a:effectLst>
              <a:outerShdw blurRad="50800" dist="38100" dir="2700000" algn="tl" rotWithShape="0">
                <a:prstClr val="black">
                  <a:alpha val="40000"/>
                </a:prstClr>
              </a:outerShdw>
            </a:effectLst>
          </p:spPr>
        </p:pic>
      </p:grpSp>
      <p:sp>
        <p:nvSpPr>
          <p:cNvPr id="15" name="Rectangle 14">
            <a:extLst>
              <a:ext uri="{FF2B5EF4-FFF2-40B4-BE49-F238E27FC236}">
                <a16:creationId xmlns="" xmlns:a16="http://schemas.microsoft.com/office/drawing/2014/main" id="{E6CE1535-74BB-4D3B-842D-8199B448F856}"/>
              </a:ext>
            </a:extLst>
          </p:cNvPr>
          <p:cNvSpPr/>
          <p:nvPr/>
        </p:nvSpPr>
        <p:spPr>
          <a:xfrm>
            <a:off x="1286562" y="892178"/>
            <a:ext cx="1010133" cy="951530"/>
          </a:xfrm>
          <a:prstGeom prst="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4</a:t>
            </a:r>
          </a:p>
        </p:txBody>
      </p:sp>
      <p:sp>
        <p:nvSpPr>
          <p:cNvPr id="16" name="Rectangle 15">
            <a:extLst>
              <a:ext uri="{FF2B5EF4-FFF2-40B4-BE49-F238E27FC236}">
                <a16:creationId xmlns="" xmlns:a16="http://schemas.microsoft.com/office/drawing/2014/main" id="{FF6103C9-3AB4-4B9F-8DA4-1E62B2F8A95F}"/>
              </a:ext>
            </a:extLst>
          </p:cNvPr>
          <p:cNvSpPr/>
          <p:nvPr/>
        </p:nvSpPr>
        <p:spPr>
          <a:xfrm>
            <a:off x="3126498" y="892178"/>
            <a:ext cx="1010133" cy="951530"/>
          </a:xfrm>
          <a:prstGeom prst="rect">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8</a:t>
            </a:r>
          </a:p>
        </p:txBody>
      </p:sp>
      <p:sp>
        <p:nvSpPr>
          <p:cNvPr id="17" name="Rectangle 16">
            <a:extLst>
              <a:ext uri="{FF2B5EF4-FFF2-40B4-BE49-F238E27FC236}">
                <a16:creationId xmlns="" xmlns:a16="http://schemas.microsoft.com/office/drawing/2014/main" id="{41A5F1B1-B23E-45BE-B3E7-E4365EC1A81A}"/>
              </a:ext>
            </a:extLst>
          </p:cNvPr>
          <p:cNvSpPr/>
          <p:nvPr/>
        </p:nvSpPr>
        <p:spPr>
          <a:xfrm>
            <a:off x="4903986" y="892178"/>
            <a:ext cx="1010133" cy="95153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10</a:t>
            </a:r>
          </a:p>
        </p:txBody>
      </p:sp>
      <p:sp>
        <p:nvSpPr>
          <p:cNvPr id="18" name="Rectangle 17">
            <a:extLst>
              <a:ext uri="{FF2B5EF4-FFF2-40B4-BE49-F238E27FC236}">
                <a16:creationId xmlns="" xmlns:a16="http://schemas.microsoft.com/office/drawing/2014/main" id="{65345650-0F7C-4E80-A2BA-4051BBFC0173}"/>
              </a:ext>
            </a:extLst>
          </p:cNvPr>
          <p:cNvSpPr/>
          <p:nvPr/>
        </p:nvSpPr>
        <p:spPr>
          <a:xfrm>
            <a:off x="6780818" y="892178"/>
            <a:ext cx="1010133" cy="95153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6</a:t>
            </a:r>
          </a:p>
        </p:txBody>
      </p:sp>
      <p:sp>
        <p:nvSpPr>
          <p:cNvPr id="19" name="Speech Bubble: Rectangle with Corners Rounded 10">
            <a:extLst>
              <a:ext uri="{FF2B5EF4-FFF2-40B4-BE49-F238E27FC236}">
                <a16:creationId xmlns="" xmlns:a16="http://schemas.microsoft.com/office/drawing/2014/main" id="{86129288-5F8B-424A-B895-29C1819B5A3B}"/>
              </a:ext>
            </a:extLst>
          </p:cNvPr>
          <p:cNvSpPr/>
          <p:nvPr/>
        </p:nvSpPr>
        <p:spPr>
          <a:xfrm>
            <a:off x="3681562" y="2112090"/>
            <a:ext cx="2537514" cy="1032877"/>
          </a:xfrm>
          <a:prstGeom prst="wedgeEllipseCallout">
            <a:avLst>
              <a:gd name="adj1" fmla="val 58059"/>
              <a:gd name="adj2" fmla="val 3775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  I know 10 and 10 make 20.</a:t>
            </a:r>
          </a:p>
        </p:txBody>
      </p:sp>
      <p:sp>
        <p:nvSpPr>
          <p:cNvPr id="20" name="Speech Bubble: Rectangle with Corners Rounded 10">
            <a:extLst>
              <a:ext uri="{FF2B5EF4-FFF2-40B4-BE49-F238E27FC236}">
                <a16:creationId xmlns="" xmlns:a16="http://schemas.microsoft.com/office/drawing/2014/main" id="{78F7680A-4326-4AAF-B21E-6CAFCACD77DA}"/>
              </a:ext>
            </a:extLst>
          </p:cNvPr>
          <p:cNvSpPr/>
          <p:nvPr/>
        </p:nvSpPr>
        <p:spPr>
          <a:xfrm>
            <a:off x="715176" y="2136847"/>
            <a:ext cx="2814320" cy="1039721"/>
          </a:xfrm>
          <a:prstGeom prst="wedgeEllipseCallout">
            <a:avLst>
              <a:gd name="adj1" fmla="val -57987"/>
              <a:gd name="adj2" fmla="val 4359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I know 6 and 4 make 10.</a:t>
            </a:r>
          </a:p>
        </p:txBody>
      </p:sp>
      <p:sp>
        <p:nvSpPr>
          <p:cNvPr id="21" name="Speech Bubble: Rectangle with Corners Rounded 10">
            <a:extLst>
              <a:ext uri="{FF2B5EF4-FFF2-40B4-BE49-F238E27FC236}">
                <a16:creationId xmlns="" xmlns:a16="http://schemas.microsoft.com/office/drawing/2014/main" id="{35B46AF5-5688-49F4-B9FC-DCFFB8FE8C0E}"/>
              </a:ext>
            </a:extLst>
          </p:cNvPr>
          <p:cNvSpPr/>
          <p:nvPr/>
        </p:nvSpPr>
        <p:spPr>
          <a:xfrm>
            <a:off x="5720079" y="3154012"/>
            <a:ext cx="3136096" cy="951530"/>
          </a:xfrm>
          <a:prstGeom prst="wedgeEllipseCallout">
            <a:avLst>
              <a:gd name="adj1" fmla="val -54647"/>
              <a:gd name="adj2" fmla="val -4701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20 add 8 is a place value addition…</a:t>
            </a:r>
          </a:p>
        </p:txBody>
      </p:sp>
      <p:sp>
        <p:nvSpPr>
          <p:cNvPr id="22" name="Speech Bubble: Rectangle with Corners Rounded 10">
            <a:extLst>
              <a:ext uri="{FF2B5EF4-FFF2-40B4-BE49-F238E27FC236}">
                <a16:creationId xmlns="" xmlns:a16="http://schemas.microsoft.com/office/drawing/2014/main" id="{B665834D-A126-4C40-A7A0-3A1D87BF5ED5}"/>
              </a:ext>
            </a:extLst>
          </p:cNvPr>
          <p:cNvSpPr/>
          <p:nvPr/>
        </p:nvSpPr>
        <p:spPr>
          <a:xfrm>
            <a:off x="715176" y="3519815"/>
            <a:ext cx="5572747" cy="2263056"/>
          </a:xfrm>
          <a:prstGeom prst="wedgeEllipseCallout">
            <a:avLst>
              <a:gd name="adj1" fmla="val -57097"/>
              <a:gd name="adj2" fmla="val 3047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rgbClr val="253746"/>
                </a:solidFill>
              </a:rPr>
              <a:t>We can make additions more straightforward to complete by spotting ‘known facts’ including number bonds and doubles, and/or putting the larger numbers first then counting on.</a:t>
            </a:r>
            <a:endParaRPr lang="en-GB" sz="2000" b="1" dirty="0">
              <a:solidFill>
                <a:srgbClr val="253746"/>
              </a:solidFill>
            </a:endParaRPr>
          </a:p>
        </p:txBody>
      </p:sp>
    </p:spTree>
    <p:extLst>
      <p:ext uri="{BB962C8B-B14F-4D97-AF65-F5344CB8AC3E}">
        <p14:creationId xmlns:p14="http://schemas.microsoft.com/office/powerpoint/2010/main" val="31704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 xmlns:a16="http://schemas.microsoft.com/office/drawing/2014/main" id="{4EA94B5D-5923-4248-8D80-23A71D8B170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6303" y="612961"/>
            <a:ext cx="8871393" cy="4746784"/>
          </a:xfrm>
          <a:prstGeom prst="rect">
            <a:avLst/>
          </a:prstGeom>
          <a:ln>
            <a:noFill/>
          </a:ln>
          <a:effectLst>
            <a:outerShdw blurRad="292100" dist="139700" dir="2700000" algn="tl" rotWithShape="0">
              <a:srgbClr val="333333">
                <a:alpha val="65000"/>
              </a:srgbClr>
            </a:outerShdw>
          </a:effectLst>
        </p:spPr>
      </p:pic>
      <p:grpSp>
        <p:nvGrpSpPr>
          <p:cNvPr id="16" name="Group 15">
            <a:extLst>
              <a:ext uri="{FF2B5EF4-FFF2-40B4-BE49-F238E27FC236}">
                <a16:creationId xmlns="" xmlns:a16="http://schemas.microsoft.com/office/drawing/2014/main" id="{A413BBBE-FD3B-46B8-A44C-61645E7360D4}"/>
              </a:ext>
            </a:extLst>
          </p:cNvPr>
          <p:cNvGrpSpPr/>
          <p:nvPr/>
        </p:nvGrpSpPr>
        <p:grpSpPr>
          <a:xfrm>
            <a:off x="230981" y="5176058"/>
            <a:ext cx="8642855" cy="874521"/>
            <a:chOff x="-5818909" y="2118061"/>
            <a:chExt cx="7585363" cy="874521"/>
          </a:xfrm>
        </p:grpSpPr>
        <p:pic>
          <p:nvPicPr>
            <p:cNvPr id="15" name="Picture 14">
              <a:extLst>
                <a:ext uri="{FF2B5EF4-FFF2-40B4-BE49-F238E27FC236}">
                  <a16:creationId xmlns="" xmlns:a16="http://schemas.microsoft.com/office/drawing/2014/main" id="{4F6351E1-ED77-4A4C-96DC-3B5623E35F5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818909" y="2118061"/>
              <a:ext cx="7585363" cy="874521"/>
            </a:xfrm>
            <a:prstGeom prst="rect">
              <a:avLst/>
            </a:prstGeom>
            <a:ln>
              <a:solidFill>
                <a:srgbClr val="FFC000"/>
              </a:solidFill>
            </a:ln>
          </p:spPr>
        </p:pic>
        <p:sp>
          <p:nvSpPr>
            <p:cNvPr id="5" name="Rectangle 4">
              <a:extLst>
                <a:ext uri="{FF2B5EF4-FFF2-40B4-BE49-F238E27FC236}">
                  <a16:creationId xmlns="" xmlns:a16="http://schemas.microsoft.com/office/drawing/2014/main" id="{1CE095A6-0B99-4C5F-8AB7-B39FA3C019CE}"/>
                </a:ext>
              </a:extLst>
            </p:cNvPr>
            <p:cNvSpPr/>
            <p:nvPr/>
          </p:nvSpPr>
          <p:spPr>
            <a:xfrm>
              <a:off x="-4613564" y="2118061"/>
              <a:ext cx="2639291" cy="84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 xmlns:a16="http://schemas.microsoft.com/office/drawing/2014/main" id="{833CFEF8-B6C4-4376-9340-F2A18B539F01}"/>
              </a:ext>
            </a:extLst>
          </p:cNvPr>
          <p:cNvGrpSpPr/>
          <p:nvPr/>
        </p:nvGrpSpPr>
        <p:grpSpPr>
          <a:xfrm>
            <a:off x="6932537" y="4631522"/>
            <a:ext cx="1713640" cy="1160976"/>
            <a:chOff x="1834709" y="4015907"/>
            <a:chExt cx="1606379" cy="952832"/>
          </a:xfrm>
        </p:grpSpPr>
        <p:sp>
          <p:nvSpPr>
            <p:cNvPr id="12" name="Rounded Rectangle 13">
              <a:extLst>
                <a:ext uri="{FF2B5EF4-FFF2-40B4-BE49-F238E27FC236}">
                  <a16:creationId xmlns=""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56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 xmlns:a16="http://schemas.microsoft.com/office/drawing/2014/main" id="{6B710269-2473-474D-BE57-D3C5D52EDC6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0618" y="221181"/>
            <a:ext cx="8809658" cy="463952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 xmlns:a16="http://schemas.microsoft.com/office/drawing/2014/main" id="{4607D87C-8CF2-432A-A64E-1030B40D7BF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421" y="4860706"/>
            <a:ext cx="9046052" cy="1169745"/>
          </a:xfrm>
          <a:prstGeom prst="rect">
            <a:avLst/>
          </a:prstGeom>
          <a:ln>
            <a:solidFill>
              <a:srgbClr val="FFC000"/>
            </a:solidFill>
          </a:ln>
        </p:spPr>
      </p:pic>
      <p:grpSp>
        <p:nvGrpSpPr>
          <p:cNvPr id="11" name="Group 10">
            <a:extLst>
              <a:ext uri="{FF2B5EF4-FFF2-40B4-BE49-F238E27FC236}">
                <a16:creationId xmlns="" xmlns:a16="http://schemas.microsoft.com/office/drawing/2014/main" id="{833CFEF8-B6C4-4376-9340-F2A18B539F01}"/>
              </a:ext>
            </a:extLst>
          </p:cNvPr>
          <p:cNvGrpSpPr/>
          <p:nvPr/>
        </p:nvGrpSpPr>
        <p:grpSpPr>
          <a:xfrm>
            <a:off x="6612466" y="625616"/>
            <a:ext cx="1713640" cy="1160976"/>
            <a:chOff x="1834709" y="4015907"/>
            <a:chExt cx="1606379" cy="952832"/>
          </a:xfrm>
        </p:grpSpPr>
        <p:sp>
          <p:nvSpPr>
            <p:cNvPr id="12" name="Rounded Rectangle 13">
              <a:extLst>
                <a:ext uri="{FF2B5EF4-FFF2-40B4-BE49-F238E27FC236}">
                  <a16:creationId xmlns=""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427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4F5BBA62-5BA1-4406-BC04-BBFA71D89E40}"/>
              </a:ext>
            </a:extLst>
          </p:cNvPr>
          <p:cNvSpPr txBox="1"/>
          <p:nvPr/>
        </p:nvSpPr>
        <p:spPr>
          <a:xfrm>
            <a:off x="506473" y="1019757"/>
            <a:ext cx="8130503" cy="1977464"/>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1600" b="1" dirty="0">
              <a:solidFill>
                <a:srgbClr val="0000C8"/>
              </a:solidFill>
            </a:endParaRPr>
          </a:p>
          <a:p>
            <a:pPr>
              <a:buClr>
                <a:srgbClr val="EA7600"/>
              </a:buClr>
              <a:buSzPct val="120000"/>
            </a:pPr>
            <a:r>
              <a:rPr lang="en-GB" sz="2000" b="1" dirty="0">
                <a:solidFill>
                  <a:srgbClr val="253746"/>
                </a:solidFill>
              </a:rPr>
              <a:t>Day 2</a:t>
            </a:r>
          </a:p>
          <a:p>
            <a:pPr>
              <a:buClr>
                <a:srgbClr val="EA7600"/>
              </a:buClr>
              <a:buSzPct val="120000"/>
            </a:pPr>
            <a:r>
              <a:rPr lang="en-GB" sz="2000" b="1" dirty="0">
                <a:solidFill>
                  <a:srgbClr val="006400"/>
                </a:solidFill>
              </a:rPr>
              <a:t>Know pairs of multiples of 5 that total 100; Find pairs of 2-digit numbers that total 100.</a:t>
            </a:r>
          </a:p>
          <a:p>
            <a:pPr>
              <a:buClr>
                <a:srgbClr val="EA7600"/>
              </a:buClr>
              <a:buSzPct val="120000"/>
            </a:pPr>
            <a:r>
              <a:rPr lang="en-GB" sz="2000" b="1" dirty="0">
                <a:solidFill>
                  <a:srgbClr val="0000CC"/>
                </a:solidFill>
              </a:rPr>
              <a:t>Quickly work out pairs of 2-digit numbers that total 100.</a:t>
            </a:r>
          </a:p>
          <a:p>
            <a:pPr>
              <a:buClr>
                <a:srgbClr val="EA7600"/>
              </a:buClr>
              <a:buSzPct val="120000"/>
            </a:pPr>
            <a:endParaRPr lang="en-GB" sz="1600" b="1" dirty="0">
              <a:solidFill>
                <a:srgbClr val="0000CC"/>
              </a:solidFill>
            </a:endParaRPr>
          </a:p>
        </p:txBody>
      </p:sp>
      <p:sp>
        <p:nvSpPr>
          <p:cNvPr id="16" name="TextBox 15">
            <a:extLst>
              <a:ext uri="{FF2B5EF4-FFF2-40B4-BE49-F238E27FC236}">
                <a16:creationId xmlns="" xmlns:a16="http://schemas.microsoft.com/office/drawing/2014/main" id="{02231CE7-88FD-4EC2-99EC-B5144B635BDC}"/>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3306248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pic>
        <p:nvPicPr>
          <p:cNvPr id="11" name="Picture 10">
            <a:extLst>
              <a:ext uri="{FF2B5EF4-FFF2-40B4-BE49-F238E27FC236}">
                <a16:creationId xmlns="" xmlns:a16="http://schemas.microsoft.com/office/drawing/2014/main" id="{192A9F52-470B-4B36-9997-C7C599E07E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149" y="1122245"/>
            <a:ext cx="8777702" cy="523441"/>
          </a:xfrm>
          <a:prstGeom prst="rect">
            <a:avLst/>
          </a:prstGeom>
        </p:spPr>
      </p:pic>
      <p:sp>
        <p:nvSpPr>
          <p:cNvPr id="12" name="Rectangle 11">
            <a:extLst>
              <a:ext uri="{FF2B5EF4-FFF2-40B4-BE49-F238E27FC236}">
                <a16:creationId xmlns="" xmlns:a16="http://schemas.microsoft.com/office/drawing/2014/main" id="{B8320A2D-A999-4F31-8745-968F2F3E9838}"/>
              </a:ext>
            </a:extLst>
          </p:cNvPr>
          <p:cNvSpPr/>
          <p:nvPr/>
        </p:nvSpPr>
        <p:spPr>
          <a:xfrm>
            <a:off x="6652289" y="863203"/>
            <a:ext cx="2098859" cy="51500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peech Bubble: Rectangle with Corners Rounded 10">
            <a:extLst>
              <a:ext uri="{FF2B5EF4-FFF2-40B4-BE49-F238E27FC236}">
                <a16:creationId xmlns="" xmlns:a16="http://schemas.microsoft.com/office/drawing/2014/main" id="{38675734-F976-4C7A-950B-A363BF13E8AA}"/>
              </a:ext>
            </a:extLst>
          </p:cNvPr>
          <p:cNvSpPr/>
          <p:nvPr/>
        </p:nvSpPr>
        <p:spPr>
          <a:xfrm>
            <a:off x="1129461" y="2183882"/>
            <a:ext cx="2677886" cy="1117904"/>
          </a:xfrm>
          <a:prstGeom prst="wedgeEllipseCallout">
            <a:avLst>
              <a:gd name="adj1" fmla="val 26008"/>
              <a:gd name="adj2" fmla="val -82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many beads on the bead bar? </a:t>
            </a:r>
          </a:p>
        </p:txBody>
      </p:sp>
      <p:sp>
        <p:nvSpPr>
          <p:cNvPr id="15" name="Speech Bubble: Rectangle with Corners Rounded 10">
            <a:extLst>
              <a:ext uri="{FF2B5EF4-FFF2-40B4-BE49-F238E27FC236}">
                <a16:creationId xmlns="" xmlns:a16="http://schemas.microsoft.com/office/drawing/2014/main" id="{65053FF6-857E-4092-BC27-41CB80EE3286}"/>
              </a:ext>
            </a:extLst>
          </p:cNvPr>
          <p:cNvSpPr/>
          <p:nvPr/>
        </p:nvSpPr>
        <p:spPr>
          <a:xfrm>
            <a:off x="696325" y="4067559"/>
            <a:ext cx="2677886" cy="1117904"/>
          </a:xfrm>
          <a:prstGeom prst="wedgeEllipseCallout">
            <a:avLst>
              <a:gd name="adj1" fmla="val 15439"/>
              <a:gd name="adj2" fmla="val -742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many are showing now?</a:t>
            </a:r>
          </a:p>
        </p:txBody>
      </p:sp>
      <p:grpSp>
        <p:nvGrpSpPr>
          <p:cNvPr id="16" name="Group 15">
            <a:extLst>
              <a:ext uri="{FF2B5EF4-FFF2-40B4-BE49-F238E27FC236}">
                <a16:creationId xmlns="" xmlns:a16="http://schemas.microsoft.com/office/drawing/2014/main" id="{7B4126E1-C1B9-46F7-B05B-EDD167523FC6}"/>
              </a:ext>
            </a:extLst>
          </p:cNvPr>
          <p:cNvGrpSpPr/>
          <p:nvPr/>
        </p:nvGrpSpPr>
        <p:grpSpPr>
          <a:xfrm>
            <a:off x="3603289" y="2512755"/>
            <a:ext cx="5471860" cy="3169743"/>
            <a:chOff x="5258501" y="3287486"/>
            <a:chExt cx="6627451" cy="3169743"/>
          </a:xfrm>
        </p:grpSpPr>
        <p:sp>
          <p:nvSpPr>
            <p:cNvPr id="17" name="Speech Bubble: Rectangle with Corners Rounded 14">
              <a:extLst>
                <a:ext uri="{FF2B5EF4-FFF2-40B4-BE49-F238E27FC236}">
                  <a16:creationId xmlns="" xmlns:a16="http://schemas.microsoft.com/office/drawing/2014/main" id="{3DFA42B1-608F-4143-92BF-8950FDB76FEA}"/>
                </a:ext>
              </a:extLst>
            </p:cNvPr>
            <p:cNvSpPr/>
            <p:nvPr/>
          </p:nvSpPr>
          <p:spPr>
            <a:xfrm>
              <a:off x="5258501" y="3287486"/>
              <a:ext cx="6627451" cy="3169743"/>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How many beads are hidden under the cloth?</a:t>
              </a:r>
            </a:p>
          </p:txBody>
        </p:sp>
        <p:pic>
          <p:nvPicPr>
            <p:cNvPr id="18" name="Picture 17">
              <a:extLst>
                <a:ext uri="{FF2B5EF4-FFF2-40B4-BE49-F238E27FC236}">
                  <a16:creationId xmlns="" xmlns:a16="http://schemas.microsoft.com/office/drawing/2014/main" id="{08A52F3A-15BC-481D-849C-88927E0A1A9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3068" y="5320059"/>
              <a:ext cx="1321293" cy="640135"/>
            </a:xfrm>
            <a:prstGeom prst="rect">
              <a:avLst/>
            </a:prstGeom>
          </p:spPr>
        </p:pic>
      </p:grpSp>
      <p:sp>
        <p:nvSpPr>
          <p:cNvPr id="19" name="TextBox 18">
            <a:extLst>
              <a:ext uri="{FF2B5EF4-FFF2-40B4-BE49-F238E27FC236}">
                <a16:creationId xmlns="" xmlns:a16="http://schemas.microsoft.com/office/drawing/2014/main" id="{D3B37463-1BC7-4397-BE50-54E5ED6B692F}"/>
              </a:ext>
            </a:extLst>
          </p:cNvPr>
          <p:cNvSpPr txBox="1"/>
          <p:nvPr/>
        </p:nvSpPr>
        <p:spPr>
          <a:xfrm flipH="1">
            <a:off x="6473821" y="1337745"/>
            <a:ext cx="2286853" cy="369332"/>
          </a:xfrm>
          <a:prstGeom prst="rect">
            <a:avLst/>
          </a:prstGeom>
          <a:noFill/>
        </p:spPr>
        <p:txBody>
          <a:bodyPr wrap="square" rtlCol="0">
            <a:spAutoFit/>
          </a:bodyPr>
          <a:lstStyle/>
          <a:p>
            <a:r>
              <a:rPr lang="en-GB" b="1" dirty="0">
                <a:solidFill>
                  <a:srgbClr val="C00000"/>
                </a:solidFill>
              </a:rPr>
              <a:t>75</a:t>
            </a:r>
          </a:p>
        </p:txBody>
      </p:sp>
    </p:spTree>
    <p:extLst>
      <p:ext uri="{BB962C8B-B14F-4D97-AF65-F5344CB8AC3E}">
        <p14:creationId xmlns:p14="http://schemas.microsoft.com/office/powerpoint/2010/main" val="19318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pic>
        <p:nvPicPr>
          <p:cNvPr id="11" name="Picture 10">
            <a:extLst>
              <a:ext uri="{FF2B5EF4-FFF2-40B4-BE49-F238E27FC236}">
                <a16:creationId xmlns="" xmlns:a16="http://schemas.microsoft.com/office/drawing/2014/main" id="{5DA6E1EE-FFCF-418B-8FEA-1B1F798CC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317" y="1378347"/>
            <a:ext cx="8777702" cy="523441"/>
          </a:xfrm>
          <a:prstGeom prst="rect">
            <a:avLst/>
          </a:prstGeom>
        </p:spPr>
      </p:pic>
      <p:sp>
        <p:nvSpPr>
          <p:cNvPr id="12" name="Speech Bubble: Rectangle with Corners Rounded 10">
            <a:extLst>
              <a:ext uri="{FF2B5EF4-FFF2-40B4-BE49-F238E27FC236}">
                <a16:creationId xmlns="" xmlns:a16="http://schemas.microsoft.com/office/drawing/2014/main" id="{4FADB543-56F0-422A-97D2-C15FD452CC80}"/>
              </a:ext>
            </a:extLst>
          </p:cNvPr>
          <p:cNvSpPr/>
          <p:nvPr/>
        </p:nvSpPr>
        <p:spPr>
          <a:xfrm>
            <a:off x="790269" y="2857813"/>
            <a:ext cx="2677886" cy="1117904"/>
          </a:xfrm>
          <a:prstGeom prst="wedgeEllipseCallout">
            <a:avLst>
              <a:gd name="adj1" fmla="val 26008"/>
              <a:gd name="adj2" fmla="val -8205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How many from </a:t>
            </a:r>
            <a:r>
              <a:rPr lang="en-GB" sz="2200" b="1" dirty="0">
                <a:solidFill>
                  <a:srgbClr val="C00000"/>
                </a:solidFill>
              </a:rPr>
              <a:t>75</a:t>
            </a:r>
            <a:r>
              <a:rPr lang="en-GB" sz="2200" b="1" dirty="0">
                <a:solidFill>
                  <a:srgbClr val="253746"/>
                </a:solidFill>
              </a:rPr>
              <a:t> to </a:t>
            </a:r>
            <a:r>
              <a:rPr lang="en-GB" sz="2200" b="1" dirty="0">
                <a:solidFill>
                  <a:srgbClr val="C00000"/>
                </a:solidFill>
              </a:rPr>
              <a:t>80</a:t>
            </a:r>
            <a:r>
              <a:rPr lang="en-GB" sz="2200" b="1" dirty="0">
                <a:solidFill>
                  <a:srgbClr val="253746"/>
                </a:solidFill>
              </a:rPr>
              <a:t>?</a:t>
            </a:r>
          </a:p>
        </p:txBody>
      </p:sp>
      <p:sp>
        <p:nvSpPr>
          <p:cNvPr id="13" name="Speech Bubble: Rectangle with Corners Rounded 10">
            <a:extLst>
              <a:ext uri="{FF2B5EF4-FFF2-40B4-BE49-F238E27FC236}">
                <a16:creationId xmlns="" xmlns:a16="http://schemas.microsoft.com/office/drawing/2014/main" id="{6C5BC211-2306-43BD-B223-C83E54E9ADC7}"/>
              </a:ext>
            </a:extLst>
          </p:cNvPr>
          <p:cNvSpPr/>
          <p:nvPr/>
        </p:nvSpPr>
        <p:spPr>
          <a:xfrm>
            <a:off x="5182425" y="2926206"/>
            <a:ext cx="2677886" cy="1117904"/>
          </a:xfrm>
          <a:prstGeom prst="wedgeEllipseCallout">
            <a:avLst>
              <a:gd name="adj1" fmla="val 45991"/>
              <a:gd name="adj2" fmla="val -9435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What do we add to </a:t>
            </a:r>
            <a:r>
              <a:rPr lang="en-GB" sz="2200" b="1" dirty="0">
                <a:solidFill>
                  <a:srgbClr val="C00000"/>
                </a:solidFill>
              </a:rPr>
              <a:t>80</a:t>
            </a:r>
            <a:r>
              <a:rPr lang="en-GB" sz="2200" b="1" dirty="0">
                <a:solidFill>
                  <a:srgbClr val="253746"/>
                </a:solidFill>
              </a:rPr>
              <a:t> to make </a:t>
            </a:r>
            <a:r>
              <a:rPr lang="en-GB" sz="2200" b="1" dirty="0">
                <a:solidFill>
                  <a:srgbClr val="C00000"/>
                </a:solidFill>
              </a:rPr>
              <a:t>100</a:t>
            </a:r>
            <a:r>
              <a:rPr lang="en-GB" sz="2200" b="1" dirty="0">
                <a:solidFill>
                  <a:srgbClr val="253746"/>
                </a:solidFill>
              </a:rPr>
              <a:t>?</a:t>
            </a:r>
          </a:p>
        </p:txBody>
      </p:sp>
      <p:sp>
        <p:nvSpPr>
          <p:cNvPr id="15" name="Speech Bubble: Rectangle with Corners Rounded 10">
            <a:extLst>
              <a:ext uri="{FF2B5EF4-FFF2-40B4-BE49-F238E27FC236}">
                <a16:creationId xmlns="" xmlns:a16="http://schemas.microsoft.com/office/drawing/2014/main" id="{FBA48DED-2909-400C-ABA2-890FEB7FB8F7}"/>
              </a:ext>
            </a:extLst>
          </p:cNvPr>
          <p:cNvSpPr/>
          <p:nvPr/>
        </p:nvSpPr>
        <p:spPr>
          <a:xfrm>
            <a:off x="3131962" y="4405672"/>
            <a:ext cx="3230581" cy="1117904"/>
          </a:xfrm>
          <a:prstGeom prst="wedgeEllipseCallout">
            <a:avLst>
              <a:gd name="adj1" fmla="val -68031"/>
              <a:gd name="adj2" fmla="val 2339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So, </a:t>
            </a:r>
            <a:r>
              <a:rPr lang="en-GB" sz="2200" b="1" dirty="0">
                <a:solidFill>
                  <a:srgbClr val="C00000"/>
                </a:solidFill>
              </a:rPr>
              <a:t>75</a:t>
            </a:r>
            <a:r>
              <a:rPr lang="en-GB" sz="2200" b="1" dirty="0">
                <a:solidFill>
                  <a:srgbClr val="253746"/>
                </a:solidFill>
              </a:rPr>
              <a:t> + </a:t>
            </a:r>
            <a:r>
              <a:rPr lang="en-GB" sz="2200" b="1" dirty="0">
                <a:solidFill>
                  <a:srgbClr val="C00000"/>
                </a:solidFill>
              </a:rPr>
              <a:t>25</a:t>
            </a:r>
            <a:r>
              <a:rPr lang="en-GB" sz="2200" b="1" dirty="0">
                <a:solidFill>
                  <a:srgbClr val="253746"/>
                </a:solidFill>
              </a:rPr>
              <a:t> = </a:t>
            </a:r>
            <a:r>
              <a:rPr lang="en-GB" sz="2200" b="1" dirty="0">
                <a:solidFill>
                  <a:srgbClr val="C00000"/>
                </a:solidFill>
              </a:rPr>
              <a:t>100</a:t>
            </a:r>
            <a:r>
              <a:rPr lang="en-GB" sz="2200" b="1" dirty="0">
                <a:solidFill>
                  <a:schemeClr val="tx2"/>
                </a:solidFill>
              </a:rPr>
              <a:t>.</a:t>
            </a:r>
          </a:p>
        </p:txBody>
      </p:sp>
      <p:sp>
        <p:nvSpPr>
          <p:cNvPr id="16" name="TextBox 15">
            <a:extLst>
              <a:ext uri="{FF2B5EF4-FFF2-40B4-BE49-F238E27FC236}">
                <a16:creationId xmlns="" xmlns:a16="http://schemas.microsoft.com/office/drawing/2014/main" id="{CDAB6706-F638-468A-ACDF-C56BBDBE2BC1}"/>
              </a:ext>
            </a:extLst>
          </p:cNvPr>
          <p:cNvSpPr txBox="1"/>
          <p:nvPr/>
        </p:nvSpPr>
        <p:spPr>
          <a:xfrm>
            <a:off x="6409295" y="1721980"/>
            <a:ext cx="452490" cy="369332"/>
          </a:xfrm>
          <a:prstGeom prst="rect">
            <a:avLst/>
          </a:prstGeom>
          <a:noFill/>
        </p:spPr>
        <p:txBody>
          <a:bodyPr wrap="square" rtlCol="0">
            <a:spAutoFit/>
          </a:bodyPr>
          <a:lstStyle/>
          <a:p>
            <a:r>
              <a:rPr lang="en-GB" b="1" dirty="0">
                <a:solidFill>
                  <a:srgbClr val="C00000"/>
                </a:solidFill>
              </a:rPr>
              <a:t>75</a:t>
            </a:r>
          </a:p>
        </p:txBody>
      </p:sp>
      <p:grpSp>
        <p:nvGrpSpPr>
          <p:cNvPr id="17" name="Group 16">
            <a:extLst>
              <a:ext uri="{FF2B5EF4-FFF2-40B4-BE49-F238E27FC236}">
                <a16:creationId xmlns="" xmlns:a16="http://schemas.microsoft.com/office/drawing/2014/main" id="{6D37DF14-6D1C-4E17-AAE2-A3AC10673B25}"/>
              </a:ext>
            </a:extLst>
          </p:cNvPr>
          <p:cNvGrpSpPr/>
          <p:nvPr/>
        </p:nvGrpSpPr>
        <p:grpSpPr>
          <a:xfrm>
            <a:off x="6567178" y="901047"/>
            <a:ext cx="589214" cy="621932"/>
            <a:chOff x="8842497" y="1156953"/>
            <a:chExt cx="751270" cy="841997"/>
          </a:xfrm>
        </p:grpSpPr>
        <p:pic>
          <p:nvPicPr>
            <p:cNvPr id="18" name="Picture 2">
              <a:extLst>
                <a:ext uri="{FF2B5EF4-FFF2-40B4-BE49-F238E27FC236}">
                  <a16:creationId xmlns="" xmlns:a16="http://schemas.microsoft.com/office/drawing/2014/main" id="{4EB9AD7E-4624-4F3A-A9A2-7C20FF7844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42497" y="1529051"/>
              <a:ext cx="627517" cy="46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 xmlns:a16="http://schemas.microsoft.com/office/drawing/2014/main" id="{4E8DBB01-A701-456C-AD78-CBD420CA1940}"/>
                </a:ext>
              </a:extLst>
            </p:cNvPr>
            <p:cNvSpPr txBox="1"/>
            <p:nvPr/>
          </p:nvSpPr>
          <p:spPr>
            <a:xfrm>
              <a:off x="8854127" y="1156953"/>
              <a:ext cx="739640" cy="500017"/>
            </a:xfrm>
            <a:prstGeom prst="rect">
              <a:avLst/>
            </a:prstGeom>
            <a:noFill/>
          </p:spPr>
          <p:txBody>
            <a:bodyPr wrap="square" rtlCol="0">
              <a:spAutoFit/>
            </a:bodyPr>
            <a:lstStyle/>
            <a:p>
              <a:r>
                <a:rPr lang="en-GB" b="1" dirty="0">
                  <a:solidFill>
                    <a:srgbClr val="C00000"/>
                  </a:solidFill>
                </a:rPr>
                <a:t>+5</a:t>
              </a:r>
            </a:p>
          </p:txBody>
        </p:sp>
      </p:grpSp>
      <p:grpSp>
        <p:nvGrpSpPr>
          <p:cNvPr id="20" name="Group 19">
            <a:extLst>
              <a:ext uri="{FF2B5EF4-FFF2-40B4-BE49-F238E27FC236}">
                <a16:creationId xmlns="" xmlns:a16="http://schemas.microsoft.com/office/drawing/2014/main" id="{BF4434B0-8A85-47D9-9DB9-5472E19982E5}"/>
              </a:ext>
            </a:extLst>
          </p:cNvPr>
          <p:cNvGrpSpPr/>
          <p:nvPr/>
        </p:nvGrpSpPr>
        <p:grpSpPr>
          <a:xfrm>
            <a:off x="6922017" y="889225"/>
            <a:ext cx="1876588" cy="633754"/>
            <a:chOff x="9259175" y="1123896"/>
            <a:chExt cx="2540604" cy="858003"/>
          </a:xfrm>
        </p:grpSpPr>
        <p:pic>
          <p:nvPicPr>
            <p:cNvPr id="21" name="Picture 3">
              <a:extLst>
                <a:ext uri="{FF2B5EF4-FFF2-40B4-BE49-F238E27FC236}">
                  <a16:creationId xmlns="" xmlns:a16="http://schemas.microsoft.com/office/drawing/2014/main" id="{A52A6959-0A31-4219-BA1E-7BC1955663C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59175" y="1512000"/>
              <a:ext cx="2540604" cy="46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 xmlns:a16="http://schemas.microsoft.com/office/drawing/2014/main" id="{63E8019F-9651-470B-AD98-E2254F959B51}"/>
                </a:ext>
              </a:extLst>
            </p:cNvPr>
            <p:cNvSpPr txBox="1"/>
            <p:nvPr/>
          </p:nvSpPr>
          <p:spPr>
            <a:xfrm>
              <a:off x="10224630" y="1123896"/>
              <a:ext cx="785354" cy="500017"/>
            </a:xfrm>
            <a:prstGeom prst="rect">
              <a:avLst/>
            </a:prstGeom>
            <a:noFill/>
          </p:spPr>
          <p:txBody>
            <a:bodyPr wrap="square" rtlCol="0">
              <a:spAutoFit/>
            </a:bodyPr>
            <a:lstStyle/>
            <a:p>
              <a:r>
                <a:rPr lang="en-GB" b="1" dirty="0">
                  <a:solidFill>
                    <a:srgbClr val="C00000"/>
                  </a:solidFill>
                </a:rPr>
                <a:t>+20</a:t>
              </a:r>
            </a:p>
          </p:txBody>
        </p:sp>
      </p:grpSp>
      <p:pic>
        <p:nvPicPr>
          <p:cNvPr id="23" name="Picture 4">
            <a:extLst>
              <a:ext uri="{FF2B5EF4-FFF2-40B4-BE49-F238E27FC236}">
                <a16:creationId xmlns="" xmlns:a16="http://schemas.microsoft.com/office/drawing/2014/main" id="{3975B183-3BBE-43B0-94AE-265B28D9B90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43084" y="1565068"/>
            <a:ext cx="10318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23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18</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pic>
        <p:nvPicPr>
          <p:cNvPr id="11" name="Picture 10">
            <a:extLst>
              <a:ext uri="{FF2B5EF4-FFF2-40B4-BE49-F238E27FC236}">
                <a16:creationId xmlns="" xmlns:a16="http://schemas.microsoft.com/office/drawing/2014/main" id="{3D351369-7E25-4395-AE04-418BFFF278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0394" y="1330665"/>
            <a:ext cx="8622625" cy="514194"/>
          </a:xfrm>
          <a:prstGeom prst="rect">
            <a:avLst/>
          </a:prstGeom>
        </p:spPr>
      </p:pic>
      <p:sp>
        <p:nvSpPr>
          <p:cNvPr id="12" name="Rectangle 11">
            <a:extLst>
              <a:ext uri="{FF2B5EF4-FFF2-40B4-BE49-F238E27FC236}">
                <a16:creationId xmlns="" xmlns:a16="http://schemas.microsoft.com/office/drawing/2014/main" id="{56AAE099-1983-47EA-BD52-9D32F6708155}"/>
              </a:ext>
            </a:extLst>
          </p:cNvPr>
          <p:cNvSpPr/>
          <p:nvPr/>
        </p:nvSpPr>
        <p:spPr>
          <a:xfrm>
            <a:off x="5810231" y="1070399"/>
            <a:ext cx="2929458" cy="50590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73ED5B5A-BCEC-4AB7-A610-5C358EE5BB38}"/>
              </a:ext>
            </a:extLst>
          </p:cNvPr>
          <p:cNvGrpSpPr/>
          <p:nvPr/>
        </p:nvGrpSpPr>
        <p:grpSpPr>
          <a:xfrm>
            <a:off x="651169" y="1758920"/>
            <a:ext cx="5771983" cy="3849315"/>
            <a:chOff x="5258501" y="3287486"/>
            <a:chExt cx="5561540" cy="3169743"/>
          </a:xfrm>
        </p:grpSpPr>
        <p:sp>
          <p:nvSpPr>
            <p:cNvPr id="15" name="Speech Bubble: Rectangle with Corners Rounded 14">
              <a:extLst>
                <a:ext uri="{FF2B5EF4-FFF2-40B4-BE49-F238E27FC236}">
                  <a16:creationId xmlns="" xmlns:a16="http://schemas.microsoft.com/office/drawing/2014/main" id="{ADB80575-87DF-436C-A9B1-6EE6CD9361FF}"/>
                </a:ext>
              </a:extLst>
            </p:cNvPr>
            <p:cNvSpPr/>
            <p:nvPr/>
          </p:nvSpPr>
          <p:spPr>
            <a:xfrm>
              <a:off x="5258501" y="3287486"/>
              <a:ext cx="5561540" cy="3169743"/>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a:t>
              </a:r>
            </a:p>
            <a:p>
              <a:pPr algn="ctr"/>
              <a:r>
                <a:rPr lang="en-GB" sz="2000" b="1" dirty="0">
                  <a:solidFill>
                    <a:schemeClr val="accent5">
                      <a:lumMod val="20000"/>
                      <a:lumOff val="80000"/>
                    </a:schemeClr>
                  </a:solidFill>
                </a:rPr>
                <a:t>How many beads can you see and how many are hidden under the cloth? </a:t>
              </a:r>
            </a:p>
          </p:txBody>
        </p:sp>
        <p:pic>
          <p:nvPicPr>
            <p:cNvPr id="16" name="Picture 15">
              <a:extLst>
                <a:ext uri="{FF2B5EF4-FFF2-40B4-BE49-F238E27FC236}">
                  <a16:creationId xmlns="" xmlns:a16="http://schemas.microsoft.com/office/drawing/2014/main" id="{04F7753D-1AC4-4F2F-8474-5389124236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7388" y="5641709"/>
              <a:ext cx="1247615" cy="640135"/>
            </a:xfrm>
            <a:prstGeom prst="rect">
              <a:avLst/>
            </a:prstGeom>
          </p:spPr>
        </p:pic>
      </p:grpSp>
    </p:spTree>
    <p:extLst>
      <p:ext uri="{BB962C8B-B14F-4D97-AF65-F5344CB8AC3E}">
        <p14:creationId xmlns:p14="http://schemas.microsoft.com/office/powerpoint/2010/main" val="39910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 xmlns:a16="http://schemas.microsoft.com/office/drawing/2014/main" id="{E470106A-426A-4888-86BC-DE477324E8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6" t="40417" r="5695" b="41642"/>
          <a:stretch/>
        </p:blipFill>
        <p:spPr>
          <a:xfrm>
            <a:off x="735026" y="1259907"/>
            <a:ext cx="8217588" cy="1160069"/>
          </a:xfrm>
          <a:prstGeom prst="rect">
            <a:avLst/>
          </a:prstGeom>
          <a:effectLst>
            <a:outerShdw blurRad="50800" dist="38100" dir="5400000" algn="t" rotWithShape="0">
              <a:prstClr val="black">
                <a:alpha val="40000"/>
              </a:prstClr>
            </a:outerShdw>
          </a:effectLst>
        </p:spPr>
      </p:pic>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sp>
        <p:nvSpPr>
          <p:cNvPr id="12" name="Speech Bubble: Rectangle with Corners Rounded 10">
            <a:extLst>
              <a:ext uri="{FF2B5EF4-FFF2-40B4-BE49-F238E27FC236}">
                <a16:creationId xmlns="" xmlns:a16="http://schemas.microsoft.com/office/drawing/2014/main" id="{C948C8CA-CC01-45B4-9D81-3426B9801913}"/>
              </a:ext>
            </a:extLst>
          </p:cNvPr>
          <p:cNvSpPr/>
          <p:nvPr/>
        </p:nvSpPr>
        <p:spPr>
          <a:xfrm>
            <a:off x="567495" y="2933128"/>
            <a:ext cx="2677886" cy="926949"/>
          </a:xfrm>
          <a:prstGeom prst="wedgeEllipseCallout">
            <a:avLst>
              <a:gd name="adj1" fmla="val 37035"/>
              <a:gd name="adj2" fmla="val -6168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We can show this on a number line.</a:t>
            </a:r>
          </a:p>
        </p:txBody>
      </p:sp>
      <p:sp>
        <p:nvSpPr>
          <p:cNvPr id="15" name="Speech Bubble: Rectangle with Corners Rounded 10">
            <a:extLst>
              <a:ext uri="{FF2B5EF4-FFF2-40B4-BE49-F238E27FC236}">
                <a16:creationId xmlns="" xmlns:a16="http://schemas.microsoft.com/office/drawing/2014/main" id="{F519E24A-8197-406C-B2EA-BA4EC9129F27}"/>
              </a:ext>
            </a:extLst>
          </p:cNvPr>
          <p:cNvSpPr/>
          <p:nvPr/>
        </p:nvSpPr>
        <p:spPr>
          <a:xfrm>
            <a:off x="4543835" y="3324077"/>
            <a:ext cx="2504330" cy="639037"/>
          </a:xfrm>
          <a:prstGeom prst="wedgeEllipseCallout">
            <a:avLst>
              <a:gd name="adj1" fmla="val 15439"/>
              <a:gd name="adj2" fmla="val -742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Jump </a:t>
            </a:r>
            <a:r>
              <a:rPr lang="en-GB" b="1" dirty="0">
                <a:solidFill>
                  <a:srgbClr val="C00000"/>
                </a:solidFill>
              </a:rPr>
              <a:t>5</a:t>
            </a:r>
            <a:r>
              <a:rPr lang="en-GB" b="1" dirty="0">
                <a:solidFill>
                  <a:srgbClr val="253746"/>
                </a:solidFill>
              </a:rPr>
              <a:t> to </a:t>
            </a:r>
            <a:r>
              <a:rPr lang="en-GB" b="1" dirty="0">
                <a:solidFill>
                  <a:srgbClr val="C00000"/>
                </a:solidFill>
              </a:rPr>
              <a:t>70</a:t>
            </a:r>
            <a:r>
              <a:rPr lang="en-GB" b="1" dirty="0">
                <a:solidFill>
                  <a:schemeClr val="tx2"/>
                </a:solidFill>
              </a:rPr>
              <a:t>…</a:t>
            </a:r>
          </a:p>
        </p:txBody>
      </p:sp>
      <p:grpSp>
        <p:nvGrpSpPr>
          <p:cNvPr id="16" name="Group 15">
            <a:extLst>
              <a:ext uri="{FF2B5EF4-FFF2-40B4-BE49-F238E27FC236}">
                <a16:creationId xmlns="" xmlns:a16="http://schemas.microsoft.com/office/drawing/2014/main" id="{E9094E85-8D37-4437-B05D-F666D19374ED}"/>
              </a:ext>
            </a:extLst>
          </p:cNvPr>
          <p:cNvGrpSpPr/>
          <p:nvPr/>
        </p:nvGrpSpPr>
        <p:grpSpPr>
          <a:xfrm>
            <a:off x="5971070" y="1206104"/>
            <a:ext cx="587903" cy="736095"/>
            <a:chOff x="8498210" y="1245805"/>
            <a:chExt cx="592049" cy="736095"/>
          </a:xfrm>
        </p:grpSpPr>
        <p:pic>
          <p:nvPicPr>
            <p:cNvPr id="17" name="Picture 2">
              <a:extLst>
                <a:ext uri="{FF2B5EF4-FFF2-40B4-BE49-F238E27FC236}">
                  <a16:creationId xmlns="" xmlns:a16="http://schemas.microsoft.com/office/drawing/2014/main" id="{CB66A2B6-C75A-4189-B742-EDCE6A5320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98210" y="1512000"/>
              <a:ext cx="44708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 xmlns:a16="http://schemas.microsoft.com/office/drawing/2014/main" id="{6FEAC51E-8C40-4B94-96C3-529BF34EBB37}"/>
                </a:ext>
              </a:extLst>
            </p:cNvPr>
            <p:cNvSpPr txBox="1"/>
            <p:nvPr/>
          </p:nvSpPr>
          <p:spPr>
            <a:xfrm>
              <a:off x="8513318" y="1245805"/>
              <a:ext cx="576941" cy="369332"/>
            </a:xfrm>
            <a:prstGeom prst="rect">
              <a:avLst/>
            </a:prstGeom>
            <a:noFill/>
          </p:spPr>
          <p:txBody>
            <a:bodyPr wrap="square" rtlCol="0">
              <a:spAutoFit/>
            </a:bodyPr>
            <a:lstStyle/>
            <a:p>
              <a:r>
                <a:rPr lang="en-GB" b="1" dirty="0">
                  <a:solidFill>
                    <a:srgbClr val="C00000"/>
                  </a:solidFill>
                </a:rPr>
                <a:t>+5</a:t>
              </a:r>
            </a:p>
          </p:txBody>
        </p:sp>
      </p:grpSp>
      <p:sp>
        <p:nvSpPr>
          <p:cNvPr id="20" name="Speech Bubble: Rectangle with Corners Rounded 10">
            <a:extLst>
              <a:ext uri="{FF2B5EF4-FFF2-40B4-BE49-F238E27FC236}">
                <a16:creationId xmlns="" xmlns:a16="http://schemas.microsoft.com/office/drawing/2014/main" id="{ABFBD1A6-81A5-48EC-9925-568C2419591E}"/>
              </a:ext>
            </a:extLst>
          </p:cNvPr>
          <p:cNvSpPr/>
          <p:nvPr/>
        </p:nvSpPr>
        <p:spPr>
          <a:xfrm>
            <a:off x="6450039" y="2757485"/>
            <a:ext cx="2677887" cy="548602"/>
          </a:xfrm>
          <a:prstGeom prst="wedgeEllipseCallout">
            <a:avLst>
              <a:gd name="adj1" fmla="val 15439"/>
              <a:gd name="adj2" fmla="val -742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Then </a:t>
            </a:r>
            <a:r>
              <a:rPr lang="en-GB" b="1" dirty="0">
                <a:solidFill>
                  <a:srgbClr val="C00000"/>
                </a:solidFill>
              </a:rPr>
              <a:t>30</a:t>
            </a:r>
            <a:r>
              <a:rPr lang="en-GB" b="1" dirty="0">
                <a:solidFill>
                  <a:srgbClr val="253746"/>
                </a:solidFill>
              </a:rPr>
              <a:t> to </a:t>
            </a:r>
            <a:r>
              <a:rPr lang="en-GB" b="1" dirty="0">
                <a:solidFill>
                  <a:srgbClr val="C00000"/>
                </a:solidFill>
              </a:rPr>
              <a:t>100</a:t>
            </a:r>
            <a:r>
              <a:rPr lang="en-GB" b="1" dirty="0">
                <a:solidFill>
                  <a:schemeClr val="tx2"/>
                </a:solidFill>
              </a:rPr>
              <a:t>.</a:t>
            </a:r>
          </a:p>
        </p:txBody>
      </p:sp>
      <p:grpSp>
        <p:nvGrpSpPr>
          <p:cNvPr id="21" name="Group 20">
            <a:extLst>
              <a:ext uri="{FF2B5EF4-FFF2-40B4-BE49-F238E27FC236}">
                <a16:creationId xmlns="" xmlns:a16="http://schemas.microsoft.com/office/drawing/2014/main" id="{55294BF7-3696-4895-A59F-00AFC4C2314B}"/>
              </a:ext>
            </a:extLst>
          </p:cNvPr>
          <p:cNvGrpSpPr/>
          <p:nvPr/>
        </p:nvGrpSpPr>
        <p:grpSpPr>
          <a:xfrm>
            <a:off x="6206750" y="1188000"/>
            <a:ext cx="2732429" cy="742319"/>
            <a:chOff x="8965992" y="1316336"/>
            <a:chExt cx="2732429" cy="742319"/>
          </a:xfrm>
        </p:grpSpPr>
        <p:pic>
          <p:nvPicPr>
            <p:cNvPr id="22" name="Picture 3">
              <a:extLst>
                <a:ext uri="{FF2B5EF4-FFF2-40B4-BE49-F238E27FC236}">
                  <a16:creationId xmlns="" xmlns:a16="http://schemas.microsoft.com/office/drawing/2014/main" id="{5B221365-B53B-44E7-BD85-37914F58622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65992" y="1588755"/>
              <a:ext cx="2732429"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 xmlns:a16="http://schemas.microsoft.com/office/drawing/2014/main" id="{0D836E26-3C66-44CC-BC8D-86098C538624}"/>
                </a:ext>
              </a:extLst>
            </p:cNvPr>
            <p:cNvSpPr txBox="1"/>
            <p:nvPr/>
          </p:nvSpPr>
          <p:spPr>
            <a:xfrm>
              <a:off x="10045374" y="1316336"/>
              <a:ext cx="785356" cy="369332"/>
            </a:xfrm>
            <a:prstGeom prst="rect">
              <a:avLst/>
            </a:prstGeom>
            <a:noFill/>
          </p:spPr>
          <p:txBody>
            <a:bodyPr wrap="square" rtlCol="0">
              <a:spAutoFit/>
            </a:bodyPr>
            <a:lstStyle/>
            <a:p>
              <a:r>
                <a:rPr lang="en-GB" b="1" dirty="0">
                  <a:solidFill>
                    <a:srgbClr val="C00000"/>
                  </a:solidFill>
                </a:rPr>
                <a:t>+30</a:t>
              </a:r>
            </a:p>
          </p:txBody>
        </p:sp>
      </p:grpSp>
      <p:grpSp>
        <p:nvGrpSpPr>
          <p:cNvPr id="24" name="Group 23">
            <a:extLst>
              <a:ext uri="{FF2B5EF4-FFF2-40B4-BE49-F238E27FC236}">
                <a16:creationId xmlns="" xmlns:a16="http://schemas.microsoft.com/office/drawing/2014/main" id="{936BF27C-BFD0-4C53-9EB8-A97D38A81D15}"/>
              </a:ext>
            </a:extLst>
          </p:cNvPr>
          <p:cNvGrpSpPr/>
          <p:nvPr/>
        </p:nvGrpSpPr>
        <p:grpSpPr>
          <a:xfrm>
            <a:off x="3206503" y="1850344"/>
            <a:ext cx="3264411" cy="1261693"/>
            <a:chOff x="3026103" y="1800000"/>
            <a:chExt cx="3264411" cy="1261693"/>
          </a:xfrm>
        </p:grpSpPr>
        <p:grpSp>
          <p:nvGrpSpPr>
            <p:cNvPr id="25" name="Group 24">
              <a:extLst>
                <a:ext uri="{FF2B5EF4-FFF2-40B4-BE49-F238E27FC236}">
                  <a16:creationId xmlns="" xmlns:a16="http://schemas.microsoft.com/office/drawing/2014/main" id="{044527FD-B2F0-4CC1-A08D-083395171535}"/>
                </a:ext>
              </a:extLst>
            </p:cNvPr>
            <p:cNvGrpSpPr/>
            <p:nvPr/>
          </p:nvGrpSpPr>
          <p:grpSpPr>
            <a:xfrm>
              <a:off x="3026103" y="1983084"/>
              <a:ext cx="3264411" cy="1078609"/>
              <a:chOff x="3026103" y="1983084"/>
              <a:chExt cx="3264411" cy="1078609"/>
            </a:xfrm>
          </p:grpSpPr>
          <p:sp>
            <p:nvSpPr>
              <p:cNvPr id="27" name="Speech Bubble: Rectangle with Corners Rounded 10">
                <a:extLst>
                  <a:ext uri="{FF2B5EF4-FFF2-40B4-BE49-F238E27FC236}">
                    <a16:creationId xmlns="" xmlns:a16="http://schemas.microsoft.com/office/drawing/2014/main" id="{BEBBBAF0-F8E7-4047-B038-F8A2ACCE940F}"/>
                  </a:ext>
                </a:extLst>
              </p:cNvPr>
              <p:cNvSpPr/>
              <p:nvPr/>
            </p:nvSpPr>
            <p:spPr>
              <a:xfrm>
                <a:off x="3026103" y="2422657"/>
                <a:ext cx="2677887" cy="639036"/>
              </a:xfrm>
              <a:prstGeom prst="wedgeEllipseCallout">
                <a:avLst>
                  <a:gd name="adj1" fmla="val 15439"/>
                  <a:gd name="adj2" fmla="val -742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First mark on </a:t>
                </a:r>
                <a:r>
                  <a:rPr lang="en-GB" b="1" dirty="0">
                    <a:solidFill>
                      <a:srgbClr val="C00000"/>
                    </a:solidFill>
                  </a:rPr>
                  <a:t>65</a:t>
                </a:r>
                <a:r>
                  <a:rPr lang="en-GB" b="1" dirty="0">
                    <a:solidFill>
                      <a:schemeClr val="tx2"/>
                    </a:solidFill>
                  </a:rPr>
                  <a:t>…</a:t>
                </a:r>
              </a:p>
            </p:txBody>
          </p:sp>
          <p:sp>
            <p:nvSpPr>
              <p:cNvPr id="28" name="TextBox 27">
                <a:extLst>
                  <a:ext uri="{FF2B5EF4-FFF2-40B4-BE49-F238E27FC236}">
                    <a16:creationId xmlns="" xmlns:a16="http://schemas.microsoft.com/office/drawing/2014/main" id="{ECE1B98E-45EA-4C40-83BE-80DA122AAC93}"/>
                  </a:ext>
                </a:extLst>
              </p:cNvPr>
              <p:cNvSpPr txBox="1"/>
              <p:nvPr/>
            </p:nvSpPr>
            <p:spPr>
              <a:xfrm>
                <a:off x="5615600" y="1983084"/>
                <a:ext cx="674914" cy="369332"/>
              </a:xfrm>
              <a:prstGeom prst="rect">
                <a:avLst/>
              </a:prstGeom>
              <a:noFill/>
            </p:spPr>
            <p:txBody>
              <a:bodyPr wrap="square" rtlCol="0">
                <a:spAutoFit/>
              </a:bodyPr>
              <a:lstStyle/>
              <a:p>
                <a:r>
                  <a:rPr lang="en-GB" b="1" dirty="0">
                    <a:solidFill>
                      <a:srgbClr val="C00000"/>
                    </a:solidFill>
                  </a:rPr>
                  <a:t>65</a:t>
                </a:r>
              </a:p>
            </p:txBody>
          </p:sp>
        </p:grpSp>
        <p:pic>
          <p:nvPicPr>
            <p:cNvPr id="26" name="Picture 4">
              <a:extLst>
                <a:ext uri="{FF2B5EF4-FFF2-40B4-BE49-F238E27FC236}">
                  <a16:creationId xmlns="" xmlns:a16="http://schemas.microsoft.com/office/drawing/2014/main" id="{7AE52FE4-D895-4CAC-BF0A-D7396922807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69423" y="1800000"/>
              <a:ext cx="10318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Folded Corner 24">
            <a:extLst>
              <a:ext uri="{FF2B5EF4-FFF2-40B4-BE49-F238E27FC236}">
                <a16:creationId xmlns="" xmlns:a16="http://schemas.microsoft.com/office/drawing/2014/main" id="{07BA9EE9-C4B7-4040-BCFB-79AC39B123F3}"/>
              </a:ext>
            </a:extLst>
          </p:cNvPr>
          <p:cNvSpPr/>
          <p:nvPr/>
        </p:nvSpPr>
        <p:spPr>
          <a:xfrm>
            <a:off x="3578012" y="4370127"/>
            <a:ext cx="2531615" cy="497088"/>
          </a:xfrm>
          <a:prstGeom prst="foldedCorner">
            <a:avLst>
              <a:gd name="adj" fmla="val 27027"/>
            </a:avLst>
          </a:prstGeom>
          <a:blipFill dpi="0" rotWithShape="1">
            <a:blip r:embed="rId7">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200" b="1" dirty="0">
                <a:solidFill>
                  <a:srgbClr val="253746"/>
                </a:solidFill>
              </a:rPr>
              <a:t>65 </a:t>
            </a:r>
            <a:r>
              <a:rPr lang="en-GB" sz="2200" b="1" dirty="0">
                <a:solidFill>
                  <a:srgbClr val="C00000"/>
                </a:solidFill>
              </a:rPr>
              <a:t>+ ? </a:t>
            </a:r>
            <a:r>
              <a:rPr lang="en-GB" sz="2200" b="1" dirty="0">
                <a:solidFill>
                  <a:srgbClr val="253746"/>
                </a:solidFill>
              </a:rPr>
              <a:t>= 100</a:t>
            </a:r>
          </a:p>
        </p:txBody>
      </p:sp>
    </p:spTree>
    <p:extLst>
      <p:ext uri="{BB962C8B-B14F-4D97-AF65-F5344CB8AC3E}">
        <p14:creationId xmlns:p14="http://schemas.microsoft.com/office/powerpoint/2010/main" val="115290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798E9FAB-27C2-4145-84E6-1B5598FDAB64}"/>
              </a:ext>
            </a:extLst>
          </p:cNvPr>
          <p:cNvSpPr txBox="1"/>
          <p:nvPr/>
        </p:nvSpPr>
        <p:spPr>
          <a:xfrm>
            <a:off x="449557" y="1188349"/>
            <a:ext cx="8130503" cy="262892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rgbClr val="0000CC"/>
                </a:solidFill>
              </a:rPr>
              <a:t>Pairs to 20 and related subtractions.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rgbClr val="0000CC"/>
                </a:solidFill>
              </a:rPr>
              <a:t>Complements to multiples of 10, e.g. 57 +  = 60.</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rgbClr val="0000CC"/>
                </a:solidFill>
              </a:rPr>
              <a:t>Complements to multiples of 10.</a:t>
            </a:r>
          </a:p>
        </p:txBody>
      </p:sp>
      <p:sp>
        <p:nvSpPr>
          <p:cNvPr id="6" name="TextBox 5">
            <a:extLst>
              <a:ext uri="{FF2B5EF4-FFF2-40B4-BE49-F238E27FC236}">
                <a16:creationId xmlns="" xmlns:a16="http://schemas.microsoft.com/office/drawing/2014/main" id="{C9B15E71-7A80-4B51-96E0-427E8B235659}"/>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2754893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sp>
        <p:nvSpPr>
          <p:cNvPr id="13" name="Speech Bubble: Rectangle with Corners Rounded 10">
            <a:extLst>
              <a:ext uri="{FF2B5EF4-FFF2-40B4-BE49-F238E27FC236}">
                <a16:creationId xmlns="" xmlns:a16="http://schemas.microsoft.com/office/drawing/2014/main" id="{2140D316-A546-4FD6-A3DA-5DC565D8C609}"/>
              </a:ext>
            </a:extLst>
          </p:cNvPr>
          <p:cNvSpPr/>
          <p:nvPr/>
        </p:nvSpPr>
        <p:spPr>
          <a:xfrm>
            <a:off x="4507848" y="4214452"/>
            <a:ext cx="3723776" cy="1205507"/>
          </a:xfrm>
          <a:prstGeom prst="wedgeEllipseCallout">
            <a:avLst>
              <a:gd name="adj1" fmla="val -17163"/>
              <a:gd name="adj2" fmla="val -102115"/>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You can always use a number line to check...</a:t>
            </a:r>
          </a:p>
        </p:txBody>
      </p:sp>
      <p:grpSp>
        <p:nvGrpSpPr>
          <p:cNvPr id="15" name="Group 14">
            <a:extLst>
              <a:ext uri="{FF2B5EF4-FFF2-40B4-BE49-F238E27FC236}">
                <a16:creationId xmlns="" xmlns:a16="http://schemas.microsoft.com/office/drawing/2014/main" id="{9004F1B4-0576-4280-8ADE-8B108DBF559A}"/>
              </a:ext>
            </a:extLst>
          </p:cNvPr>
          <p:cNvGrpSpPr/>
          <p:nvPr/>
        </p:nvGrpSpPr>
        <p:grpSpPr>
          <a:xfrm>
            <a:off x="289587" y="903631"/>
            <a:ext cx="6878227" cy="3568914"/>
            <a:chOff x="5258501" y="3287486"/>
            <a:chExt cx="6627451" cy="3169743"/>
          </a:xfrm>
        </p:grpSpPr>
        <p:sp>
          <p:nvSpPr>
            <p:cNvPr id="16" name="Speech Bubble: Rectangle with Corners Rounded 14">
              <a:extLst>
                <a:ext uri="{FF2B5EF4-FFF2-40B4-BE49-F238E27FC236}">
                  <a16:creationId xmlns="" xmlns:a16="http://schemas.microsoft.com/office/drawing/2014/main" id="{47EEC967-A3B5-4BC1-9E73-AFDABFCE34AE}"/>
                </a:ext>
              </a:extLst>
            </p:cNvPr>
            <p:cNvSpPr/>
            <p:nvPr/>
          </p:nvSpPr>
          <p:spPr>
            <a:xfrm>
              <a:off x="5258501" y="3287486"/>
              <a:ext cx="6627451" cy="3169743"/>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200" b="1" dirty="0">
                  <a:solidFill>
                    <a:schemeClr val="accent5">
                      <a:lumMod val="20000"/>
                      <a:lumOff val="80000"/>
                    </a:schemeClr>
                  </a:solidFill>
                </a:rPr>
                <a:t>Talk to your partner. If you could see 85 beads how many would be hidden? What if you could see 25?</a:t>
              </a:r>
            </a:p>
          </p:txBody>
        </p:sp>
        <p:pic>
          <p:nvPicPr>
            <p:cNvPr id="17" name="Picture 16">
              <a:extLst>
                <a:ext uri="{FF2B5EF4-FFF2-40B4-BE49-F238E27FC236}">
                  <a16:creationId xmlns="" xmlns:a16="http://schemas.microsoft.com/office/drawing/2014/main" id="{7EC6BF61-6C92-4DFA-9563-CAB950CD99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1960" y="5461574"/>
              <a:ext cx="1054700" cy="640135"/>
            </a:xfrm>
            <a:prstGeom prst="rect">
              <a:avLst/>
            </a:prstGeom>
          </p:spPr>
        </p:pic>
      </p:grpSp>
    </p:spTree>
    <p:extLst>
      <p:ext uri="{BB962C8B-B14F-4D97-AF65-F5344CB8AC3E}">
        <p14:creationId xmlns:p14="http://schemas.microsoft.com/office/powerpoint/2010/main" val="13521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pic>
        <p:nvPicPr>
          <p:cNvPr id="11" name="Picture 10">
            <a:extLst>
              <a:ext uri="{FF2B5EF4-FFF2-40B4-BE49-F238E27FC236}">
                <a16:creationId xmlns="" xmlns:a16="http://schemas.microsoft.com/office/drawing/2014/main" id="{B5A23F52-F554-40FB-A4C8-3FAF95ABDE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2693" y="3949154"/>
            <a:ext cx="8874925" cy="529239"/>
          </a:xfrm>
          <a:prstGeom prst="rect">
            <a:avLst/>
          </a:prstGeom>
        </p:spPr>
      </p:pic>
      <p:grpSp>
        <p:nvGrpSpPr>
          <p:cNvPr id="12" name="Group 11">
            <a:extLst>
              <a:ext uri="{FF2B5EF4-FFF2-40B4-BE49-F238E27FC236}">
                <a16:creationId xmlns="" xmlns:a16="http://schemas.microsoft.com/office/drawing/2014/main" id="{E5D6F146-836E-43FC-8F78-576CA5FBACE0}"/>
              </a:ext>
            </a:extLst>
          </p:cNvPr>
          <p:cNvGrpSpPr/>
          <p:nvPr/>
        </p:nvGrpSpPr>
        <p:grpSpPr>
          <a:xfrm>
            <a:off x="6034802" y="3294359"/>
            <a:ext cx="2900192" cy="794203"/>
            <a:chOff x="8278814" y="1211803"/>
            <a:chExt cx="3462532" cy="948197"/>
          </a:xfrm>
        </p:grpSpPr>
        <p:pic>
          <p:nvPicPr>
            <p:cNvPr id="13" name="Picture 4">
              <a:extLst>
                <a:ext uri="{FF2B5EF4-FFF2-40B4-BE49-F238E27FC236}">
                  <a16:creationId xmlns="" xmlns:a16="http://schemas.microsoft.com/office/drawing/2014/main" id="{E2251620-C509-4E4A-A924-A08E16041C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78814" y="1690100"/>
              <a:ext cx="346253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 xmlns:a16="http://schemas.microsoft.com/office/drawing/2014/main" id="{5BF8B5F8-1F91-418B-BD5E-DC4BC34BCA8C}"/>
                </a:ext>
              </a:extLst>
            </p:cNvPr>
            <p:cNvSpPr txBox="1"/>
            <p:nvPr/>
          </p:nvSpPr>
          <p:spPr>
            <a:xfrm>
              <a:off x="9599537" y="1211803"/>
              <a:ext cx="908520" cy="440945"/>
            </a:xfrm>
            <a:prstGeom prst="rect">
              <a:avLst/>
            </a:prstGeom>
            <a:noFill/>
          </p:spPr>
          <p:txBody>
            <a:bodyPr wrap="square" rtlCol="0">
              <a:spAutoFit/>
            </a:bodyPr>
            <a:lstStyle/>
            <a:p>
              <a:pPr algn="ctr"/>
              <a:r>
                <a:rPr lang="en-GB" b="1" dirty="0">
                  <a:solidFill>
                    <a:srgbClr val="C00000"/>
                  </a:solidFill>
                </a:rPr>
                <a:t>+ 30</a:t>
              </a:r>
            </a:p>
          </p:txBody>
        </p:sp>
      </p:grpSp>
      <p:grpSp>
        <p:nvGrpSpPr>
          <p:cNvPr id="16" name="Group 15">
            <a:extLst>
              <a:ext uri="{FF2B5EF4-FFF2-40B4-BE49-F238E27FC236}">
                <a16:creationId xmlns="" xmlns:a16="http://schemas.microsoft.com/office/drawing/2014/main" id="{35387AEC-E547-491C-A9CE-B26C7CEBD64F}"/>
              </a:ext>
            </a:extLst>
          </p:cNvPr>
          <p:cNvGrpSpPr/>
          <p:nvPr/>
        </p:nvGrpSpPr>
        <p:grpSpPr>
          <a:xfrm>
            <a:off x="5872894" y="3305216"/>
            <a:ext cx="513109" cy="783389"/>
            <a:chOff x="5479448" y="1369262"/>
            <a:chExt cx="612600" cy="935288"/>
          </a:xfrm>
        </p:grpSpPr>
        <p:pic>
          <p:nvPicPr>
            <p:cNvPr id="17" name="Picture 3">
              <a:extLst>
                <a:ext uri="{FF2B5EF4-FFF2-40B4-BE49-F238E27FC236}">
                  <a16:creationId xmlns="" xmlns:a16="http://schemas.microsoft.com/office/drawing/2014/main" id="{D7D82E4A-9355-4F39-BCE2-006AD827BF4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83198" y="1834650"/>
              <a:ext cx="3349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 xmlns:a16="http://schemas.microsoft.com/office/drawing/2014/main" id="{3503F67D-6A4B-4572-A770-74802415A5CD}"/>
                </a:ext>
              </a:extLst>
            </p:cNvPr>
            <p:cNvSpPr txBox="1"/>
            <p:nvPr/>
          </p:nvSpPr>
          <p:spPr>
            <a:xfrm>
              <a:off x="5479448" y="1369262"/>
              <a:ext cx="612600" cy="369332"/>
            </a:xfrm>
            <a:prstGeom prst="rect">
              <a:avLst/>
            </a:prstGeom>
            <a:noFill/>
          </p:spPr>
          <p:txBody>
            <a:bodyPr wrap="square" rtlCol="0">
              <a:spAutoFit/>
            </a:bodyPr>
            <a:lstStyle/>
            <a:p>
              <a:r>
                <a:rPr lang="en-GB" b="1" dirty="0">
                  <a:solidFill>
                    <a:srgbClr val="C00000"/>
                  </a:solidFill>
                </a:rPr>
                <a:t>+ 3</a:t>
              </a:r>
            </a:p>
          </p:txBody>
        </p:sp>
      </p:grpSp>
      <p:sp>
        <p:nvSpPr>
          <p:cNvPr id="19" name="Speech Bubble: Rectangle with Corners Rounded 10">
            <a:extLst>
              <a:ext uri="{FF2B5EF4-FFF2-40B4-BE49-F238E27FC236}">
                <a16:creationId xmlns="" xmlns:a16="http://schemas.microsoft.com/office/drawing/2014/main" id="{3A57A9D1-277D-4410-8CA0-E203FE37F7A0}"/>
              </a:ext>
            </a:extLst>
          </p:cNvPr>
          <p:cNvSpPr/>
          <p:nvPr/>
        </p:nvSpPr>
        <p:spPr>
          <a:xfrm>
            <a:off x="2505076" y="1040905"/>
            <a:ext cx="3554434" cy="1149803"/>
          </a:xfrm>
          <a:prstGeom prst="wedgeEllipseCallout">
            <a:avLst>
              <a:gd name="adj1" fmla="val 24179"/>
              <a:gd name="adj2" fmla="val 6407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many to the next </a:t>
            </a:r>
            <a:r>
              <a:rPr lang="en-GB" sz="2000" b="1" dirty="0">
                <a:solidFill>
                  <a:srgbClr val="C00000"/>
                </a:solidFill>
              </a:rPr>
              <a:t>multiple of 10?</a:t>
            </a:r>
          </a:p>
        </p:txBody>
      </p:sp>
      <p:sp>
        <p:nvSpPr>
          <p:cNvPr id="20" name="Speech Bubble: Rectangle with Corners Rounded 10">
            <a:extLst>
              <a:ext uri="{FF2B5EF4-FFF2-40B4-BE49-F238E27FC236}">
                <a16:creationId xmlns="" xmlns:a16="http://schemas.microsoft.com/office/drawing/2014/main" id="{38C4192E-6694-43E6-ADF8-02C19EB5254A}"/>
              </a:ext>
            </a:extLst>
          </p:cNvPr>
          <p:cNvSpPr/>
          <p:nvPr/>
        </p:nvSpPr>
        <p:spPr>
          <a:xfrm>
            <a:off x="5794514" y="2040567"/>
            <a:ext cx="3006448" cy="794203"/>
          </a:xfrm>
          <a:prstGeom prst="wedgeEllipseCallout">
            <a:avLst>
              <a:gd name="adj1" fmla="val 30047"/>
              <a:gd name="adj2" fmla="val 10083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many </a:t>
            </a:r>
            <a:r>
              <a:rPr lang="en-GB" sz="2000" b="1" dirty="0">
                <a:solidFill>
                  <a:srgbClr val="C00000"/>
                </a:solidFill>
              </a:rPr>
              <a:t>more to 100?</a:t>
            </a:r>
          </a:p>
        </p:txBody>
      </p:sp>
      <p:grpSp>
        <p:nvGrpSpPr>
          <p:cNvPr id="21" name="Group 20">
            <a:extLst>
              <a:ext uri="{FF2B5EF4-FFF2-40B4-BE49-F238E27FC236}">
                <a16:creationId xmlns="" xmlns:a16="http://schemas.microsoft.com/office/drawing/2014/main" id="{83BDE326-157E-4E86-B66E-515B7BF6B176}"/>
              </a:ext>
            </a:extLst>
          </p:cNvPr>
          <p:cNvGrpSpPr/>
          <p:nvPr/>
        </p:nvGrpSpPr>
        <p:grpSpPr>
          <a:xfrm>
            <a:off x="273725" y="2065201"/>
            <a:ext cx="5743659" cy="2332241"/>
            <a:chOff x="273725" y="2065201"/>
            <a:chExt cx="5743659" cy="2332241"/>
          </a:xfrm>
        </p:grpSpPr>
        <p:grpSp>
          <p:nvGrpSpPr>
            <p:cNvPr id="22" name="Group 21">
              <a:extLst>
                <a:ext uri="{FF2B5EF4-FFF2-40B4-BE49-F238E27FC236}">
                  <a16:creationId xmlns="" xmlns:a16="http://schemas.microsoft.com/office/drawing/2014/main" id="{EF9BEEFC-4016-46EA-A852-F131E9FF39B2}"/>
                </a:ext>
              </a:extLst>
            </p:cNvPr>
            <p:cNvGrpSpPr/>
            <p:nvPr/>
          </p:nvGrpSpPr>
          <p:grpSpPr>
            <a:xfrm>
              <a:off x="273725" y="2065201"/>
              <a:ext cx="5743659" cy="2332241"/>
              <a:chOff x="273725" y="2065201"/>
              <a:chExt cx="5743659" cy="2332241"/>
            </a:xfrm>
          </p:grpSpPr>
          <p:pic>
            <p:nvPicPr>
              <p:cNvPr id="24" name="Picture 2">
                <a:extLst>
                  <a:ext uri="{FF2B5EF4-FFF2-40B4-BE49-F238E27FC236}">
                    <a16:creationId xmlns="" xmlns:a16="http://schemas.microsoft.com/office/drawing/2014/main" id="{84311E53-CED2-49A1-AE39-C7DB5264C7F9}"/>
                  </a:ext>
                </a:extLst>
              </p:cNvPr>
              <p:cNvPicPr>
                <a:picLocks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21833" y="4103305"/>
                <a:ext cx="95551" cy="294137"/>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Speech Bubble: Rectangle with Corners Rounded 10">
                <a:extLst>
                  <a:ext uri="{FF2B5EF4-FFF2-40B4-BE49-F238E27FC236}">
                    <a16:creationId xmlns="" xmlns:a16="http://schemas.microsoft.com/office/drawing/2014/main" id="{417A9D63-A844-4378-9B2D-6CC69AB0ADA2}"/>
                  </a:ext>
                </a:extLst>
              </p:cNvPr>
              <p:cNvSpPr/>
              <p:nvPr/>
            </p:nvSpPr>
            <p:spPr>
              <a:xfrm>
                <a:off x="273725" y="2065201"/>
                <a:ext cx="2816226" cy="1149803"/>
              </a:xfrm>
              <a:prstGeom prst="wedgeEllipseCallout">
                <a:avLst>
                  <a:gd name="adj1" fmla="val -57350"/>
                  <a:gd name="adj2" fmla="val -5473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many beads am I showing?</a:t>
                </a:r>
                <a:endParaRPr lang="en-GB" sz="2000" b="1" dirty="0">
                  <a:solidFill>
                    <a:srgbClr val="C00000"/>
                  </a:solidFill>
                </a:endParaRPr>
              </a:p>
            </p:txBody>
          </p:sp>
        </p:grpSp>
        <p:pic>
          <p:nvPicPr>
            <p:cNvPr id="23" name="Picture 5">
              <a:extLst>
                <a:ext uri="{FF2B5EF4-FFF2-40B4-BE49-F238E27FC236}">
                  <a16:creationId xmlns="" xmlns:a16="http://schemas.microsoft.com/office/drawing/2014/main" id="{C7C96314-BC20-419F-A055-4E40BC1217C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78758" y="3599276"/>
              <a:ext cx="431512" cy="48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Folded Corner 23">
            <a:extLst>
              <a:ext uri="{FF2B5EF4-FFF2-40B4-BE49-F238E27FC236}">
                <a16:creationId xmlns="" xmlns:a16="http://schemas.microsoft.com/office/drawing/2014/main" id="{2DEABADF-C676-406B-8970-66EF937F7A77}"/>
              </a:ext>
            </a:extLst>
          </p:cNvPr>
          <p:cNvSpPr/>
          <p:nvPr/>
        </p:nvSpPr>
        <p:spPr>
          <a:xfrm>
            <a:off x="2787657" y="4732526"/>
            <a:ext cx="3006857" cy="480017"/>
          </a:xfrm>
          <a:prstGeom prst="foldedCorner">
            <a:avLst/>
          </a:prstGeom>
          <a:blipFill dpi="0" rotWithShape="1">
            <a:blip r:embed="rId8">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200" b="1" dirty="0">
                <a:solidFill>
                  <a:srgbClr val="253746"/>
                </a:solidFill>
              </a:rPr>
              <a:t>67 + </a:t>
            </a:r>
            <a:r>
              <a:rPr lang="en-GB" sz="2200" b="1" dirty="0">
                <a:solidFill>
                  <a:srgbClr val="C00000"/>
                </a:solidFill>
              </a:rPr>
              <a:t>? </a:t>
            </a:r>
            <a:r>
              <a:rPr lang="en-GB" sz="2200" b="1" dirty="0">
                <a:solidFill>
                  <a:srgbClr val="253746"/>
                </a:solidFill>
              </a:rPr>
              <a:t>= 100</a:t>
            </a:r>
          </a:p>
        </p:txBody>
      </p:sp>
      <p:sp>
        <p:nvSpPr>
          <p:cNvPr id="27" name="TextBox 26">
            <a:extLst>
              <a:ext uri="{FF2B5EF4-FFF2-40B4-BE49-F238E27FC236}">
                <a16:creationId xmlns="" xmlns:a16="http://schemas.microsoft.com/office/drawing/2014/main" id="{257449F6-DE9E-4507-8911-C4F7601EDC13}"/>
              </a:ext>
            </a:extLst>
          </p:cNvPr>
          <p:cNvSpPr txBox="1"/>
          <p:nvPr/>
        </p:nvSpPr>
        <p:spPr>
          <a:xfrm>
            <a:off x="5495342" y="4293727"/>
            <a:ext cx="852982" cy="338554"/>
          </a:xfrm>
          <a:prstGeom prst="rect">
            <a:avLst/>
          </a:prstGeom>
          <a:noFill/>
        </p:spPr>
        <p:txBody>
          <a:bodyPr wrap="square" rtlCol="0">
            <a:spAutoFit/>
          </a:bodyPr>
          <a:lstStyle/>
          <a:p>
            <a:pPr algn="ctr"/>
            <a:r>
              <a:rPr lang="en-GB" sz="1600" b="1" dirty="0">
                <a:solidFill>
                  <a:srgbClr val="C00000"/>
                </a:solidFill>
              </a:rPr>
              <a:t>  67</a:t>
            </a:r>
          </a:p>
        </p:txBody>
      </p:sp>
    </p:spTree>
    <p:extLst>
      <p:ext uri="{BB962C8B-B14F-4D97-AF65-F5344CB8AC3E}">
        <p14:creationId xmlns:p14="http://schemas.microsoft.com/office/powerpoint/2010/main" val="2468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sp>
        <p:nvSpPr>
          <p:cNvPr id="11" name="Speech Bubble: Rectangle with Corners Rounded 10">
            <a:extLst>
              <a:ext uri="{FF2B5EF4-FFF2-40B4-BE49-F238E27FC236}">
                <a16:creationId xmlns="" xmlns:a16="http://schemas.microsoft.com/office/drawing/2014/main" id="{DE8CE49D-65D9-488C-98B5-4D2C18C97E93}"/>
              </a:ext>
            </a:extLst>
          </p:cNvPr>
          <p:cNvSpPr/>
          <p:nvPr/>
        </p:nvSpPr>
        <p:spPr>
          <a:xfrm>
            <a:off x="273724" y="2480015"/>
            <a:ext cx="2653767" cy="844378"/>
          </a:xfrm>
          <a:prstGeom prst="wedgeEllipseCallout">
            <a:avLst>
              <a:gd name="adj1" fmla="val 65096"/>
              <a:gd name="adj2" fmla="val -3953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How many beads are showing?</a:t>
            </a:r>
          </a:p>
        </p:txBody>
      </p:sp>
      <p:grpSp>
        <p:nvGrpSpPr>
          <p:cNvPr id="12" name="Group 11">
            <a:extLst>
              <a:ext uri="{FF2B5EF4-FFF2-40B4-BE49-F238E27FC236}">
                <a16:creationId xmlns="" xmlns:a16="http://schemas.microsoft.com/office/drawing/2014/main" id="{D3075C84-BB71-4305-B263-F19E75889B12}"/>
              </a:ext>
            </a:extLst>
          </p:cNvPr>
          <p:cNvGrpSpPr/>
          <p:nvPr/>
        </p:nvGrpSpPr>
        <p:grpSpPr>
          <a:xfrm>
            <a:off x="1460268" y="2913788"/>
            <a:ext cx="5875664" cy="3319955"/>
            <a:chOff x="1617153" y="3636093"/>
            <a:chExt cx="5766068" cy="2752405"/>
          </a:xfrm>
        </p:grpSpPr>
        <p:sp>
          <p:nvSpPr>
            <p:cNvPr id="13" name="Speech Bubble: Rectangle with Corners Rounded 14">
              <a:extLst>
                <a:ext uri="{FF2B5EF4-FFF2-40B4-BE49-F238E27FC236}">
                  <a16:creationId xmlns="" xmlns:a16="http://schemas.microsoft.com/office/drawing/2014/main" id="{C3AC3FF6-944D-480E-B716-94DCD7A32FEE}"/>
                </a:ext>
              </a:extLst>
            </p:cNvPr>
            <p:cNvSpPr/>
            <p:nvPr/>
          </p:nvSpPr>
          <p:spPr>
            <a:xfrm>
              <a:off x="1617153" y="3636093"/>
              <a:ext cx="5766068" cy="2752405"/>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schemeClr val="accent5">
                      <a:lumMod val="20000"/>
                      <a:lumOff val="80000"/>
                    </a:schemeClr>
                  </a:solidFill>
                </a:rPr>
                <a:t>Talk to your partner. How many beads are under the cloth? What do we need to add to </a:t>
              </a:r>
              <a:r>
                <a:rPr lang="en-GB" b="1" dirty="0">
                  <a:solidFill>
                    <a:srgbClr val="FFFF00"/>
                  </a:solidFill>
                </a:rPr>
                <a:t>89</a:t>
              </a:r>
              <a:r>
                <a:rPr lang="en-GB" b="1" dirty="0">
                  <a:solidFill>
                    <a:schemeClr val="accent5">
                      <a:lumMod val="20000"/>
                      <a:lumOff val="80000"/>
                    </a:schemeClr>
                  </a:solidFill>
                </a:rPr>
                <a:t> make 100?</a:t>
              </a:r>
            </a:p>
          </p:txBody>
        </p:sp>
        <p:pic>
          <p:nvPicPr>
            <p:cNvPr id="15" name="Picture 14">
              <a:extLst>
                <a:ext uri="{FF2B5EF4-FFF2-40B4-BE49-F238E27FC236}">
                  <a16:creationId xmlns="" xmlns:a16="http://schemas.microsoft.com/office/drawing/2014/main" id="{F2B9FBFD-CE4D-48DB-A81C-52C232FA37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3481" y="4692227"/>
              <a:ext cx="1343528" cy="640135"/>
            </a:xfrm>
            <a:prstGeom prst="rect">
              <a:avLst/>
            </a:prstGeom>
          </p:spPr>
        </p:pic>
      </p:grpSp>
      <p:sp>
        <p:nvSpPr>
          <p:cNvPr id="16" name="Folded Corner 17">
            <a:extLst>
              <a:ext uri="{FF2B5EF4-FFF2-40B4-BE49-F238E27FC236}">
                <a16:creationId xmlns="" xmlns:a16="http://schemas.microsoft.com/office/drawing/2014/main" id="{F49CA826-7C78-492B-AA72-5B5047910F18}"/>
              </a:ext>
            </a:extLst>
          </p:cNvPr>
          <p:cNvSpPr/>
          <p:nvPr/>
        </p:nvSpPr>
        <p:spPr>
          <a:xfrm>
            <a:off x="3866674" y="920473"/>
            <a:ext cx="2077468" cy="480086"/>
          </a:xfrm>
          <a:prstGeom prst="foldedCorner">
            <a:avLst>
              <a:gd name="adj" fmla="val 31662"/>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200" b="1" dirty="0">
                <a:solidFill>
                  <a:srgbClr val="253746"/>
                </a:solidFill>
              </a:rPr>
              <a:t>89 + </a:t>
            </a:r>
            <a:r>
              <a:rPr lang="en-GB" sz="2200" b="1" dirty="0">
                <a:solidFill>
                  <a:srgbClr val="C00000"/>
                </a:solidFill>
              </a:rPr>
              <a:t>? </a:t>
            </a:r>
            <a:r>
              <a:rPr lang="en-GB" sz="2200" b="1" dirty="0">
                <a:solidFill>
                  <a:srgbClr val="253746"/>
                </a:solidFill>
              </a:rPr>
              <a:t>= 100</a:t>
            </a:r>
          </a:p>
        </p:txBody>
      </p:sp>
      <p:pic>
        <p:nvPicPr>
          <p:cNvPr id="17" name="Picture 16">
            <a:extLst>
              <a:ext uri="{FF2B5EF4-FFF2-40B4-BE49-F238E27FC236}">
                <a16:creationId xmlns="" xmlns:a16="http://schemas.microsoft.com/office/drawing/2014/main" id="{1B7F77F9-A764-4A9F-913C-08E8808C31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0887" y="1760131"/>
            <a:ext cx="8788815" cy="524104"/>
          </a:xfrm>
          <a:prstGeom prst="rect">
            <a:avLst/>
          </a:prstGeom>
        </p:spPr>
      </p:pic>
      <p:sp>
        <p:nvSpPr>
          <p:cNvPr id="18" name="Rectangle 17">
            <a:extLst>
              <a:ext uri="{FF2B5EF4-FFF2-40B4-BE49-F238E27FC236}">
                <a16:creationId xmlns="" xmlns:a16="http://schemas.microsoft.com/office/drawing/2014/main" id="{2FE2FAEF-665B-478E-878E-B999109866C4}"/>
              </a:ext>
            </a:extLst>
          </p:cNvPr>
          <p:cNvSpPr/>
          <p:nvPr/>
        </p:nvSpPr>
        <p:spPr>
          <a:xfrm>
            <a:off x="7901935" y="1494112"/>
            <a:ext cx="931863" cy="515653"/>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 xmlns:a16="http://schemas.microsoft.com/office/drawing/2014/main" id="{6F9F71EF-3D77-46AC-BAEA-12C6CC3AF452}"/>
              </a:ext>
            </a:extLst>
          </p:cNvPr>
          <p:cNvSpPr txBox="1"/>
          <p:nvPr/>
        </p:nvSpPr>
        <p:spPr>
          <a:xfrm>
            <a:off x="7661755" y="2128601"/>
            <a:ext cx="453063" cy="369332"/>
          </a:xfrm>
          <a:prstGeom prst="rect">
            <a:avLst/>
          </a:prstGeom>
          <a:noFill/>
        </p:spPr>
        <p:txBody>
          <a:bodyPr wrap="square" rtlCol="0">
            <a:spAutoFit/>
          </a:bodyPr>
          <a:lstStyle/>
          <a:p>
            <a:r>
              <a:rPr lang="en-GB" b="1" dirty="0">
                <a:solidFill>
                  <a:srgbClr val="C00000"/>
                </a:solidFill>
              </a:rPr>
              <a:t>89</a:t>
            </a:r>
          </a:p>
        </p:txBody>
      </p:sp>
      <p:sp>
        <p:nvSpPr>
          <p:cNvPr id="20" name="Speech Bubble: Rectangle with Corners Rounded 10">
            <a:extLst>
              <a:ext uri="{FF2B5EF4-FFF2-40B4-BE49-F238E27FC236}">
                <a16:creationId xmlns="" xmlns:a16="http://schemas.microsoft.com/office/drawing/2014/main" id="{CB8AF79A-86DD-4BD3-A24F-B1CA0075A714}"/>
              </a:ext>
            </a:extLst>
          </p:cNvPr>
          <p:cNvSpPr/>
          <p:nvPr/>
        </p:nvSpPr>
        <p:spPr>
          <a:xfrm>
            <a:off x="6518885" y="2698052"/>
            <a:ext cx="2531330" cy="1531466"/>
          </a:xfrm>
          <a:prstGeom prst="wedgeEllipseCallout">
            <a:avLst>
              <a:gd name="adj1" fmla="val 7455"/>
              <a:gd name="adj2" fmla="val -6113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rgbClr val="253746"/>
                </a:solidFill>
              </a:rPr>
              <a:t>Let’s check with the beads. </a:t>
            </a:r>
          </a:p>
          <a:p>
            <a:pPr algn="ctr"/>
            <a:r>
              <a:rPr lang="en-GB" b="1" dirty="0">
                <a:solidFill>
                  <a:srgbClr val="253746"/>
                </a:solidFill>
              </a:rPr>
              <a:t>89 + </a:t>
            </a:r>
            <a:r>
              <a:rPr lang="en-GB" b="1" dirty="0">
                <a:solidFill>
                  <a:srgbClr val="C00000"/>
                </a:solidFill>
              </a:rPr>
              <a:t>1</a:t>
            </a:r>
            <a:r>
              <a:rPr lang="en-GB" b="1" dirty="0">
                <a:solidFill>
                  <a:srgbClr val="253746"/>
                </a:solidFill>
              </a:rPr>
              <a:t> = 90</a:t>
            </a:r>
          </a:p>
          <a:p>
            <a:pPr algn="ctr"/>
            <a:r>
              <a:rPr lang="en-GB" b="1" dirty="0">
                <a:solidFill>
                  <a:srgbClr val="253746"/>
                </a:solidFill>
              </a:rPr>
              <a:t>90 + </a:t>
            </a:r>
            <a:r>
              <a:rPr lang="en-GB" b="1" dirty="0">
                <a:solidFill>
                  <a:srgbClr val="C00000"/>
                </a:solidFill>
              </a:rPr>
              <a:t>10</a:t>
            </a:r>
            <a:r>
              <a:rPr lang="en-GB" b="1" dirty="0">
                <a:solidFill>
                  <a:srgbClr val="253746"/>
                </a:solidFill>
              </a:rPr>
              <a:t> = 100</a:t>
            </a:r>
          </a:p>
        </p:txBody>
      </p:sp>
      <p:pic>
        <p:nvPicPr>
          <p:cNvPr id="21" name="Picture 2">
            <a:extLst>
              <a:ext uri="{FF2B5EF4-FFF2-40B4-BE49-F238E27FC236}">
                <a16:creationId xmlns="" xmlns:a16="http://schemas.microsoft.com/office/drawing/2014/main" id="{E3CDC9F9-4B24-4EDE-8368-0A19EADBDF71}"/>
              </a:ext>
            </a:extLst>
          </p:cNvPr>
          <p:cNvPicPr>
            <a:picLocks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97698" y="1903442"/>
            <a:ext cx="181175" cy="294137"/>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5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 xmlns:a16="http://schemas.microsoft.com/office/drawing/2014/main" id="{A43776B1-F174-42D3-9341-A7565E8F51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6" t="40417" r="5695" b="41642"/>
          <a:stretch/>
        </p:blipFill>
        <p:spPr>
          <a:xfrm>
            <a:off x="649301" y="1247073"/>
            <a:ext cx="8217588" cy="1160069"/>
          </a:xfrm>
          <a:prstGeom prst="rect">
            <a:avLst/>
          </a:prstGeom>
          <a:effectLst>
            <a:outerShdw blurRad="50800" dist="38100" dir="5400000" algn="t" rotWithShape="0">
              <a:prstClr val="black">
                <a:alpha val="40000"/>
              </a:prstClr>
            </a:outerShdw>
          </a:effectLst>
        </p:spPr>
      </p:pic>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sp>
        <p:nvSpPr>
          <p:cNvPr id="13" name="Speech Bubble: Rectangle with Corners Rounded 10">
            <a:extLst>
              <a:ext uri="{FF2B5EF4-FFF2-40B4-BE49-F238E27FC236}">
                <a16:creationId xmlns="" xmlns:a16="http://schemas.microsoft.com/office/drawing/2014/main" id="{DB29E3C7-F9A2-4333-9579-3EA943DF73DF}"/>
              </a:ext>
            </a:extLst>
          </p:cNvPr>
          <p:cNvSpPr/>
          <p:nvPr/>
        </p:nvSpPr>
        <p:spPr>
          <a:xfrm>
            <a:off x="3617537" y="2894844"/>
            <a:ext cx="3422372" cy="1342111"/>
          </a:xfrm>
          <a:prstGeom prst="wedgeEllipseCallout">
            <a:avLst>
              <a:gd name="adj1" fmla="val 33307"/>
              <a:gd name="adj2" fmla="val -58440"/>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First jump to the next </a:t>
            </a:r>
            <a:r>
              <a:rPr lang="en-GB" sz="2000" b="1" dirty="0">
                <a:solidFill>
                  <a:srgbClr val="253746"/>
                </a:solidFill>
              </a:rPr>
              <a:t>multiple</a:t>
            </a:r>
            <a:r>
              <a:rPr lang="en-GB" sz="2200" b="1" dirty="0">
                <a:solidFill>
                  <a:srgbClr val="253746"/>
                </a:solidFill>
              </a:rPr>
              <a:t> of 10.</a:t>
            </a:r>
            <a:endParaRPr lang="en-GB" sz="2200" b="1" dirty="0">
              <a:solidFill>
                <a:srgbClr val="C00000"/>
              </a:solidFill>
            </a:endParaRPr>
          </a:p>
        </p:txBody>
      </p:sp>
      <p:grpSp>
        <p:nvGrpSpPr>
          <p:cNvPr id="15" name="Group 14">
            <a:extLst>
              <a:ext uri="{FF2B5EF4-FFF2-40B4-BE49-F238E27FC236}">
                <a16:creationId xmlns="" xmlns:a16="http://schemas.microsoft.com/office/drawing/2014/main" id="{C3275D08-CCF6-4FD3-9BA3-1BF6D4FDAAEA}"/>
              </a:ext>
            </a:extLst>
          </p:cNvPr>
          <p:cNvGrpSpPr/>
          <p:nvPr/>
        </p:nvGrpSpPr>
        <p:grpSpPr>
          <a:xfrm>
            <a:off x="6458722" y="1164354"/>
            <a:ext cx="715974" cy="754885"/>
            <a:chOff x="6524407" y="1164354"/>
            <a:chExt cx="674296" cy="754885"/>
          </a:xfrm>
        </p:grpSpPr>
        <p:pic>
          <p:nvPicPr>
            <p:cNvPr id="16" name="Picture 2">
              <a:extLst>
                <a:ext uri="{FF2B5EF4-FFF2-40B4-BE49-F238E27FC236}">
                  <a16:creationId xmlns="" xmlns:a16="http://schemas.microsoft.com/office/drawing/2014/main" id="{B182C0E9-77AA-486C-9DAE-2CCC7CF2E0B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24407" y="1423940"/>
              <a:ext cx="667823"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 xmlns:a16="http://schemas.microsoft.com/office/drawing/2014/main" id="{2BE91375-5D98-4309-8CF3-E7511A6B777C}"/>
                </a:ext>
              </a:extLst>
            </p:cNvPr>
            <p:cNvSpPr txBox="1"/>
            <p:nvPr/>
          </p:nvSpPr>
          <p:spPr>
            <a:xfrm>
              <a:off x="6621762" y="1164354"/>
              <a:ext cx="576941" cy="369332"/>
            </a:xfrm>
            <a:prstGeom prst="rect">
              <a:avLst/>
            </a:prstGeom>
            <a:noFill/>
          </p:spPr>
          <p:txBody>
            <a:bodyPr wrap="square" rtlCol="0">
              <a:spAutoFit/>
            </a:bodyPr>
            <a:lstStyle/>
            <a:p>
              <a:r>
                <a:rPr lang="en-GB" b="1" dirty="0">
                  <a:solidFill>
                    <a:srgbClr val="C00000"/>
                  </a:solidFill>
                </a:rPr>
                <a:t>+ 8</a:t>
              </a:r>
            </a:p>
          </p:txBody>
        </p:sp>
      </p:grpSp>
      <p:sp>
        <p:nvSpPr>
          <p:cNvPr id="19" name="Speech Bubble: Rectangle with Corners Rounded 10">
            <a:extLst>
              <a:ext uri="{FF2B5EF4-FFF2-40B4-BE49-F238E27FC236}">
                <a16:creationId xmlns="" xmlns:a16="http://schemas.microsoft.com/office/drawing/2014/main" id="{2589B4F8-ABAC-45AF-8209-CFA789C5DF5D}"/>
              </a:ext>
            </a:extLst>
          </p:cNvPr>
          <p:cNvSpPr/>
          <p:nvPr/>
        </p:nvSpPr>
        <p:spPr>
          <a:xfrm>
            <a:off x="7082530" y="2965837"/>
            <a:ext cx="2005833" cy="967988"/>
          </a:xfrm>
          <a:prstGeom prst="wedgeEllipseCallout">
            <a:avLst>
              <a:gd name="adj1" fmla="val -5052"/>
              <a:gd name="adj2" fmla="val -8435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Then jump </a:t>
            </a:r>
            <a:r>
              <a:rPr lang="en-GB" sz="2000" b="1" dirty="0">
                <a:solidFill>
                  <a:srgbClr val="C00000"/>
                </a:solidFill>
              </a:rPr>
              <a:t>20</a:t>
            </a:r>
            <a:r>
              <a:rPr lang="en-GB" sz="2000" b="1" dirty="0">
                <a:solidFill>
                  <a:srgbClr val="253746"/>
                </a:solidFill>
              </a:rPr>
              <a:t> to </a:t>
            </a:r>
            <a:r>
              <a:rPr lang="en-GB" sz="2000" b="1" dirty="0">
                <a:solidFill>
                  <a:srgbClr val="C00000"/>
                </a:solidFill>
              </a:rPr>
              <a:t>100</a:t>
            </a:r>
            <a:r>
              <a:rPr lang="en-GB" sz="2000" b="1" dirty="0">
                <a:solidFill>
                  <a:schemeClr val="tx2"/>
                </a:solidFill>
              </a:rPr>
              <a:t>.</a:t>
            </a:r>
          </a:p>
        </p:txBody>
      </p:sp>
      <p:grpSp>
        <p:nvGrpSpPr>
          <p:cNvPr id="20" name="Group 19">
            <a:extLst>
              <a:ext uri="{FF2B5EF4-FFF2-40B4-BE49-F238E27FC236}">
                <a16:creationId xmlns="" xmlns:a16="http://schemas.microsoft.com/office/drawing/2014/main" id="{49DC2E9C-06EC-405D-8EEF-927FCE1A8754}"/>
              </a:ext>
            </a:extLst>
          </p:cNvPr>
          <p:cNvGrpSpPr/>
          <p:nvPr/>
        </p:nvGrpSpPr>
        <p:grpSpPr>
          <a:xfrm>
            <a:off x="6990235" y="1164354"/>
            <a:ext cx="1836000" cy="739003"/>
            <a:chOff x="6998963" y="1195916"/>
            <a:chExt cx="1836000" cy="739003"/>
          </a:xfrm>
        </p:grpSpPr>
        <p:pic>
          <p:nvPicPr>
            <p:cNvPr id="21" name="Picture 3">
              <a:extLst>
                <a:ext uri="{FF2B5EF4-FFF2-40B4-BE49-F238E27FC236}">
                  <a16:creationId xmlns="" xmlns:a16="http://schemas.microsoft.com/office/drawing/2014/main" id="{1D97D65F-D166-4FED-A287-3F1C4C700A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98963" y="1475198"/>
              <a:ext cx="1836000" cy="45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 xmlns:a16="http://schemas.microsoft.com/office/drawing/2014/main" id="{E28B06B0-EBD7-40CF-8E65-B0ADF0B1685C}"/>
                </a:ext>
              </a:extLst>
            </p:cNvPr>
            <p:cNvSpPr txBox="1"/>
            <p:nvPr/>
          </p:nvSpPr>
          <p:spPr>
            <a:xfrm>
              <a:off x="7548270" y="1195916"/>
              <a:ext cx="785356" cy="369332"/>
            </a:xfrm>
            <a:prstGeom prst="rect">
              <a:avLst/>
            </a:prstGeom>
            <a:noFill/>
          </p:spPr>
          <p:txBody>
            <a:bodyPr wrap="square" rtlCol="0">
              <a:spAutoFit/>
            </a:bodyPr>
            <a:lstStyle/>
            <a:p>
              <a:r>
                <a:rPr lang="en-GB" b="1" dirty="0">
                  <a:solidFill>
                    <a:srgbClr val="C00000"/>
                  </a:solidFill>
                </a:rPr>
                <a:t>  + 20</a:t>
              </a:r>
            </a:p>
          </p:txBody>
        </p:sp>
      </p:grpSp>
      <p:grpSp>
        <p:nvGrpSpPr>
          <p:cNvPr id="23" name="Group 22">
            <a:extLst>
              <a:ext uri="{FF2B5EF4-FFF2-40B4-BE49-F238E27FC236}">
                <a16:creationId xmlns="" xmlns:a16="http://schemas.microsoft.com/office/drawing/2014/main" id="{AB6A3AFA-2CAC-4412-8D90-9D393802FD69}"/>
              </a:ext>
            </a:extLst>
          </p:cNvPr>
          <p:cNvGrpSpPr/>
          <p:nvPr/>
        </p:nvGrpSpPr>
        <p:grpSpPr>
          <a:xfrm>
            <a:off x="331496" y="1827107"/>
            <a:ext cx="6651423" cy="2455954"/>
            <a:chOff x="228123" y="1782072"/>
            <a:chExt cx="6651423" cy="2455954"/>
          </a:xfrm>
        </p:grpSpPr>
        <p:grpSp>
          <p:nvGrpSpPr>
            <p:cNvPr id="24" name="Group 23">
              <a:extLst>
                <a:ext uri="{FF2B5EF4-FFF2-40B4-BE49-F238E27FC236}">
                  <a16:creationId xmlns="" xmlns:a16="http://schemas.microsoft.com/office/drawing/2014/main" id="{5947C102-83BB-450E-8614-841A15086C85}"/>
                </a:ext>
              </a:extLst>
            </p:cNvPr>
            <p:cNvGrpSpPr/>
            <p:nvPr/>
          </p:nvGrpSpPr>
          <p:grpSpPr>
            <a:xfrm>
              <a:off x="228123" y="1931008"/>
              <a:ext cx="6651423" cy="2307018"/>
              <a:chOff x="228123" y="1931008"/>
              <a:chExt cx="6651423" cy="2307018"/>
            </a:xfrm>
          </p:grpSpPr>
          <p:sp>
            <p:nvSpPr>
              <p:cNvPr id="26" name="Speech Bubble: Rectangle with Corners Rounded 10">
                <a:extLst>
                  <a:ext uri="{FF2B5EF4-FFF2-40B4-BE49-F238E27FC236}">
                    <a16:creationId xmlns="" xmlns:a16="http://schemas.microsoft.com/office/drawing/2014/main" id="{85E96ADA-B935-4708-96AC-BFE0DA3001CF}"/>
                  </a:ext>
                </a:extLst>
              </p:cNvPr>
              <p:cNvSpPr/>
              <p:nvPr/>
            </p:nvSpPr>
            <p:spPr>
              <a:xfrm>
                <a:off x="228123" y="2766715"/>
                <a:ext cx="3210295" cy="1471311"/>
              </a:xfrm>
              <a:prstGeom prst="wedgeEllipseCallout">
                <a:avLst>
                  <a:gd name="adj1" fmla="val -52616"/>
                  <a:gd name="adj2" fmla="val -6214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do we have to add to </a:t>
                </a:r>
                <a:r>
                  <a:rPr lang="en-GB" sz="2000" b="1" dirty="0">
                    <a:solidFill>
                      <a:srgbClr val="C00000"/>
                    </a:solidFill>
                  </a:rPr>
                  <a:t>72</a:t>
                </a:r>
                <a:r>
                  <a:rPr lang="en-GB" sz="2000" b="1" dirty="0">
                    <a:solidFill>
                      <a:srgbClr val="253746"/>
                    </a:solidFill>
                  </a:rPr>
                  <a:t>  to  make 100?</a:t>
                </a:r>
                <a:endParaRPr lang="en-GB" sz="2000" b="1" dirty="0">
                  <a:solidFill>
                    <a:srgbClr val="C00000"/>
                  </a:solidFill>
                </a:endParaRPr>
              </a:p>
            </p:txBody>
          </p:sp>
          <p:sp>
            <p:nvSpPr>
              <p:cNvPr id="27" name="TextBox 26">
                <a:extLst>
                  <a:ext uri="{FF2B5EF4-FFF2-40B4-BE49-F238E27FC236}">
                    <a16:creationId xmlns="" xmlns:a16="http://schemas.microsoft.com/office/drawing/2014/main" id="{F509FAB5-E292-4B86-BBA1-970751342FA7}"/>
                  </a:ext>
                </a:extLst>
              </p:cNvPr>
              <p:cNvSpPr txBox="1"/>
              <p:nvPr/>
            </p:nvSpPr>
            <p:spPr>
              <a:xfrm>
                <a:off x="6204632" y="1931008"/>
                <a:ext cx="674914" cy="369332"/>
              </a:xfrm>
              <a:prstGeom prst="rect">
                <a:avLst/>
              </a:prstGeom>
              <a:noFill/>
            </p:spPr>
            <p:txBody>
              <a:bodyPr wrap="square" rtlCol="0">
                <a:spAutoFit/>
              </a:bodyPr>
              <a:lstStyle/>
              <a:p>
                <a:r>
                  <a:rPr lang="en-GB" b="1" dirty="0">
                    <a:solidFill>
                      <a:srgbClr val="C00000"/>
                    </a:solidFill>
                  </a:rPr>
                  <a:t>72</a:t>
                </a:r>
              </a:p>
            </p:txBody>
          </p:sp>
        </p:grpSp>
        <p:pic>
          <p:nvPicPr>
            <p:cNvPr id="25" name="Picture 4">
              <a:extLst>
                <a:ext uri="{FF2B5EF4-FFF2-40B4-BE49-F238E27FC236}">
                  <a16:creationId xmlns="" xmlns:a16="http://schemas.microsoft.com/office/drawing/2014/main" id="{CB3B4D71-34C2-4C1E-9BDD-757E855A03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5530" y="1782072"/>
              <a:ext cx="10318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Folded Corner 24">
            <a:extLst>
              <a:ext uri="{FF2B5EF4-FFF2-40B4-BE49-F238E27FC236}">
                <a16:creationId xmlns="" xmlns:a16="http://schemas.microsoft.com/office/drawing/2014/main" id="{753013E5-15BE-482D-9D18-4739426282E9}"/>
              </a:ext>
            </a:extLst>
          </p:cNvPr>
          <p:cNvSpPr/>
          <p:nvPr/>
        </p:nvSpPr>
        <p:spPr>
          <a:xfrm>
            <a:off x="3307940" y="4687670"/>
            <a:ext cx="2528119" cy="617756"/>
          </a:xfrm>
          <a:prstGeom prst="foldedCorner">
            <a:avLst/>
          </a:prstGeom>
          <a:blipFill dpi="0" rotWithShape="1">
            <a:blip r:embed="rId7">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200" b="1" dirty="0">
                <a:solidFill>
                  <a:srgbClr val="253746"/>
                </a:solidFill>
              </a:rPr>
              <a:t>72 + </a:t>
            </a:r>
            <a:r>
              <a:rPr lang="en-GB" sz="2200" b="1" dirty="0">
                <a:solidFill>
                  <a:srgbClr val="C00000"/>
                </a:solidFill>
              </a:rPr>
              <a:t>? </a:t>
            </a:r>
            <a:r>
              <a:rPr lang="en-GB" sz="2200" b="1" dirty="0">
                <a:solidFill>
                  <a:srgbClr val="253746"/>
                </a:solidFill>
              </a:rPr>
              <a:t>= 100</a:t>
            </a:r>
          </a:p>
        </p:txBody>
      </p:sp>
    </p:spTree>
    <p:extLst>
      <p:ext uri="{BB962C8B-B14F-4D97-AF65-F5344CB8AC3E}">
        <p14:creationId xmlns:p14="http://schemas.microsoft.com/office/powerpoint/2010/main" val="14138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EB943D3F-83D5-4BA3-9ECB-DD9DAA856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6" t="40417" r="5695" b="41642"/>
          <a:stretch/>
        </p:blipFill>
        <p:spPr>
          <a:xfrm>
            <a:off x="573881" y="1226588"/>
            <a:ext cx="8217588" cy="1160069"/>
          </a:xfrm>
          <a:prstGeom prst="rect">
            <a:avLst/>
          </a:prstGeom>
          <a:effectLst>
            <a:outerShdw blurRad="50800" dist="38100" dir="5400000" algn="t" rotWithShape="0">
              <a:prstClr val="black">
                <a:alpha val="40000"/>
              </a:prstClr>
            </a:outerShdw>
          </a:effectLst>
        </p:spPr>
      </p:pic>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a:buClr>
                <a:srgbClr val="EA7600"/>
              </a:buClr>
              <a:buSzPct val="120000"/>
            </a:pPr>
            <a:r>
              <a:rPr lang="en-GB" sz="2000" b="1" dirty="0"/>
              <a:t>Day 2: </a:t>
            </a:r>
            <a:r>
              <a:rPr lang="en-GB" sz="2000" b="1" dirty="0">
                <a:solidFill>
                  <a:srgbClr val="006400"/>
                </a:solidFill>
              </a:rPr>
              <a:t>Know pairs of multiples of 5 that total 100; Find pairs of 2-digit numbers that total 100; </a:t>
            </a:r>
            <a:r>
              <a:rPr lang="en-GB" sz="2000" b="1" dirty="0">
                <a:solidFill>
                  <a:srgbClr val="0000CC"/>
                </a:solidFill>
              </a:rPr>
              <a:t>Quickly work out pairs of 2-digit numbers that total 100.</a:t>
            </a:r>
          </a:p>
        </p:txBody>
      </p:sp>
      <p:sp>
        <p:nvSpPr>
          <p:cNvPr id="12" name="Folded Corner 24">
            <a:extLst>
              <a:ext uri="{FF2B5EF4-FFF2-40B4-BE49-F238E27FC236}">
                <a16:creationId xmlns="" xmlns:a16="http://schemas.microsoft.com/office/drawing/2014/main" id="{FF8E2FA1-83C3-4766-A151-E0E1CC1F4A62}"/>
              </a:ext>
            </a:extLst>
          </p:cNvPr>
          <p:cNvSpPr/>
          <p:nvPr/>
        </p:nvSpPr>
        <p:spPr>
          <a:xfrm>
            <a:off x="2001803" y="4746166"/>
            <a:ext cx="2446208" cy="483059"/>
          </a:xfrm>
          <a:prstGeom prst="foldedCorner">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200" b="1" dirty="0">
                <a:solidFill>
                  <a:srgbClr val="253746"/>
                </a:solidFill>
              </a:rPr>
              <a:t>56 + </a:t>
            </a:r>
            <a:r>
              <a:rPr lang="en-GB" sz="2200" b="1" dirty="0">
                <a:solidFill>
                  <a:srgbClr val="C00000"/>
                </a:solidFill>
              </a:rPr>
              <a:t>? </a:t>
            </a:r>
            <a:r>
              <a:rPr lang="en-GB" sz="2200" b="1" dirty="0">
                <a:solidFill>
                  <a:srgbClr val="253746"/>
                </a:solidFill>
              </a:rPr>
              <a:t>= 100</a:t>
            </a:r>
          </a:p>
        </p:txBody>
      </p:sp>
      <p:sp>
        <p:nvSpPr>
          <p:cNvPr id="16" name="Speech Bubble: Rectangle with Corners Rounded 10">
            <a:extLst>
              <a:ext uri="{FF2B5EF4-FFF2-40B4-BE49-F238E27FC236}">
                <a16:creationId xmlns="" xmlns:a16="http://schemas.microsoft.com/office/drawing/2014/main" id="{C9DA71A1-1729-4503-A450-16F7AE1F05AA}"/>
              </a:ext>
            </a:extLst>
          </p:cNvPr>
          <p:cNvSpPr/>
          <p:nvPr/>
        </p:nvSpPr>
        <p:spPr>
          <a:xfrm>
            <a:off x="3523427" y="3048358"/>
            <a:ext cx="3210295" cy="1306383"/>
          </a:xfrm>
          <a:prstGeom prst="wedgeEllipseCallout">
            <a:avLst>
              <a:gd name="adj1" fmla="val 12192"/>
              <a:gd name="adj2" fmla="val -8547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jump to the next multiple of 10.</a:t>
            </a:r>
            <a:endParaRPr lang="en-GB" sz="2000" b="1" dirty="0">
              <a:solidFill>
                <a:srgbClr val="C00000"/>
              </a:solidFill>
            </a:endParaRPr>
          </a:p>
        </p:txBody>
      </p:sp>
      <p:grpSp>
        <p:nvGrpSpPr>
          <p:cNvPr id="17" name="Group 16">
            <a:extLst>
              <a:ext uri="{FF2B5EF4-FFF2-40B4-BE49-F238E27FC236}">
                <a16:creationId xmlns="" xmlns:a16="http://schemas.microsoft.com/office/drawing/2014/main" id="{AD3EC54C-6827-4962-BE14-2E4928BE9B48}"/>
              </a:ext>
            </a:extLst>
          </p:cNvPr>
          <p:cNvGrpSpPr/>
          <p:nvPr/>
        </p:nvGrpSpPr>
        <p:grpSpPr>
          <a:xfrm>
            <a:off x="5004233" y="1176650"/>
            <a:ext cx="600320" cy="716602"/>
            <a:chOff x="5154576" y="1176650"/>
            <a:chExt cx="565374" cy="716602"/>
          </a:xfrm>
        </p:grpSpPr>
        <p:pic>
          <p:nvPicPr>
            <p:cNvPr id="18" name="Picture 2">
              <a:extLst>
                <a:ext uri="{FF2B5EF4-FFF2-40B4-BE49-F238E27FC236}">
                  <a16:creationId xmlns="" xmlns:a16="http://schemas.microsoft.com/office/drawing/2014/main" id="{F54D273B-CA14-433F-916E-4BF87D0EF2F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79806" y="1493972"/>
              <a:ext cx="407340" cy="39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 xmlns:a16="http://schemas.microsoft.com/office/drawing/2014/main" id="{3C2B02F4-21FF-493F-9A45-F3248D1F0F2B}"/>
                </a:ext>
              </a:extLst>
            </p:cNvPr>
            <p:cNvSpPr txBox="1"/>
            <p:nvPr/>
          </p:nvSpPr>
          <p:spPr>
            <a:xfrm>
              <a:off x="5154576" y="1176650"/>
              <a:ext cx="565374" cy="369332"/>
            </a:xfrm>
            <a:prstGeom prst="rect">
              <a:avLst/>
            </a:prstGeom>
            <a:noFill/>
          </p:spPr>
          <p:txBody>
            <a:bodyPr wrap="square" rtlCol="0">
              <a:spAutoFit/>
            </a:bodyPr>
            <a:lstStyle/>
            <a:p>
              <a:r>
                <a:rPr lang="en-GB" b="1" dirty="0">
                  <a:solidFill>
                    <a:srgbClr val="C00000"/>
                  </a:solidFill>
                </a:rPr>
                <a:t>+ 4</a:t>
              </a:r>
            </a:p>
          </p:txBody>
        </p:sp>
      </p:grpSp>
      <p:sp>
        <p:nvSpPr>
          <p:cNvPr id="21" name="Speech Bubble: Rectangle with Corners Rounded 10">
            <a:extLst>
              <a:ext uri="{FF2B5EF4-FFF2-40B4-BE49-F238E27FC236}">
                <a16:creationId xmlns="" xmlns:a16="http://schemas.microsoft.com/office/drawing/2014/main" id="{EC00F39D-A1B1-42CF-BEE2-D8AE8BE23888}"/>
              </a:ext>
            </a:extLst>
          </p:cNvPr>
          <p:cNvSpPr/>
          <p:nvPr/>
        </p:nvSpPr>
        <p:spPr>
          <a:xfrm>
            <a:off x="6818731" y="3014113"/>
            <a:ext cx="2171054" cy="909304"/>
          </a:xfrm>
          <a:prstGeom prst="wedgeEllipseCallout">
            <a:avLst>
              <a:gd name="adj1" fmla="val -5052"/>
              <a:gd name="adj2" fmla="val -9320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Then jump </a:t>
            </a:r>
            <a:r>
              <a:rPr lang="en-GB" sz="2000" b="1" dirty="0">
                <a:solidFill>
                  <a:srgbClr val="C00000"/>
                </a:solidFill>
              </a:rPr>
              <a:t>40</a:t>
            </a:r>
            <a:r>
              <a:rPr lang="en-GB" sz="2000" b="1" dirty="0">
                <a:solidFill>
                  <a:srgbClr val="253746"/>
                </a:solidFill>
              </a:rPr>
              <a:t> to </a:t>
            </a:r>
            <a:r>
              <a:rPr lang="en-GB" sz="2000" b="1" dirty="0">
                <a:solidFill>
                  <a:srgbClr val="C00000"/>
                </a:solidFill>
              </a:rPr>
              <a:t>100</a:t>
            </a:r>
            <a:r>
              <a:rPr lang="en-GB" sz="2000" b="1" dirty="0">
                <a:solidFill>
                  <a:schemeClr val="tx2"/>
                </a:solidFill>
              </a:rPr>
              <a:t>.</a:t>
            </a:r>
          </a:p>
        </p:txBody>
      </p:sp>
      <p:grpSp>
        <p:nvGrpSpPr>
          <p:cNvPr id="22" name="Group 21">
            <a:extLst>
              <a:ext uri="{FF2B5EF4-FFF2-40B4-BE49-F238E27FC236}">
                <a16:creationId xmlns="" xmlns:a16="http://schemas.microsoft.com/office/drawing/2014/main" id="{72C332D9-7CBF-45F9-A15D-D538703BFA65}"/>
              </a:ext>
            </a:extLst>
          </p:cNvPr>
          <p:cNvGrpSpPr/>
          <p:nvPr/>
        </p:nvGrpSpPr>
        <p:grpSpPr>
          <a:xfrm>
            <a:off x="5196840" y="1124640"/>
            <a:ext cx="3640593" cy="786142"/>
            <a:chOff x="5261694" y="1131508"/>
            <a:chExt cx="3640593" cy="786142"/>
          </a:xfrm>
        </p:grpSpPr>
        <p:pic>
          <p:nvPicPr>
            <p:cNvPr id="23" name="Picture 3">
              <a:extLst>
                <a:ext uri="{FF2B5EF4-FFF2-40B4-BE49-F238E27FC236}">
                  <a16:creationId xmlns="" xmlns:a16="http://schemas.microsoft.com/office/drawing/2014/main" id="{9173CA5A-D7DC-45EF-A069-FDE1D33B777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61694" y="1447750"/>
              <a:ext cx="364059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a:extLst>
                <a:ext uri="{FF2B5EF4-FFF2-40B4-BE49-F238E27FC236}">
                  <a16:creationId xmlns="" xmlns:a16="http://schemas.microsoft.com/office/drawing/2014/main" id="{DEB6FC92-71AE-4F50-BB9D-C3B10A114B88}"/>
                </a:ext>
              </a:extLst>
            </p:cNvPr>
            <p:cNvSpPr txBox="1"/>
            <p:nvPr/>
          </p:nvSpPr>
          <p:spPr>
            <a:xfrm>
              <a:off x="6689312" y="1131508"/>
              <a:ext cx="785356" cy="369332"/>
            </a:xfrm>
            <a:prstGeom prst="rect">
              <a:avLst/>
            </a:prstGeom>
            <a:noFill/>
          </p:spPr>
          <p:txBody>
            <a:bodyPr wrap="square" rtlCol="0">
              <a:spAutoFit/>
            </a:bodyPr>
            <a:lstStyle/>
            <a:p>
              <a:r>
                <a:rPr lang="en-GB" b="1" dirty="0">
                  <a:solidFill>
                    <a:srgbClr val="C00000"/>
                  </a:solidFill>
                </a:rPr>
                <a:t>  + 40</a:t>
              </a:r>
            </a:p>
          </p:txBody>
        </p:sp>
      </p:grpSp>
      <p:grpSp>
        <p:nvGrpSpPr>
          <p:cNvPr id="25" name="Group 24">
            <a:extLst>
              <a:ext uri="{FF2B5EF4-FFF2-40B4-BE49-F238E27FC236}">
                <a16:creationId xmlns="" xmlns:a16="http://schemas.microsoft.com/office/drawing/2014/main" id="{36979601-68F7-4F4B-8BFB-A405BA5B5B82}"/>
              </a:ext>
            </a:extLst>
          </p:cNvPr>
          <p:cNvGrpSpPr/>
          <p:nvPr/>
        </p:nvGrpSpPr>
        <p:grpSpPr>
          <a:xfrm>
            <a:off x="228123" y="1806622"/>
            <a:ext cx="5168371" cy="2431404"/>
            <a:chOff x="228123" y="1806622"/>
            <a:chExt cx="5168371" cy="2431404"/>
          </a:xfrm>
        </p:grpSpPr>
        <p:grpSp>
          <p:nvGrpSpPr>
            <p:cNvPr id="26" name="Group 25">
              <a:extLst>
                <a:ext uri="{FF2B5EF4-FFF2-40B4-BE49-F238E27FC236}">
                  <a16:creationId xmlns="" xmlns:a16="http://schemas.microsoft.com/office/drawing/2014/main" id="{8CFA75AE-DA2C-43E5-8E9A-31F071D373D7}"/>
                </a:ext>
              </a:extLst>
            </p:cNvPr>
            <p:cNvGrpSpPr/>
            <p:nvPr/>
          </p:nvGrpSpPr>
          <p:grpSpPr>
            <a:xfrm>
              <a:off x="228123" y="1981899"/>
              <a:ext cx="5168371" cy="2256127"/>
              <a:chOff x="228123" y="1981899"/>
              <a:chExt cx="5168371" cy="2256127"/>
            </a:xfrm>
          </p:grpSpPr>
          <p:sp>
            <p:nvSpPr>
              <p:cNvPr id="28" name="Speech Bubble: Rectangle with Corners Rounded 10">
                <a:extLst>
                  <a:ext uri="{FF2B5EF4-FFF2-40B4-BE49-F238E27FC236}">
                    <a16:creationId xmlns="" xmlns:a16="http://schemas.microsoft.com/office/drawing/2014/main" id="{23A7CA4C-567A-4B15-A4CF-90237CF4EF9D}"/>
                  </a:ext>
                </a:extLst>
              </p:cNvPr>
              <p:cNvSpPr/>
              <p:nvPr/>
            </p:nvSpPr>
            <p:spPr>
              <a:xfrm>
                <a:off x="228123" y="2766715"/>
                <a:ext cx="3210295" cy="1471311"/>
              </a:xfrm>
              <a:prstGeom prst="wedgeEllipseCallout">
                <a:avLst>
                  <a:gd name="adj1" fmla="val -52616"/>
                  <a:gd name="adj2" fmla="val -62141"/>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do we have to add to </a:t>
                </a:r>
                <a:r>
                  <a:rPr lang="en-GB" sz="2000" b="1" dirty="0">
                    <a:solidFill>
                      <a:srgbClr val="C00000"/>
                    </a:solidFill>
                  </a:rPr>
                  <a:t>56</a:t>
                </a:r>
                <a:r>
                  <a:rPr lang="en-GB" sz="2000" b="1" dirty="0">
                    <a:solidFill>
                      <a:srgbClr val="253746"/>
                    </a:solidFill>
                  </a:rPr>
                  <a:t>  to  make 100?</a:t>
                </a:r>
                <a:endParaRPr lang="en-GB" sz="2000" b="1" dirty="0">
                  <a:solidFill>
                    <a:srgbClr val="C00000"/>
                  </a:solidFill>
                </a:endParaRPr>
              </a:p>
            </p:txBody>
          </p:sp>
          <p:sp>
            <p:nvSpPr>
              <p:cNvPr id="29" name="TextBox 28">
                <a:extLst>
                  <a:ext uri="{FF2B5EF4-FFF2-40B4-BE49-F238E27FC236}">
                    <a16:creationId xmlns="" xmlns:a16="http://schemas.microsoft.com/office/drawing/2014/main" id="{6913C216-AF24-44E0-B281-B3DEBD8E6EDA}"/>
                  </a:ext>
                </a:extLst>
              </p:cNvPr>
              <p:cNvSpPr txBox="1"/>
              <p:nvPr/>
            </p:nvSpPr>
            <p:spPr>
              <a:xfrm>
                <a:off x="4721580" y="1981899"/>
                <a:ext cx="674914" cy="369332"/>
              </a:xfrm>
              <a:prstGeom prst="rect">
                <a:avLst/>
              </a:prstGeom>
              <a:noFill/>
            </p:spPr>
            <p:txBody>
              <a:bodyPr wrap="square" rtlCol="0">
                <a:spAutoFit/>
              </a:bodyPr>
              <a:lstStyle/>
              <a:p>
                <a:pPr algn="ctr"/>
                <a:r>
                  <a:rPr lang="en-GB" b="1" dirty="0">
                    <a:solidFill>
                      <a:srgbClr val="C00000"/>
                    </a:solidFill>
                  </a:rPr>
                  <a:t>56</a:t>
                </a:r>
              </a:p>
            </p:txBody>
          </p:sp>
        </p:grpSp>
        <p:pic>
          <p:nvPicPr>
            <p:cNvPr id="27" name="Picture 4">
              <a:extLst>
                <a:ext uri="{FF2B5EF4-FFF2-40B4-BE49-F238E27FC236}">
                  <a16:creationId xmlns="" xmlns:a16="http://schemas.microsoft.com/office/drawing/2014/main" id="{D2C240BD-0A79-43DB-8A89-8570C887944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04233" y="1806622"/>
              <a:ext cx="10318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7365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 xmlns:a16="http://schemas.microsoft.com/office/drawing/2014/main" id="{A9AC15C5-252E-431C-A55D-7DDACAA2EE4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124" y="303711"/>
            <a:ext cx="8980645" cy="411449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 xmlns:a16="http://schemas.microsoft.com/office/drawing/2014/main" id="{C0BA361F-251C-4A4F-A744-7C48F699675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5748" y="4948787"/>
            <a:ext cx="8832502" cy="1022572"/>
          </a:xfrm>
          <a:prstGeom prst="rect">
            <a:avLst/>
          </a:prstGeom>
          <a:ln>
            <a:solidFill>
              <a:srgbClr val="FFC000"/>
            </a:solidFill>
          </a:ln>
        </p:spPr>
      </p:pic>
      <p:grpSp>
        <p:nvGrpSpPr>
          <p:cNvPr id="11" name="Group 10">
            <a:extLst>
              <a:ext uri="{FF2B5EF4-FFF2-40B4-BE49-F238E27FC236}">
                <a16:creationId xmlns="" xmlns:a16="http://schemas.microsoft.com/office/drawing/2014/main" id="{833CFEF8-B6C4-4376-9340-F2A18B539F01}"/>
              </a:ext>
            </a:extLst>
          </p:cNvPr>
          <p:cNvGrpSpPr/>
          <p:nvPr/>
        </p:nvGrpSpPr>
        <p:grpSpPr>
          <a:xfrm>
            <a:off x="6612497" y="4327910"/>
            <a:ext cx="1713640" cy="1160976"/>
            <a:chOff x="1834709" y="4015907"/>
            <a:chExt cx="1606379" cy="952832"/>
          </a:xfrm>
        </p:grpSpPr>
        <p:sp>
          <p:nvSpPr>
            <p:cNvPr id="12" name="Rounded Rectangle 13">
              <a:extLst>
                <a:ext uri="{FF2B5EF4-FFF2-40B4-BE49-F238E27FC236}">
                  <a16:creationId xmlns=""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3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 xmlns:a16="http://schemas.microsoft.com/office/drawing/2014/main" id="{3D289C63-9B6F-464A-B791-5EDCA0B1775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6763" y="324360"/>
            <a:ext cx="8110473" cy="5512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2898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4F5BBA62-5BA1-4406-BC04-BBFA71D89E40}"/>
              </a:ext>
            </a:extLst>
          </p:cNvPr>
          <p:cNvSpPr txBox="1"/>
          <p:nvPr/>
        </p:nvSpPr>
        <p:spPr>
          <a:xfrm>
            <a:off x="506473" y="1019757"/>
            <a:ext cx="8130503" cy="1669688"/>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1600" b="1" dirty="0">
              <a:solidFill>
                <a:srgbClr val="0000CC"/>
              </a:solidFill>
            </a:endParaRPr>
          </a:p>
          <a:p>
            <a:pPr>
              <a:buClr>
                <a:srgbClr val="EA7600"/>
              </a:buClr>
              <a:buSzPct val="120000"/>
            </a:pPr>
            <a:r>
              <a:rPr lang="en-GB" sz="2000" b="1" dirty="0">
                <a:solidFill>
                  <a:srgbClr val="253746"/>
                </a:solidFill>
              </a:rPr>
              <a:t>Day 3</a:t>
            </a:r>
          </a:p>
          <a:p>
            <a:pPr>
              <a:buClr>
                <a:srgbClr val="EA7600"/>
              </a:buClr>
              <a:buSzPct val="120000"/>
            </a:pPr>
            <a:r>
              <a:rPr lang="en-GB" sz="2000" b="1" dirty="0">
                <a:solidFill>
                  <a:srgbClr val="006400"/>
                </a:solidFill>
              </a:rPr>
              <a:t>Count up to subtract 2-digit numbers from 100; Find change from £1.</a:t>
            </a:r>
          </a:p>
          <a:p>
            <a:pPr>
              <a:buClr>
                <a:srgbClr val="EA7600"/>
              </a:buClr>
              <a:buSzPct val="120000"/>
            </a:pPr>
            <a:r>
              <a:rPr lang="en-GB" sz="2000" b="1" dirty="0">
                <a:solidFill>
                  <a:srgbClr val="0000CC"/>
                </a:solidFill>
              </a:rPr>
              <a:t>Count up to subtract 2-digit numbers from 100; Find change from £1.</a:t>
            </a:r>
          </a:p>
          <a:p>
            <a:pPr>
              <a:buClr>
                <a:srgbClr val="EA7600"/>
              </a:buClr>
              <a:buSzPct val="120000"/>
            </a:pPr>
            <a:endParaRPr lang="en-GB" sz="1600" b="1" dirty="0">
              <a:solidFill>
                <a:srgbClr val="0000C8"/>
              </a:solidFill>
            </a:endParaRPr>
          </a:p>
        </p:txBody>
      </p:sp>
      <p:sp>
        <p:nvSpPr>
          <p:cNvPr id="16" name="TextBox 15">
            <a:extLst>
              <a:ext uri="{FF2B5EF4-FFF2-40B4-BE49-F238E27FC236}">
                <a16:creationId xmlns="" xmlns:a16="http://schemas.microsoft.com/office/drawing/2014/main" id="{02231CE7-88FD-4EC2-99EC-B5144B635BDC}"/>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3862848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 xmlns:a16="http://schemas.microsoft.com/office/drawing/2014/main" id="{9FB79EDB-6180-43ED-9311-8B0E5E385810}"/>
              </a:ext>
            </a:extLst>
          </p:cNvPr>
          <p:cNvPicPr>
            <a:picLocks noChangeAspect="1"/>
          </p:cNvPicPr>
          <p:nvPr/>
        </p:nvPicPr>
        <p:blipFill rotWithShape="1">
          <a:blip r:embed="rId3">
            <a:extLst>
              <a:ext uri="{28A0092B-C50C-407E-A947-70E740481C1C}">
                <a14:useLocalDpi xmlns:a14="http://schemas.microsoft.com/office/drawing/2010/main" val="0"/>
              </a:ext>
            </a:extLst>
          </a:blip>
          <a:srcRect l="6276" t="40417" r="5695" b="41642"/>
          <a:stretch/>
        </p:blipFill>
        <p:spPr>
          <a:xfrm>
            <a:off x="167388" y="1059673"/>
            <a:ext cx="8638776" cy="1222237"/>
          </a:xfrm>
          <a:prstGeom prst="rect">
            <a:avLst/>
          </a:prstGeom>
          <a:effectLst>
            <a:outerShdw blurRad="50800" dist="38100" dir="5400000" algn="t" rotWithShape="0">
              <a:prstClr val="black">
                <a:alpha val="40000"/>
              </a:prstClr>
            </a:outerShdw>
          </a:effectLst>
        </p:spPr>
      </p:pic>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006400"/>
                </a:solidFill>
              </a:rPr>
              <a:t>Count up to subtract 2-digit numbers from 100; Find change from £1; </a:t>
            </a:r>
            <a:r>
              <a:rPr lang="en-GB" sz="2000" b="1" dirty="0">
                <a:solidFill>
                  <a:srgbClr val="0000CC"/>
                </a:solidFill>
              </a:rPr>
              <a:t>Count up to subtract 2-digit numbers from 100; Find change from £1.</a:t>
            </a:r>
          </a:p>
        </p:txBody>
      </p:sp>
      <p:sp>
        <p:nvSpPr>
          <p:cNvPr id="12" name="Speech Bubble: Rectangle with Corners Rounded 10">
            <a:extLst>
              <a:ext uri="{FF2B5EF4-FFF2-40B4-BE49-F238E27FC236}">
                <a16:creationId xmlns="" xmlns:a16="http://schemas.microsoft.com/office/drawing/2014/main" id="{8C44E7F5-578D-4043-955D-FECD29010E40}"/>
              </a:ext>
            </a:extLst>
          </p:cNvPr>
          <p:cNvSpPr/>
          <p:nvPr/>
        </p:nvSpPr>
        <p:spPr>
          <a:xfrm>
            <a:off x="677876" y="2517181"/>
            <a:ext cx="4496637" cy="1005062"/>
          </a:xfrm>
          <a:prstGeom prst="wedgeEllipseCallout">
            <a:avLst>
              <a:gd name="adj1" fmla="val -56157"/>
              <a:gd name="adj2" fmla="val -5465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How can we solve </a:t>
            </a:r>
            <a:r>
              <a:rPr lang="en-GB" sz="2000" b="1" dirty="0">
                <a:solidFill>
                  <a:srgbClr val="C00000"/>
                </a:solidFill>
              </a:rPr>
              <a:t>100</a:t>
            </a:r>
            <a:r>
              <a:rPr lang="en-GB" sz="2000" b="1" dirty="0">
                <a:solidFill>
                  <a:srgbClr val="253746"/>
                </a:solidFill>
              </a:rPr>
              <a:t> </a:t>
            </a:r>
            <a:r>
              <a:rPr lang="en-GB" sz="2000" b="1" dirty="0">
                <a:solidFill>
                  <a:srgbClr val="C00000"/>
                </a:solidFill>
              </a:rPr>
              <a:t>-</a:t>
            </a:r>
            <a:r>
              <a:rPr lang="en-GB" sz="2000" b="1" dirty="0">
                <a:solidFill>
                  <a:srgbClr val="253746"/>
                </a:solidFill>
              </a:rPr>
              <a:t> </a:t>
            </a:r>
            <a:r>
              <a:rPr lang="en-GB" sz="2000" b="1" dirty="0">
                <a:solidFill>
                  <a:srgbClr val="C00000"/>
                </a:solidFill>
              </a:rPr>
              <a:t>85</a:t>
            </a:r>
            <a:endParaRPr lang="en-GB" sz="2000" b="1" dirty="0">
              <a:solidFill>
                <a:srgbClr val="253746"/>
              </a:solidFill>
            </a:endParaRPr>
          </a:p>
          <a:p>
            <a:pPr algn="ctr"/>
            <a:r>
              <a:rPr lang="en-GB" sz="2000" b="1" dirty="0">
                <a:solidFill>
                  <a:srgbClr val="253746"/>
                </a:solidFill>
              </a:rPr>
              <a:t>on the number line?</a:t>
            </a:r>
          </a:p>
        </p:txBody>
      </p:sp>
      <p:sp>
        <p:nvSpPr>
          <p:cNvPr id="15" name="Speech Bubble: Rectangle with Corners Rounded 10">
            <a:extLst>
              <a:ext uri="{FF2B5EF4-FFF2-40B4-BE49-F238E27FC236}">
                <a16:creationId xmlns="" xmlns:a16="http://schemas.microsoft.com/office/drawing/2014/main" id="{ECAAD856-170E-42BE-BF21-83C8D395E39A}"/>
              </a:ext>
            </a:extLst>
          </p:cNvPr>
          <p:cNvSpPr/>
          <p:nvPr/>
        </p:nvSpPr>
        <p:spPr>
          <a:xfrm>
            <a:off x="1825756" y="3864314"/>
            <a:ext cx="2426623" cy="725617"/>
          </a:xfrm>
          <a:prstGeom prst="wedgeEllipseCallout">
            <a:avLst>
              <a:gd name="adj1" fmla="val -54636"/>
              <a:gd name="adj2" fmla="val 54884"/>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Jump </a:t>
            </a:r>
            <a:r>
              <a:rPr lang="en-GB" sz="2000" b="1" dirty="0">
                <a:solidFill>
                  <a:srgbClr val="C00000"/>
                </a:solidFill>
              </a:rPr>
              <a:t>5</a:t>
            </a:r>
            <a:r>
              <a:rPr lang="en-GB" sz="2000" b="1" dirty="0">
                <a:solidFill>
                  <a:srgbClr val="253746"/>
                </a:solidFill>
              </a:rPr>
              <a:t> to </a:t>
            </a:r>
            <a:r>
              <a:rPr lang="en-GB" sz="2000" b="1" dirty="0">
                <a:solidFill>
                  <a:srgbClr val="C00000"/>
                </a:solidFill>
              </a:rPr>
              <a:t>90.</a:t>
            </a:r>
          </a:p>
        </p:txBody>
      </p:sp>
      <p:grpSp>
        <p:nvGrpSpPr>
          <p:cNvPr id="16" name="Group 15">
            <a:extLst>
              <a:ext uri="{FF2B5EF4-FFF2-40B4-BE49-F238E27FC236}">
                <a16:creationId xmlns="" xmlns:a16="http://schemas.microsoft.com/office/drawing/2014/main" id="{443CA4FD-F67A-42CC-B4C2-EE5A309B6CF6}"/>
              </a:ext>
            </a:extLst>
          </p:cNvPr>
          <p:cNvGrpSpPr/>
          <p:nvPr/>
        </p:nvGrpSpPr>
        <p:grpSpPr>
          <a:xfrm>
            <a:off x="7256392" y="1003643"/>
            <a:ext cx="612599" cy="775343"/>
            <a:chOff x="7445572" y="924763"/>
            <a:chExt cx="576941" cy="775343"/>
          </a:xfrm>
        </p:grpSpPr>
        <p:pic>
          <p:nvPicPr>
            <p:cNvPr id="17" name="Picture 2">
              <a:extLst>
                <a:ext uri="{FF2B5EF4-FFF2-40B4-BE49-F238E27FC236}">
                  <a16:creationId xmlns="" xmlns:a16="http://schemas.microsoft.com/office/drawing/2014/main" id="{F80CE7B6-7A07-426D-8397-FEA20C4FB1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1702" y="1230206"/>
              <a:ext cx="451984"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 xmlns:a16="http://schemas.microsoft.com/office/drawing/2014/main" id="{8F79E5BB-A031-457B-A54D-7C18C2CB93A2}"/>
                </a:ext>
              </a:extLst>
            </p:cNvPr>
            <p:cNvSpPr txBox="1"/>
            <p:nvPr/>
          </p:nvSpPr>
          <p:spPr>
            <a:xfrm>
              <a:off x="7445572" y="924763"/>
              <a:ext cx="576941" cy="400110"/>
            </a:xfrm>
            <a:prstGeom prst="rect">
              <a:avLst/>
            </a:prstGeom>
            <a:noFill/>
          </p:spPr>
          <p:txBody>
            <a:bodyPr wrap="square" rtlCol="0">
              <a:spAutoFit/>
            </a:bodyPr>
            <a:lstStyle/>
            <a:p>
              <a:pPr algn="ctr"/>
              <a:r>
                <a:rPr lang="en-GB" sz="2000" b="1" dirty="0">
                  <a:solidFill>
                    <a:srgbClr val="C00000"/>
                  </a:solidFill>
                </a:rPr>
                <a:t>+ 5</a:t>
              </a:r>
            </a:p>
          </p:txBody>
        </p:sp>
      </p:grpSp>
      <p:sp>
        <p:nvSpPr>
          <p:cNvPr id="20" name="Speech Bubble: Rectangle with Corners Rounded 10">
            <a:extLst>
              <a:ext uri="{FF2B5EF4-FFF2-40B4-BE49-F238E27FC236}">
                <a16:creationId xmlns="" xmlns:a16="http://schemas.microsoft.com/office/drawing/2014/main" id="{7BCF8ED0-D065-4602-A639-A42F28477437}"/>
              </a:ext>
            </a:extLst>
          </p:cNvPr>
          <p:cNvSpPr/>
          <p:nvPr/>
        </p:nvSpPr>
        <p:spPr>
          <a:xfrm>
            <a:off x="4684040" y="3886841"/>
            <a:ext cx="2878650" cy="703090"/>
          </a:xfrm>
          <a:prstGeom prst="wedgeEllipseCallout">
            <a:avLst>
              <a:gd name="adj1" fmla="val 41074"/>
              <a:gd name="adj2" fmla="val -69962"/>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Then </a:t>
            </a:r>
            <a:r>
              <a:rPr lang="en-GB" sz="2000" b="1" dirty="0">
                <a:solidFill>
                  <a:srgbClr val="C00000"/>
                </a:solidFill>
              </a:rPr>
              <a:t>10</a:t>
            </a:r>
            <a:r>
              <a:rPr lang="en-GB" sz="2000" b="1" dirty="0">
                <a:solidFill>
                  <a:srgbClr val="253746"/>
                </a:solidFill>
              </a:rPr>
              <a:t> to </a:t>
            </a:r>
            <a:r>
              <a:rPr lang="en-GB" sz="2000" b="1" dirty="0">
                <a:solidFill>
                  <a:srgbClr val="C00000"/>
                </a:solidFill>
              </a:rPr>
              <a:t>100.</a:t>
            </a:r>
          </a:p>
        </p:txBody>
      </p:sp>
      <p:grpSp>
        <p:nvGrpSpPr>
          <p:cNvPr id="21" name="Group 20">
            <a:extLst>
              <a:ext uri="{FF2B5EF4-FFF2-40B4-BE49-F238E27FC236}">
                <a16:creationId xmlns="" xmlns:a16="http://schemas.microsoft.com/office/drawing/2014/main" id="{4C7F14AE-6675-4840-B09B-A625BACD3D21}"/>
              </a:ext>
            </a:extLst>
          </p:cNvPr>
          <p:cNvGrpSpPr/>
          <p:nvPr/>
        </p:nvGrpSpPr>
        <p:grpSpPr>
          <a:xfrm>
            <a:off x="7747413" y="988593"/>
            <a:ext cx="952500" cy="762701"/>
            <a:chOff x="7331567" y="793526"/>
            <a:chExt cx="940847" cy="762701"/>
          </a:xfrm>
        </p:grpSpPr>
        <p:pic>
          <p:nvPicPr>
            <p:cNvPr id="22" name="Picture 3">
              <a:extLst>
                <a:ext uri="{FF2B5EF4-FFF2-40B4-BE49-F238E27FC236}">
                  <a16:creationId xmlns="" xmlns:a16="http://schemas.microsoft.com/office/drawing/2014/main" id="{8DA61E1F-A8F2-4E9A-AEB8-A00D9655FF3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31567" y="1086327"/>
              <a:ext cx="940847" cy="4699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a:extLst>
                <a:ext uri="{FF2B5EF4-FFF2-40B4-BE49-F238E27FC236}">
                  <a16:creationId xmlns="" xmlns:a16="http://schemas.microsoft.com/office/drawing/2014/main" id="{08AB5A6E-61B5-4DC2-8DEE-9B16523F2ED0}"/>
                </a:ext>
              </a:extLst>
            </p:cNvPr>
            <p:cNvSpPr txBox="1"/>
            <p:nvPr/>
          </p:nvSpPr>
          <p:spPr>
            <a:xfrm>
              <a:off x="7431917" y="793526"/>
              <a:ext cx="662641" cy="400110"/>
            </a:xfrm>
            <a:prstGeom prst="rect">
              <a:avLst/>
            </a:prstGeom>
            <a:noFill/>
          </p:spPr>
          <p:txBody>
            <a:bodyPr wrap="square" rtlCol="0">
              <a:spAutoFit/>
            </a:bodyPr>
            <a:lstStyle/>
            <a:p>
              <a:pPr algn="ctr"/>
              <a:r>
                <a:rPr lang="en-GB" sz="2000" b="1" dirty="0">
                  <a:solidFill>
                    <a:srgbClr val="C00000"/>
                  </a:solidFill>
                </a:rPr>
                <a:t>+ 10</a:t>
              </a:r>
            </a:p>
          </p:txBody>
        </p:sp>
      </p:grpSp>
      <p:grpSp>
        <p:nvGrpSpPr>
          <p:cNvPr id="24" name="Group 23">
            <a:extLst>
              <a:ext uri="{FF2B5EF4-FFF2-40B4-BE49-F238E27FC236}">
                <a16:creationId xmlns="" xmlns:a16="http://schemas.microsoft.com/office/drawing/2014/main" id="{D123FE0B-B03F-4743-9274-3C5679308688}"/>
              </a:ext>
            </a:extLst>
          </p:cNvPr>
          <p:cNvGrpSpPr/>
          <p:nvPr/>
        </p:nvGrpSpPr>
        <p:grpSpPr>
          <a:xfrm>
            <a:off x="5440612" y="1673029"/>
            <a:ext cx="3001982" cy="1883402"/>
            <a:chOff x="5826245" y="732104"/>
            <a:chExt cx="3001982" cy="1883402"/>
          </a:xfrm>
        </p:grpSpPr>
        <p:grpSp>
          <p:nvGrpSpPr>
            <p:cNvPr id="25" name="Group 24">
              <a:extLst>
                <a:ext uri="{FF2B5EF4-FFF2-40B4-BE49-F238E27FC236}">
                  <a16:creationId xmlns="" xmlns:a16="http://schemas.microsoft.com/office/drawing/2014/main" id="{6E9BD0FE-D9F2-436B-9589-B636F207F5A2}"/>
                </a:ext>
              </a:extLst>
            </p:cNvPr>
            <p:cNvGrpSpPr/>
            <p:nvPr/>
          </p:nvGrpSpPr>
          <p:grpSpPr>
            <a:xfrm>
              <a:off x="5826245" y="875622"/>
              <a:ext cx="3001982" cy="1739884"/>
              <a:chOff x="5826245" y="875622"/>
              <a:chExt cx="3001982" cy="1739884"/>
            </a:xfrm>
          </p:grpSpPr>
          <p:sp>
            <p:nvSpPr>
              <p:cNvPr id="27" name="Speech Bubble: Rectangle with Corners Rounded 10">
                <a:extLst>
                  <a:ext uri="{FF2B5EF4-FFF2-40B4-BE49-F238E27FC236}">
                    <a16:creationId xmlns="" xmlns:a16="http://schemas.microsoft.com/office/drawing/2014/main" id="{891324D3-B790-465A-9D8D-BB719EFAFE1A}"/>
                  </a:ext>
                </a:extLst>
              </p:cNvPr>
              <p:cNvSpPr/>
              <p:nvPr/>
            </p:nvSpPr>
            <p:spPr>
              <a:xfrm>
                <a:off x="5826245" y="1688557"/>
                <a:ext cx="3001982" cy="926949"/>
              </a:xfrm>
              <a:prstGeom prst="wedgeEllipseCallout">
                <a:avLst>
                  <a:gd name="adj1" fmla="val 9794"/>
                  <a:gd name="adj2" fmla="val -689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First mark on </a:t>
                </a:r>
                <a:r>
                  <a:rPr lang="en-GB" sz="2000" b="1" dirty="0">
                    <a:solidFill>
                      <a:srgbClr val="C00000"/>
                    </a:solidFill>
                  </a:rPr>
                  <a:t>85.</a:t>
                </a:r>
              </a:p>
            </p:txBody>
          </p:sp>
          <p:sp>
            <p:nvSpPr>
              <p:cNvPr id="28" name="TextBox 27">
                <a:extLst>
                  <a:ext uri="{FF2B5EF4-FFF2-40B4-BE49-F238E27FC236}">
                    <a16:creationId xmlns="" xmlns:a16="http://schemas.microsoft.com/office/drawing/2014/main" id="{4FB84D78-9668-408D-8764-35426855D15B}"/>
                  </a:ext>
                </a:extLst>
              </p:cNvPr>
              <p:cNvSpPr txBox="1"/>
              <p:nvPr/>
            </p:nvSpPr>
            <p:spPr>
              <a:xfrm>
                <a:off x="7481460" y="875622"/>
                <a:ext cx="674914" cy="400110"/>
              </a:xfrm>
              <a:prstGeom prst="rect">
                <a:avLst/>
              </a:prstGeom>
              <a:noFill/>
            </p:spPr>
            <p:txBody>
              <a:bodyPr wrap="square" rtlCol="0">
                <a:spAutoFit/>
              </a:bodyPr>
              <a:lstStyle/>
              <a:p>
                <a:pPr algn="ctr"/>
                <a:r>
                  <a:rPr lang="en-GB" sz="2000" b="1" dirty="0">
                    <a:solidFill>
                      <a:srgbClr val="C00000"/>
                    </a:solidFill>
                  </a:rPr>
                  <a:t>85</a:t>
                </a:r>
              </a:p>
            </p:txBody>
          </p:sp>
        </p:grpSp>
        <p:pic>
          <p:nvPicPr>
            <p:cNvPr id="26" name="Picture 4">
              <a:extLst>
                <a:ext uri="{FF2B5EF4-FFF2-40B4-BE49-F238E27FC236}">
                  <a16:creationId xmlns="" xmlns:a16="http://schemas.microsoft.com/office/drawing/2014/main" id="{CD4B3379-BE8D-4C17-BBB2-BAF9BF6FB49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7633" y="732104"/>
              <a:ext cx="10318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Folded Corner 40">
            <a:extLst>
              <a:ext uri="{FF2B5EF4-FFF2-40B4-BE49-F238E27FC236}">
                <a16:creationId xmlns="" xmlns:a16="http://schemas.microsoft.com/office/drawing/2014/main" id="{5EC62201-CC03-470B-8E45-39C2FD0F9B78}"/>
              </a:ext>
            </a:extLst>
          </p:cNvPr>
          <p:cNvSpPr/>
          <p:nvPr/>
        </p:nvSpPr>
        <p:spPr>
          <a:xfrm>
            <a:off x="3670163" y="5235567"/>
            <a:ext cx="2355228" cy="663737"/>
          </a:xfrm>
          <a:prstGeom prst="foldedCorner">
            <a:avLst/>
          </a:prstGeom>
          <a:blipFill dpi="0" rotWithShape="1">
            <a:blip r:embed="rId7">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000" b="1" dirty="0">
                <a:solidFill>
                  <a:srgbClr val="C00000"/>
                </a:solidFill>
              </a:rPr>
              <a:t>100</a:t>
            </a:r>
            <a:r>
              <a:rPr lang="en-GB" sz="2000" b="1" dirty="0">
                <a:solidFill>
                  <a:srgbClr val="253746"/>
                </a:solidFill>
              </a:rPr>
              <a:t> </a:t>
            </a:r>
            <a:r>
              <a:rPr lang="en-GB" sz="2000" b="1" dirty="0">
                <a:solidFill>
                  <a:srgbClr val="C00000"/>
                </a:solidFill>
              </a:rPr>
              <a:t>- 85 = ? </a:t>
            </a:r>
            <a:endParaRPr lang="en-GB" sz="2000" b="1" dirty="0">
              <a:solidFill>
                <a:srgbClr val="253746"/>
              </a:solidFill>
            </a:endParaRPr>
          </a:p>
        </p:txBody>
      </p:sp>
    </p:spTree>
    <p:extLst>
      <p:ext uri="{BB962C8B-B14F-4D97-AF65-F5344CB8AC3E}">
        <p14:creationId xmlns:p14="http://schemas.microsoft.com/office/powerpoint/2010/main" val="38327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006400"/>
                </a:solidFill>
              </a:rPr>
              <a:t>Count up to subtract 2-digit numbers from 100; Find change from £1; </a:t>
            </a:r>
            <a:r>
              <a:rPr lang="en-GB" sz="2000" b="1" dirty="0">
                <a:solidFill>
                  <a:srgbClr val="0000CC"/>
                </a:solidFill>
              </a:rPr>
              <a:t>Count up to subtract 2-digit numbers from 100; Find change from £1.</a:t>
            </a:r>
          </a:p>
        </p:txBody>
      </p:sp>
      <p:sp>
        <p:nvSpPr>
          <p:cNvPr id="11" name="Speech Bubble: Rectangle with Corners Rounded 10">
            <a:extLst>
              <a:ext uri="{FF2B5EF4-FFF2-40B4-BE49-F238E27FC236}">
                <a16:creationId xmlns="" xmlns:a16="http://schemas.microsoft.com/office/drawing/2014/main" id="{5CD6BCDD-D330-4841-969D-55645BAEB071}"/>
              </a:ext>
            </a:extLst>
          </p:cNvPr>
          <p:cNvSpPr/>
          <p:nvPr/>
        </p:nvSpPr>
        <p:spPr>
          <a:xfrm>
            <a:off x="804862" y="1027336"/>
            <a:ext cx="3767138" cy="1258664"/>
          </a:xfrm>
          <a:prstGeom prst="wedgeEllipseCallout">
            <a:avLst>
              <a:gd name="adj1" fmla="val -60765"/>
              <a:gd name="adj2" fmla="val 4125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Use </a:t>
            </a:r>
            <a:r>
              <a:rPr lang="en-GB" sz="2200" b="1" dirty="0">
                <a:solidFill>
                  <a:srgbClr val="C00000"/>
                </a:solidFill>
              </a:rPr>
              <a:t>number bonds </a:t>
            </a:r>
            <a:r>
              <a:rPr lang="en-GB" sz="2200" b="1" dirty="0">
                <a:solidFill>
                  <a:srgbClr val="253746"/>
                </a:solidFill>
              </a:rPr>
              <a:t>when you know them.</a:t>
            </a:r>
            <a:endParaRPr lang="en-GB" sz="2200" b="1" dirty="0">
              <a:solidFill>
                <a:srgbClr val="C00000"/>
              </a:solidFill>
            </a:endParaRPr>
          </a:p>
        </p:txBody>
      </p:sp>
      <p:sp>
        <p:nvSpPr>
          <p:cNvPr id="12" name="Speech Bubble: Rectangle with Corners Rounded 10">
            <a:extLst>
              <a:ext uri="{FF2B5EF4-FFF2-40B4-BE49-F238E27FC236}">
                <a16:creationId xmlns="" xmlns:a16="http://schemas.microsoft.com/office/drawing/2014/main" id="{5CDBD8BC-57D8-4414-A62C-22980B62A0F4}"/>
              </a:ext>
            </a:extLst>
          </p:cNvPr>
          <p:cNvSpPr/>
          <p:nvPr/>
        </p:nvSpPr>
        <p:spPr>
          <a:xfrm>
            <a:off x="3940435" y="2286000"/>
            <a:ext cx="4270912" cy="845152"/>
          </a:xfrm>
          <a:prstGeom prst="wedgeEllipseCallout">
            <a:avLst>
              <a:gd name="adj1" fmla="val -41020"/>
              <a:gd name="adj2" fmla="val 516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So what is </a:t>
            </a:r>
            <a:r>
              <a:rPr lang="en-GB" sz="2200" b="1" dirty="0">
                <a:solidFill>
                  <a:srgbClr val="C00000"/>
                </a:solidFill>
              </a:rPr>
              <a:t>100</a:t>
            </a:r>
            <a:r>
              <a:rPr lang="en-GB" sz="2200" b="1" dirty="0">
                <a:solidFill>
                  <a:srgbClr val="253746"/>
                </a:solidFill>
              </a:rPr>
              <a:t> - </a:t>
            </a:r>
            <a:r>
              <a:rPr lang="en-GB" sz="2200" b="1" dirty="0">
                <a:solidFill>
                  <a:srgbClr val="C00000"/>
                </a:solidFill>
              </a:rPr>
              <a:t>85 ?</a:t>
            </a:r>
          </a:p>
        </p:txBody>
      </p:sp>
      <p:sp>
        <p:nvSpPr>
          <p:cNvPr id="13" name="Speech Bubble: Rectangle with Corners Rounded 10">
            <a:extLst>
              <a:ext uri="{FF2B5EF4-FFF2-40B4-BE49-F238E27FC236}">
                <a16:creationId xmlns="" xmlns:a16="http://schemas.microsoft.com/office/drawing/2014/main" id="{025165D9-2F4E-48F4-82C0-A196ACC6CA71}"/>
              </a:ext>
            </a:extLst>
          </p:cNvPr>
          <p:cNvSpPr/>
          <p:nvPr/>
        </p:nvSpPr>
        <p:spPr>
          <a:xfrm>
            <a:off x="4802981" y="1206104"/>
            <a:ext cx="3568700" cy="845152"/>
          </a:xfrm>
          <a:prstGeom prst="wedgeEllipseCallout">
            <a:avLst>
              <a:gd name="adj1" fmla="val 37892"/>
              <a:gd name="adj2" fmla="val -61108"/>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200" b="1" dirty="0">
                <a:solidFill>
                  <a:srgbClr val="253746"/>
                </a:solidFill>
              </a:rPr>
              <a:t>What is </a:t>
            </a:r>
            <a:r>
              <a:rPr lang="en-GB" sz="2200" b="1" dirty="0">
                <a:solidFill>
                  <a:srgbClr val="C00000"/>
                </a:solidFill>
              </a:rPr>
              <a:t>85 + 15?</a:t>
            </a:r>
          </a:p>
        </p:txBody>
      </p:sp>
      <p:grpSp>
        <p:nvGrpSpPr>
          <p:cNvPr id="15" name="Group 14">
            <a:extLst>
              <a:ext uri="{FF2B5EF4-FFF2-40B4-BE49-F238E27FC236}">
                <a16:creationId xmlns="" xmlns:a16="http://schemas.microsoft.com/office/drawing/2014/main" id="{BD7D3722-AC7A-4C70-ABF9-8F9B95CAB4F7}"/>
              </a:ext>
            </a:extLst>
          </p:cNvPr>
          <p:cNvGrpSpPr/>
          <p:nvPr/>
        </p:nvGrpSpPr>
        <p:grpSpPr>
          <a:xfrm>
            <a:off x="-2297" y="641683"/>
            <a:ext cx="7393697" cy="4917971"/>
            <a:chOff x="369135" y="794597"/>
            <a:chExt cx="7267508" cy="4997224"/>
          </a:xfrm>
        </p:grpSpPr>
        <p:sp>
          <p:nvSpPr>
            <p:cNvPr id="16" name="Speech Bubble: Rectangle with Corners Rounded 14">
              <a:extLst>
                <a:ext uri="{FF2B5EF4-FFF2-40B4-BE49-F238E27FC236}">
                  <a16:creationId xmlns="" xmlns:a16="http://schemas.microsoft.com/office/drawing/2014/main" id="{26B108A8-2263-48E3-A14B-470A78158B01}"/>
                </a:ext>
              </a:extLst>
            </p:cNvPr>
            <p:cNvSpPr/>
            <p:nvPr/>
          </p:nvSpPr>
          <p:spPr>
            <a:xfrm>
              <a:off x="369135" y="794597"/>
              <a:ext cx="7267508" cy="4997224"/>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a:t>
              </a:r>
            </a:p>
            <a:p>
              <a:pPr algn="ctr"/>
              <a:r>
                <a:rPr lang="en-GB" sz="2000" b="1" dirty="0">
                  <a:solidFill>
                    <a:schemeClr val="accent5">
                      <a:lumMod val="20000"/>
                      <a:lumOff val="80000"/>
                    </a:schemeClr>
                  </a:solidFill>
                </a:rPr>
                <a:t>For these questions, is it more efficient to count up to the nearest 10 and then 100 OR can you spot the number bonds to do one big hop to 100?  </a:t>
              </a:r>
            </a:p>
          </p:txBody>
        </p:sp>
        <p:pic>
          <p:nvPicPr>
            <p:cNvPr id="17" name="Picture 16">
              <a:extLst>
                <a:ext uri="{FF2B5EF4-FFF2-40B4-BE49-F238E27FC236}">
                  <a16:creationId xmlns="" xmlns:a16="http://schemas.microsoft.com/office/drawing/2014/main" id="{7DCDADED-79BF-422B-8ACB-2CEC5838195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1613627" y="4265618"/>
              <a:ext cx="1038001" cy="586403"/>
            </a:xfrm>
            <a:prstGeom prst="rect">
              <a:avLst/>
            </a:prstGeom>
            <a:effectLst>
              <a:outerShdw blurRad="50800" dist="38100" dir="2700000" algn="tl" rotWithShape="0">
                <a:prstClr val="black">
                  <a:alpha val="40000"/>
                </a:prstClr>
              </a:outerShdw>
            </a:effectLst>
          </p:spPr>
        </p:pic>
      </p:grpSp>
      <p:sp>
        <p:nvSpPr>
          <p:cNvPr id="18" name="Folded Corner 11">
            <a:extLst>
              <a:ext uri="{FF2B5EF4-FFF2-40B4-BE49-F238E27FC236}">
                <a16:creationId xmlns="" xmlns:a16="http://schemas.microsoft.com/office/drawing/2014/main" id="{CDB8C9DE-CA32-4926-8218-BEA1379C768E}"/>
              </a:ext>
            </a:extLst>
          </p:cNvPr>
          <p:cNvSpPr/>
          <p:nvPr/>
        </p:nvSpPr>
        <p:spPr>
          <a:xfrm>
            <a:off x="6739829" y="3506957"/>
            <a:ext cx="2280734" cy="2144940"/>
          </a:xfrm>
          <a:prstGeom prst="foldedCorner">
            <a:avLst/>
          </a:prstGeom>
          <a:blipFill dpi="0" rotWithShape="1">
            <a:blip r:embed="rId5">
              <a:extLst>
                <a:ext uri="{28A0092B-C50C-407E-A947-70E740481C1C}">
                  <a14:useLocalDpi xmlns:a14="http://schemas.microsoft.com/office/drawing/2010/main"/>
                </a:ext>
              </a:extLst>
            </a:blip>
            <a:srcRect/>
            <a:stretch>
              <a:fillRect/>
            </a:stretch>
          </a:blip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GB" sz="2200" b="1" dirty="0">
                <a:solidFill>
                  <a:schemeClr val="tx1"/>
                </a:solidFill>
              </a:rPr>
              <a:t>100 - 75</a:t>
            </a:r>
          </a:p>
          <a:p>
            <a:pPr algn="ctr">
              <a:lnSpc>
                <a:spcPct val="150000"/>
              </a:lnSpc>
            </a:pPr>
            <a:r>
              <a:rPr lang="en-GB" sz="2200" b="1" dirty="0">
                <a:solidFill>
                  <a:schemeClr val="tx1"/>
                </a:solidFill>
              </a:rPr>
              <a:t>100 - 65</a:t>
            </a:r>
          </a:p>
          <a:p>
            <a:pPr algn="ctr">
              <a:lnSpc>
                <a:spcPct val="150000"/>
              </a:lnSpc>
            </a:pPr>
            <a:r>
              <a:rPr lang="en-GB" sz="2200" b="1" dirty="0">
                <a:solidFill>
                  <a:schemeClr val="tx1"/>
                </a:solidFill>
              </a:rPr>
              <a:t>100 - 78</a:t>
            </a:r>
          </a:p>
          <a:p>
            <a:pPr algn="ctr">
              <a:lnSpc>
                <a:spcPct val="150000"/>
              </a:lnSpc>
            </a:pPr>
            <a:r>
              <a:rPr lang="en-GB" sz="2200" b="1" dirty="0">
                <a:solidFill>
                  <a:schemeClr val="tx1"/>
                </a:solidFill>
              </a:rPr>
              <a:t>100 - 57</a:t>
            </a:r>
          </a:p>
        </p:txBody>
      </p:sp>
    </p:spTree>
    <p:extLst>
      <p:ext uri="{BB962C8B-B14F-4D97-AF65-F5344CB8AC3E}">
        <p14:creationId xmlns:p14="http://schemas.microsoft.com/office/powerpoint/2010/main" val="27175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0CE83F76-BD1E-465A-9AF8-F949D41B50BE}"/>
              </a:ext>
            </a:extLst>
          </p:cNvPr>
          <p:cNvSpPr txBox="1"/>
          <p:nvPr/>
        </p:nvSpPr>
        <p:spPr>
          <a:xfrm>
            <a:off x="480193" y="3527780"/>
            <a:ext cx="8130503" cy="1269578"/>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US" sz="2000" b="1" dirty="0">
                <a:solidFill>
                  <a:srgbClr val="5B9BD5">
                    <a:lumMod val="75000"/>
                  </a:srgbClr>
                </a:solidFill>
              </a:rPr>
              <a:t>Pairs to 20 and related subtractions.</a:t>
            </a:r>
          </a:p>
          <a:p>
            <a:pPr algn="ctr">
              <a:spcAft>
                <a:spcPts val="1000"/>
              </a:spcAft>
              <a:buClr>
                <a:srgbClr val="EA7600"/>
              </a:buClr>
              <a:buSzPct val="120000"/>
            </a:pPr>
            <a:endParaRPr lang="en-US" sz="2000" b="1" dirty="0">
              <a:solidFill>
                <a:srgbClr val="5B9BD5">
                  <a:lumMod val="75000"/>
                </a:srgbClr>
              </a:solidFill>
            </a:endParaRPr>
          </a:p>
        </p:txBody>
      </p:sp>
      <p:pic>
        <p:nvPicPr>
          <p:cNvPr id="16" name="Picture 6" descr="Brain, Cranium, Head, Psychology, Skull">
            <a:extLst>
              <a:ext uri="{FF2B5EF4-FFF2-40B4-BE49-F238E27FC236}">
                <a16:creationId xmlns="" xmlns:a16="http://schemas.microsoft.com/office/drawing/2014/main" id="{67E46EA6-D212-49FD-8D5B-33BBC9F650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5057" y="1244246"/>
            <a:ext cx="2293886" cy="1959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9B7DF486-8AC0-4B68-9198-48C1ED3795BE}"/>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1450291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30</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006400"/>
                </a:solidFill>
              </a:rPr>
              <a:t>Count up to subtract 2-digit numbers from 100; Find change from £1; </a:t>
            </a:r>
            <a:r>
              <a:rPr lang="en-GB" sz="2000" b="1" dirty="0">
                <a:solidFill>
                  <a:srgbClr val="0000CC"/>
                </a:solidFill>
              </a:rPr>
              <a:t>Count up to subtract 2-digit numbers from 100; Find change from £1.</a:t>
            </a:r>
          </a:p>
        </p:txBody>
      </p:sp>
      <p:grpSp>
        <p:nvGrpSpPr>
          <p:cNvPr id="11" name="Group 10">
            <a:extLst>
              <a:ext uri="{FF2B5EF4-FFF2-40B4-BE49-F238E27FC236}">
                <a16:creationId xmlns="" xmlns:a16="http://schemas.microsoft.com/office/drawing/2014/main" id="{546A1C71-A222-4A8D-A0A5-21532C56ABA2}"/>
              </a:ext>
            </a:extLst>
          </p:cNvPr>
          <p:cNvGrpSpPr/>
          <p:nvPr/>
        </p:nvGrpSpPr>
        <p:grpSpPr>
          <a:xfrm>
            <a:off x="336373" y="949266"/>
            <a:ext cx="4023677" cy="1117904"/>
            <a:chOff x="0" y="0"/>
            <a:chExt cx="2687955" cy="533400"/>
          </a:xfrm>
          <a:solidFill>
            <a:schemeClr val="bg1"/>
          </a:solidFill>
        </p:grpSpPr>
        <p:sp>
          <p:nvSpPr>
            <p:cNvPr id="12" name="Rectangle 11">
              <a:extLst>
                <a:ext uri="{FF2B5EF4-FFF2-40B4-BE49-F238E27FC236}">
                  <a16:creationId xmlns="" xmlns:a16="http://schemas.microsoft.com/office/drawing/2014/main" id="{5D37B389-1C60-494C-B218-49AD230A093E}"/>
                </a:ext>
              </a:extLst>
            </p:cNvPr>
            <p:cNvSpPr/>
            <p:nvPr/>
          </p:nvSpPr>
          <p:spPr>
            <a:xfrm>
              <a:off x="0" y="0"/>
              <a:ext cx="2686050" cy="266700"/>
            </a:xfrm>
            <a:prstGeom prst="rect">
              <a:avLst/>
            </a:prstGeom>
            <a:grpFill/>
            <a:ln w="19050" cap="flat" cmpd="sng" algn="ctr">
              <a:solidFill>
                <a:srgbClr val="002060"/>
              </a:solidFill>
              <a:prstDash val="solid"/>
              <a:miter lim="800000"/>
            </a:ln>
            <a:effectLst/>
          </p:spPr>
          <p:txBody>
            <a:bodyPr rot="0" spcFirstLastPara="0" vert="horz" wrap="square" lIns="91440" tIns="36000" rIns="91440" bIns="36000" numCol="1" spcCol="0" rtlCol="0" fromWordArt="0" anchor="ctr" anchorCtr="0" forceAA="0" compatLnSpc="1">
              <a:prstTxWarp prst="textNoShape">
                <a:avLst/>
              </a:prstTxWarp>
              <a:noAutofit/>
            </a:bodyPr>
            <a:lstStyle/>
            <a:p>
              <a:pPr algn="ctr">
                <a:lnSpc>
                  <a:spcPct val="115000"/>
                </a:lnSpc>
                <a:spcAft>
                  <a:spcPts val="1000"/>
                </a:spcAft>
              </a:pPr>
              <a:r>
                <a:rPr lang="en-GB" sz="2400" b="1" dirty="0">
                  <a:solidFill>
                    <a:srgbClr val="002060"/>
                  </a:solidFill>
                  <a:effectLst/>
                  <a:latin typeface="Comic Sans MS"/>
                  <a:ea typeface="Calibri"/>
                  <a:cs typeface="Times New Roman"/>
                </a:rPr>
                <a:t>100</a:t>
              </a:r>
              <a:endParaRPr lang="en-GB" sz="2400" dirty="0">
                <a:effectLst/>
                <a:latin typeface="Calibri"/>
                <a:ea typeface="Calibri"/>
                <a:cs typeface="Times New Roman"/>
              </a:endParaRPr>
            </a:p>
          </p:txBody>
        </p:sp>
        <p:sp>
          <p:nvSpPr>
            <p:cNvPr id="13" name="Rectangle 12">
              <a:extLst>
                <a:ext uri="{FF2B5EF4-FFF2-40B4-BE49-F238E27FC236}">
                  <a16:creationId xmlns="" xmlns:a16="http://schemas.microsoft.com/office/drawing/2014/main" id="{D87EA871-39DD-4141-80CA-5B8B68BD08F2}"/>
                </a:ext>
              </a:extLst>
            </p:cNvPr>
            <p:cNvSpPr/>
            <p:nvPr/>
          </p:nvSpPr>
          <p:spPr>
            <a:xfrm>
              <a:off x="0" y="266700"/>
              <a:ext cx="2124075" cy="266700"/>
            </a:xfrm>
            <a:prstGeom prst="rect">
              <a:avLst/>
            </a:prstGeom>
            <a:grpFill/>
            <a:ln w="19050" cap="flat" cmpd="sng" algn="ctr">
              <a:solidFill>
                <a:srgbClr val="00206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15000"/>
                </a:lnSpc>
                <a:spcAft>
                  <a:spcPts val="1000"/>
                </a:spcAft>
              </a:pPr>
              <a:r>
                <a:rPr lang="en-GB" sz="2400" b="1" dirty="0">
                  <a:solidFill>
                    <a:srgbClr val="002060"/>
                  </a:solidFill>
                  <a:effectLst/>
                  <a:latin typeface="Comic Sans MS"/>
                  <a:ea typeface="Calibri"/>
                  <a:cs typeface="Times New Roman"/>
                </a:rPr>
                <a:t>82</a:t>
              </a:r>
              <a:endParaRPr lang="en-GB" sz="2400" dirty="0">
                <a:effectLst/>
                <a:latin typeface="Calibri"/>
                <a:ea typeface="Calibri"/>
                <a:cs typeface="Times New Roman"/>
              </a:endParaRPr>
            </a:p>
          </p:txBody>
        </p:sp>
        <p:sp>
          <p:nvSpPr>
            <p:cNvPr id="15" name="Rectangle 14">
              <a:extLst>
                <a:ext uri="{FF2B5EF4-FFF2-40B4-BE49-F238E27FC236}">
                  <a16:creationId xmlns="" xmlns:a16="http://schemas.microsoft.com/office/drawing/2014/main" id="{3667D32B-7276-4095-9E53-4C5C05974D6F}"/>
                </a:ext>
              </a:extLst>
            </p:cNvPr>
            <p:cNvSpPr/>
            <p:nvPr/>
          </p:nvSpPr>
          <p:spPr>
            <a:xfrm>
              <a:off x="2125980" y="266700"/>
              <a:ext cx="561975" cy="266700"/>
            </a:xfrm>
            <a:prstGeom prst="rect">
              <a:avLst/>
            </a:prstGeom>
            <a:grpFill/>
            <a:ln w="19050" cap="flat" cmpd="sng" algn="ctr">
              <a:solidFill>
                <a:srgbClr val="002060"/>
              </a:solidFill>
              <a:prstDash val="solid"/>
              <a:miter lim="800000"/>
            </a:ln>
            <a:effectLst/>
          </p:spPr>
          <p:txBody>
            <a:bodyPr rot="0" spcFirstLastPara="0" vert="horz" wrap="square" lIns="91440" tIns="36000" rIns="91440" bIns="36000" numCol="1" spcCol="0" rtlCol="0" fromWordArt="0" anchor="ctr" anchorCtr="0" forceAA="0" compatLnSpc="1">
              <a:prstTxWarp prst="textNoShape">
                <a:avLst/>
              </a:prstTxWarp>
              <a:noAutofit/>
            </a:bodyPr>
            <a:lstStyle/>
            <a:p>
              <a:pPr algn="ctr">
                <a:lnSpc>
                  <a:spcPct val="115000"/>
                </a:lnSpc>
                <a:spcAft>
                  <a:spcPts val="1000"/>
                </a:spcAft>
              </a:pPr>
              <a:r>
                <a:rPr lang="en-GB" sz="1100" b="1" dirty="0">
                  <a:solidFill>
                    <a:srgbClr val="002060"/>
                  </a:solidFill>
                  <a:effectLst/>
                  <a:latin typeface="Comic Sans MS"/>
                  <a:ea typeface="Calibri"/>
                  <a:cs typeface="Times New Roman"/>
                </a:rPr>
                <a:t> </a:t>
              </a:r>
              <a:endParaRPr lang="en-GB" sz="1100" dirty="0">
                <a:effectLst/>
                <a:latin typeface="Calibri"/>
                <a:ea typeface="Calibri"/>
                <a:cs typeface="Times New Roman"/>
              </a:endParaRPr>
            </a:p>
          </p:txBody>
        </p:sp>
      </p:grpSp>
      <p:sp>
        <p:nvSpPr>
          <p:cNvPr id="16" name="Speech Bubble: Rectangle with Corners Rounded 14">
            <a:extLst>
              <a:ext uri="{FF2B5EF4-FFF2-40B4-BE49-F238E27FC236}">
                <a16:creationId xmlns="" xmlns:a16="http://schemas.microsoft.com/office/drawing/2014/main" id="{4180C13C-B969-46D7-9E53-CCEA6758CA81}"/>
              </a:ext>
            </a:extLst>
          </p:cNvPr>
          <p:cNvSpPr/>
          <p:nvPr/>
        </p:nvSpPr>
        <p:spPr>
          <a:xfrm>
            <a:off x="2726110" y="1674162"/>
            <a:ext cx="5581402" cy="3847792"/>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dirty="0">
                <a:solidFill>
                  <a:schemeClr val="accent5">
                    <a:lumMod val="20000"/>
                    <a:lumOff val="80000"/>
                  </a:schemeClr>
                </a:solidFill>
              </a:rPr>
              <a:t>Talk to your partner… </a:t>
            </a:r>
          </a:p>
          <a:p>
            <a:pPr algn="ctr"/>
            <a:r>
              <a:rPr lang="en-GB" b="1" dirty="0">
                <a:solidFill>
                  <a:schemeClr val="accent5">
                    <a:lumMod val="20000"/>
                    <a:lumOff val="80000"/>
                  </a:schemeClr>
                </a:solidFill>
              </a:rPr>
              <a:t>For this bar model how could you find the missing number?</a:t>
            </a:r>
          </a:p>
        </p:txBody>
      </p:sp>
      <p:pic>
        <p:nvPicPr>
          <p:cNvPr id="18" name="Picture 17">
            <a:extLst>
              <a:ext uri="{FF2B5EF4-FFF2-40B4-BE49-F238E27FC236}">
                <a16:creationId xmlns="" xmlns:a16="http://schemas.microsoft.com/office/drawing/2014/main" id="{5D5C7984-940C-470F-A45A-5F43562B875F}"/>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5516811" y="2437335"/>
            <a:ext cx="1063284" cy="5864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29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31</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006400"/>
                </a:solidFill>
              </a:rPr>
              <a:t>Count up to subtract 2-digit numbers from 100; Find change from £1; </a:t>
            </a:r>
            <a:r>
              <a:rPr lang="en-GB" sz="2000" b="1" dirty="0">
                <a:solidFill>
                  <a:srgbClr val="0000CC"/>
                </a:solidFill>
              </a:rPr>
              <a:t>Count up to subtract 2-digit numbers from 100; Find change from £1.</a:t>
            </a:r>
          </a:p>
        </p:txBody>
      </p:sp>
      <p:pic>
        <p:nvPicPr>
          <p:cNvPr id="4" name="Picture 3">
            <a:extLst>
              <a:ext uri="{FF2B5EF4-FFF2-40B4-BE49-F238E27FC236}">
                <a16:creationId xmlns="" xmlns:a16="http://schemas.microsoft.com/office/drawing/2014/main" id="{0691685A-233F-4E99-A3AC-D4675F2C05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75" t="8535" r="6987" b="10223"/>
          <a:stretch/>
        </p:blipFill>
        <p:spPr>
          <a:xfrm>
            <a:off x="3197743" y="863203"/>
            <a:ext cx="5829576" cy="3859582"/>
          </a:xfrm>
          <a:prstGeom prst="rect">
            <a:avLst/>
          </a:prstGeom>
          <a:effectLst>
            <a:outerShdw blurRad="50800" dist="38100" dir="5400000" algn="t" rotWithShape="0">
              <a:prstClr val="black">
                <a:alpha val="40000"/>
              </a:prstClr>
            </a:outerShdw>
          </a:effectLst>
        </p:spPr>
      </p:pic>
      <p:sp>
        <p:nvSpPr>
          <p:cNvPr id="11" name="Speech Bubble: Rectangle with Corners Rounded 10">
            <a:extLst>
              <a:ext uri="{FF2B5EF4-FFF2-40B4-BE49-F238E27FC236}">
                <a16:creationId xmlns="" xmlns:a16="http://schemas.microsoft.com/office/drawing/2014/main" id="{71AFECB1-678A-48EA-9F82-663BEE0315A8}"/>
              </a:ext>
            </a:extLst>
          </p:cNvPr>
          <p:cNvSpPr/>
          <p:nvPr/>
        </p:nvSpPr>
        <p:spPr>
          <a:xfrm>
            <a:off x="72667" y="2152650"/>
            <a:ext cx="3403958" cy="2105025"/>
          </a:xfrm>
          <a:prstGeom prst="wedgeEllipseCallout">
            <a:avLst>
              <a:gd name="adj1" fmla="val 45395"/>
              <a:gd name="adj2" fmla="val -4237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There are 100p in £1 so we can use what we’ve been learning to find change from £1!</a:t>
            </a:r>
          </a:p>
        </p:txBody>
      </p:sp>
      <p:pic>
        <p:nvPicPr>
          <p:cNvPr id="5" name="Picture 4">
            <a:extLst>
              <a:ext uri="{FF2B5EF4-FFF2-40B4-BE49-F238E27FC236}">
                <a16:creationId xmlns="" xmlns:a16="http://schemas.microsoft.com/office/drawing/2014/main" id="{7B01CFBE-8B2F-4883-A5BD-B33793DAC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30" y="3653219"/>
            <a:ext cx="800100" cy="828675"/>
          </a:xfrm>
          <a:prstGeom prst="rect">
            <a:avLst/>
          </a:prstGeom>
        </p:spPr>
      </p:pic>
    </p:spTree>
    <p:extLst>
      <p:ext uri="{BB962C8B-B14F-4D97-AF65-F5344CB8AC3E}">
        <p14:creationId xmlns:p14="http://schemas.microsoft.com/office/powerpoint/2010/main" val="26052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32</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006400"/>
                </a:solidFill>
              </a:rPr>
              <a:t>Count up to subtract 2-digit numbers from 100; Find change from £1; </a:t>
            </a:r>
            <a:r>
              <a:rPr lang="en-GB" sz="2000" b="1" dirty="0">
                <a:solidFill>
                  <a:srgbClr val="0000CC"/>
                </a:solidFill>
              </a:rPr>
              <a:t>Count up to subtract 2-digit numbers from 100; Find change from £1.</a:t>
            </a:r>
          </a:p>
        </p:txBody>
      </p:sp>
      <p:cxnSp>
        <p:nvCxnSpPr>
          <p:cNvPr id="16" name="Straight Connector 15">
            <a:extLst>
              <a:ext uri="{FF2B5EF4-FFF2-40B4-BE49-F238E27FC236}">
                <a16:creationId xmlns="" xmlns:a16="http://schemas.microsoft.com/office/drawing/2014/main" id="{1E25679F-7CBB-4D53-BD54-03B1FE1923B7}"/>
              </a:ext>
            </a:extLst>
          </p:cNvPr>
          <p:cNvCxnSpPr/>
          <p:nvPr/>
        </p:nvCxnSpPr>
        <p:spPr>
          <a:xfrm>
            <a:off x="827175" y="3782781"/>
            <a:ext cx="7901305" cy="2362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7" name="Straight Connector 16">
            <a:extLst>
              <a:ext uri="{FF2B5EF4-FFF2-40B4-BE49-F238E27FC236}">
                <a16:creationId xmlns="" xmlns:a16="http://schemas.microsoft.com/office/drawing/2014/main" id="{3A7FA43E-12E2-42E1-A079-4325437275F9}"/>
              </a:ext>
            </a:extLst>
          </p:cNvPr>
          <p:cNvCxnSpPr/>
          <p:nvPr/>
        </p:nvCxnSpPr>
        <p:spPr>
          <a:xfrm flipH="1">
            <a:off x="2464497" y="3801706"/>
            <a:ext cx="1" cy="16109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 xmlns:a16="http://schemas.microsoft.com/office/drawing/2014/main" id="{E4204AA8-5AE8-452D-80CD-AA6892668399}"/>
              </a:ext>
            </a:extLst>
          </p:cNvPr>
          <p:cNvCxnSpPr/>
          <p:nvPr/>
        </p:nvCxnSpPr>
        <p:spPr>
          <a:xfrm flipH="1">
            <a:off x="7889395" y="3812811"/>
            <a:ext cx="1" cy="16109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 xmlns:a16="http://schemas.microsoft.com/office/drawing/2014/main" id="{EBB14B17-11E2-4EB4-B401-1885095E385E}"/>
              </a:ext>
            </a:extLst>
          </p:cNvPr>
          <p:cNvSpPr txBox="1"/>
          <p:nvPr/>
        </p:nvSpPr>
        <p:spPr>
          <a:xfrm>
            <a:off x="2135734" y="3939163"/>
            <a:ext cx="65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78p</a:t>
            </a:r>
          </a:p>
        </p:txBody>
      </p:sp>
      <p:sp>
        <p:nvSpPr>
          <p:cNvPr id="20" name="TextBox 19">
            <a:extLst>
              <a:ext uri="{FF2B5EF4-FFF2-40B4-BE49-F238E27FC236}">
                <a16:creationId xmlns="" xmlns:a16="http://schemas.microsoft.com/office/drawing/2014/main" id="{DCF50979-F461-4F02-A4B4-A305801093DC}"/>
              </a:ext>
            </a:extLst>
          </p:cNvPr>
          <p:cNvSpPr txBox="1"/>
          <p:nvPr/>
        </p:nvSpPr>
        <p:spPr>
          <a:xfrm>
            <a:off x="7634434" y="3966433"/>
            <a:ext cx="5099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£1</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1" name="Group 20">
            <a:extLst>
              <a:ext uri="{FF2B5EF4-FFF2-40B4-BE49-F238E27FC236}">
                <a16:creationId xmlns="" xmlns:a16="http://schemas.microsoft.com/office/drawing/2014/main" id="{05030A64-F848-45D2-9669-DF9C93AB41BB}"/>
              </a:ext>
            </a:extLst>
          </p:cNvPr>
          <p:cNvGrpSpPr/>
          <p:nvPr/>
        </p:nvGrpSpPr>
        <p:grpSpPr>
          <a:xfrm>
            <a:off x="2448519" y="2783398"/>
            <a:ext cx="987762" cy="1559096"/>
            <a:chOff x="2179329" y="3420204"/>
            <a:chExt cx="1303906" cy="2058103"/>
          </a:xfrm>
        </p:grpSpPr>
        <p:cxnSp>
          <p:nvCxnSpPr>
            <p:cNvPr id="22" name="Straight Connector 21">
              <a:extLst>
                <a:ext uri="{FF2B5EF4-FFF2-40B4-BE49-F238E27FC236}">
                  <a16:creationId xmlns="" xmlns:a16="http://schemas.microsoft.com/office/drawing/2014/main" id="{FAAA1D5A-508F-4457-AA28-1DC0DA93DEAE}"/>
                </a:ext>
              </a:extLst>
            </p:cNvPr>
            <p:cNvCxnSpPr/>
            <p:nvPr/>
          </p:nvCxnSpPr>
          <p:spPr>
            <a:xfrm>
              <a:off x="2925572" y="4754259"/>
              <a:ext cx="0" cy="21266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 xmlns:a16="http://schemas.microsoft.com/office/drawing/2014/main" id="{1E324807-C857-42AC-B775-3B0DFFFAB921}"/>
                </a:ext>
              </a:extLst>
            </p:cNvPr>
            <p:cNvSpPr txBox="1"/>
            <p:nvPr/>
          </p:nvSpPr>
          <p:spPr>
            <a:xfrm>
              <a:off x="2461207" y="4950137"/>
              <a:ext cx="1022028" cy="5281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80p</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4" name="Group 23">
              <a:extLst>
                <a:ext uri="{FF2B5EF4-FFF2-40B4-BE49-F238E27FC236}">
                  <a16:creationId xmlns="" xmlns:a16="http://schemas.microsoft.com/office/drawing/2014/main" id="{0DAD51EC-59EC-4AE5-9E51-4771E730C245}"/>
                </a:ext>
              </a:extLst>
            </p:cNvPr>
            <p:cNvGrpSpPr/>
            <p:nvPr/>
          </p:nvGrpSpPr>
          <p:grpSpPr>
            <a:xfrm>
              <a:off x="2179329" y="3420204"/>
              <a:ext cx="792891" cy="1334055"/>
              <a:chOff x="2182056" y="3424012"/>
              <a:chExt cx="807184" cy="1268868"/>
            </a:xfrm>
          </p:grpSpPr>
          <p:sp>
            <p:nvSpPr>
              <p:cNvPr id="25" name="Freeform: Shape 17">
                <a:extLst>
                  <a:ext uri="{FF2B5EF4-FFF2-40B4-BE49-F238E27FC236}">
                    <a16:creationId xmlns="" xmlns:a16="http://schemas.microsoft.com/office/drawing/2014/main" id="{C718537D-EC3F-4B80-8822-C4C91EBC6BC2}"/>
                  </a:ext>
                </a:extLst>
              </p:cNvPr>
              <p:cNvSpPr/>
              <p:nvPr/>
            </p:nvSpPr>
            <p:spPr>
              <a:xfrm>
                <a:off x="2182056" y="3898270"/>
                <a:ext cx="759696" cy="794610"/>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TextBox 25">
                <a:extLst>
                  <a:ext uri="{FF2B5EF4-FFF2-40B4-BE49-F238E27FC236}">
                    <a16:creationId xmlns="" xmlns:a16="http://schemas.microsoft.com/office/drawing/2014/main" id="{2A77BABF-5B61-408B-BFA5-1BA7AA3EA752}"/>
                  </a:ext>
                </a:extLst>
              </p:cNvPr>
              <p:cNvSpPr txBox="1"/>
              <p:nvPr/>
            </p:nvSpPr>
            <p:spPr>
              <a:xfrm>
                <a:off x="2278952" y="3424012"/>
                <a:ext cx="710288" cy="5023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Calibri" panose="020F0502020204030204"/>
                  </a:rPr>
                  <a:t>2p</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7" name="Group 26">
            <a:extLst>
              <a:ext uri="{FF2B5EF4-FFF2-40B4-BE49-F238E27FC236}">
                <a16:creationId xmlns="" xmlns:a16="http://schemas.microsoft.com/office/drawing/2014/main" id="{E1C61372-D728-484D-8CE3-E8711CA3A1ED}"/>
              </a:ext>
            </a:extLst>
          </p:cNvPr>
          <p:cNvGrpSpPr/>
          <p:nvPr/>
        </p:nvGrpSpPr>
        <p:grpSpPr>
          <a:xfrm>
            <a:off x="2981329" y="2769399"/>
            <a:ext cx="4908066" cy="1013385"/>
            <a:chOff x="5035152" y="3261232"/>
            <a:chExt cx="4917067" cy="1440421"/>
          </a:xfrm>
        </p:grpSpPr>
        <p:sp>
          <p:nvSpPr>
            <p:cNvPr id="28" name="Freeform: Shape 18">
              <a:extLst>
                <a:ext uri="{FF2B5EF4-FFF2-40B4-BE49-F238E27FC236}">
                  <a16:creationId xmlns="" xmlns:a16="http://schemas.microsoft.com/office/drawing/2014/main" id="{EF8A633C-6A3F-4F7B-84F2-665C238DD2CB}"/>
                </a:ext>
              </a:extLst>
            </p:cNvPr>
            <p:cNvSpPr/>
            <p:nvPr/>
          </p:nvSpPr>
          <p:spPr>
            <a:xfrm>
              <a:off x="5035152" y="3898270"/>
              <a:ext cx="491706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9" name="TextBox 28">
              <a:extLst>
                <a:ext uri="{FF2B5EF4-FFF2-40B4-BE49-F238E27FC236}">
                  <a16:creationId xmlns="" xmlns:a16="http://schemas.microsoft.com/office/drawing/2014/main" id="{1DEC7E50-52E3-4E08-BDBA-BA6423ABEBD2}"/>
                </a:ext>
              </a:extLst>
            </p:cNvPr>
            <p:cNvSpPr txBox="1"/>
            <p:nvPr/>
          </p:nvSpPr>
          <p:spPr>
            <a:xfrm>
              <a:off x="7260402" y="3261232"/>
              <a:ext cx="623669" cy="5687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20p</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0" name="Speech Bubble: Rectangle with Corners Rounded 10">
            <a:extLst>
              <a:ext uri="{FF2B5EF4-FFF2-40B4-BE49-F238E27FC236}">
                <a16:creationId xmlns="" xmlns:a16="http://schemas.microsoft.com/office/drawing/2014/main" id="{99189EE5-9397-422B-A23F-F812D4DA56EB}"/>
              </a:ext>
            </a:extLst>
          </p:cNvPr>
          <p:cNvSpPr/>
          <p:nvPr/>
        </p:nvSpPr>
        <p:spPr>
          <a:xfrm>
            <a:off x="783352" y="4807094"/>
            <a:ext cx="1961687" cy="847793"/>
          </a:xfrm>
          <a:prstGeom prst="wedgeEllipseCallout">
            <a:avLst>
              <a:gd name="adj1" fmla="val -18218"/>
              <a:gd name="adj2" fmla="val -1014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Jump </a:t>
            </a:r>
            <a:r>
              <a:rPr lang="en-GB" sz="2000" b="1" dirty="0">
                <a:solidFill>
                  <a:srgbClr val="C00000"/>
                </a:solidFill>
              </a:rPr>
              <a:t>2p</a:t>
            </a:r>
            <a:r>
              <a:rPr lang="en-GB" sz="2000" b="1" dirty="0">
                <a:solidFill>
                  <a:srgbClr val="253746"/>
                </a:solidFill>
              </a:rPr>
              <a:t> to 80p.</a:t>
            </a:r>
          </a:p>
        </p:txBody>
      </p:sp>
      <p:sp>
        <p:nvSpPr>
          <p:cNvPr id="31" name="Speech Bubble: Rectangle with Corners Rounded 10">
            <a:extLst>
              <a:ext uri="{FF2B5EF4-FFF2-40B4-BE49-F238E27FC236}">
                <a16:creationId xmlns="" xmlns:a16="http://schemas.microsoft.com/office/drawing/2014/main" id="{68F79127-3A6C-43C5-9125-E6BD90F16FB1}"/>
              </a:ext>
            </a:extLst>
          </p:cNvPr>
          <p:cNvSpPr/>
          <p:nvPr/>
        </p:nvSpPr>
        <p:spPr>
          <a:xfrm>
            <a:off x="3850717" y="4213327"/>
            <a:ext cx="1967082" cy="913280"/>
          </a:xfrm>
          <a:prstGeom prst="wedgeEllipseCallout">
            <a:avLst>
              <a:gd name="adj1" fmla="val -10545"/>
              <a:gd name="adj2" fmla="val -668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Then </a:t>
            </a:r>
            <a:r>
              <a:rPr lang="en-GB" sz="2000" b="1" dirty="0">
                <a:solidFill>
                  <a:srgbClr val="C00000"/>
                </a:solidFill>
              </a:rPr>
              <a:t>20p </a:t>
            </a:r>
            <a:r>
              <a:rPr lang="en-GB" sz="2000" b="1" dirty="0">
                <a:solidFill>
                  <a:srgbClr val="253746"/>
                </a:solidFill>
              </a:rPr>
              <a:t>to £1.</a:t>
            </a:r>
          </a:p>
        </p:txBody>
      </p:sp>
      <p:sp>
        <p:nvSpPr>
          <p:cNvPr id="32" name="Speech Bubble: Rectangle with Corners Rounded 10">
            <a:extLst>
              <a:ext uri="{FF2B5EF4-FFF2-40B4-BE49-F238E27FC236}">
                <a16:creationId xmlns="" xmlns:a16="http://schemas.microsoft.com/office/drawing/2014/main" id="{BE593644-0E1F-466E-B820-E861CB262C5F}"/>
              </a:ext>
            </a:extLst>
          </p:cNvPr>
          <p:cNvSpPr/>
          <p:nvPr/>
        </p:nvSpPr>
        <p:spPr>
          <a:xfrm>
            <a:off x="6198068" y="4301398"/>
            <a:ext cx="2381655" cy="913281"/>
          </a:xfrm>
          <a:prstGeom prst="wedgeEllipseCallout">
            <a:avLst>
              <a:gd name="adj1" fmla="val -32384"/>
              <a:gd name="adj2" fmla="val -6352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the change </a:t>
            </a:r>
          </a:p>
          <a:p>
            <a:pPr algn="ctr"/>
            <a:r>
              <a:rPr lang="en-GB" sz="2000" b="1" dirty="0">
                <a:solidFill>
                  <a:srgbClr val="253746"/>
                </a:solidFill>
              </a:rPr>
              <a:t>is </a:t>
            </a:r>
            <a:r>
              <a:rPr lang="en-GB" sz="2000" b="1" dirty="0">
                <a:solidFill>
                  <a:srgbClr val="C00000"/>
                </a:solidFill>
              </a:rPr>
              <a:t>22p.</a:t>
            </a:r>
          </a:p>
        </p:txBody>
      </p:sp>
      <p:sp>
        <p:nvSpPr>
          <p:cNvPr id="36" name="Speech Bubble: Rectangle with Corners Rounded 10">
            <a:extLst>
              <a:ext uri="{FF2B5EF4-FFF2-40B4-BE49-F238E27FC236}">
                <a16:creationId xmlns="" xmlns:a16="http://schemas.microsoft.com/office/drawing/2014/main" id="{0137CF36-D535-44C5-BFC2-523E87C84B3D}"/>
              </a:ext>
            </a:extLst>
          </p:cNvPr>
          <p:cNvSpPr/>
          <p:nvPr/>
        </p:nvSpPr>
        <p:spPr>
          <a:xfrm>
            <a:off x="65351" y="1091805"/>
            <a:ext cx="3397691" cy="1403822"/>
          </a:xfrm>
          <a:prstGeom prst="wedgeEllipseCallout">
            <a:avLst>
              <a:gd name="adj1" fmla="val 66981"/>
              <a:gd name="adj2" fmla="val -4278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If you buy this badge how much change will you get from £1? </a:t>
            </a:r>
          </a:p>
        </p:txBody>
      </p:sp>
      <p:pic>
        <p:nvPicPr>
          <p:cNvPr id="37" name="Picture 36">
            <a:extLst>
              <a:ext uri="{FF2B5EF4-FFF2-40B4-BE49-F238E27FC236}">
                <a16:creationId xmlns="" xmlns:a16="http://schemas.microsoft.com/office/drawing/2014/main" id="{4461D938-61E9-473C-89E1-15334E1655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92" t="18548" r="57014" b="56131"/>
          <a:stretch/>
        </p:blipFill>
        <p:spPr>
          <a:xfrm>
            <a:off x="4274679" y="1188529"/>
            <a:ext cx="2499796" cy="1202915"/>
          </a:xfrm>
          <a:prstGeom prst="rect">
            <a:avLst/>
          </a:prstGeom>
          <a:effectLst>
            <a:outerShdw blurRad="50800" dist="38100" dir="5400000" algn="t" rotWithShape="0">
              <a:prstClr val="black">
                <a:alpha val="40000"/>
              </a:prstClr>
            </a:outerShdw>
          </a:effectLst>
        </p:spPr>
      </p:pic>
      <p:sp>
        <p:nvSpPr>
          <p:cNvPr id="38" name="Speech Bubble: Rectangle with Corners Rounded 10">
            <a:extLst>
              <a:ext uri="{FF2B5EF4-FFF2-40B4-BE49-F238E27FC236}">
                <a16:creationId xmlns="" xmlns:a16="http://schemas.microsoft.com/office/drawing/2014/main" id="{548FA372-563D-4370-9962-6C0992B1C13E}"/>
              </a:ext>
            </a:extLst>
          </p:cNvPr>
          <p:cNvSpPr/>
          <p:nvPr/>
        </p:nvSpPr>
        <p:spPr>
          <a:xfrm>
            <a:off x="2034082" y="4534101"/>
            <a:ext cx="3397691" cy="1020453"/>
          </a:xfrm>
          <a:prstGeom prst="wedgeEllipseCallout">
            <a:avLst>
              <a:gd name="adj1" fmla="val 66981"/>
              <a:gd name="adj2" fmla="val -4278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Draw a line and mark on 78p and £1.</a:t>
            </a:r>
          </a:p>
        </p:txBody>
      </p:sp>
    </p:spTree>
    <p:extLst>
      <p:ext uri="{BB962C8B-B14F-4D97-AF65-F5344CB8AC3E}">
        <p14:creationId xmlns:p14="http://schemas.microsoft.com/office/powerpoint/2010/main" val="11196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22" presetClass="entr" presetSubtype="8"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7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9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75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0" grpId="0" animBg="1"/>
      <p:bldP spid="31" grpId="0" animBg="1"/>
      <p:bldP spid="32" grpId="0" animBg="1"/>
      <p:bldP spid="36" grpId="0" animBg="1"/>
      <p:bldP spid="38" grpId="0" animBg="1"/>
      <p:bldP spid="3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33</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006400"/>
                </a:solidFill>
              </a:rPr>
              <a:t>Count up to subtract 2-digit numbers from 100; Find change from £1; </a:t>
            </a:r>
            <a:r>
              <a:rPr lang="en-GB" sz="2000" b="1" dirty="0">
                <a:solidFill>
                  <a:srgbClr val="0000CC"/>
                </a:solidFill>
              </a:rPr>
              <a:t>Count up to subtract 2-digit numbers from 100; Find change from £1.</a:t>
            </a:r>
          </a:p>
        </p:txBody>
      </p:sp>
      <p:cxnSp>
        <p:nvCxnSpPr>
          <p:cNvPr id="16" name="Straight Connector 15">
            <a:extLst>
              <a:ext uri="{FF2B5EF4-FFF2-40B4-BE49-F238E27FC236}">
                <a16:creationId xmlns="" xmlns:a16="http://schemas.microsoft.com/office/drawing/2014/main" id="{1E25679F-7CBB-4D53-BD54-03B1FE1923B7}"/>
              </a:ext>
            </a:extLst>
          </p:cNvPr>
          <p:cNvCxnSpPr/>
          <p:nvPr/>
        </p:nvCxnSpPr>
        <p:spPr>
          <a:xfrm>
            <a:off x="827175" y="3782781"/>
            <a:ext cx="7901305" cy="23620"/>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7" name="Straight Connector 16">
            <a:extLst>
              <a:ext uri="{FF2B5EF4-FFF2-40B4-BE49-F238E27FC236}">
                <a16:creationId xmlns="" xmlns:a16="http://schemas.microsoft.com/office/drawing/2014/main" id="{3A7FA43E-12E2-42E1-A079-4325437275F9}"/>
              </a:ext>
            </a:extLst>
          </p:cNvPr>
          <p:cNvCxnSpPr/>
          <p:nvPr/>
        </p:nvCxnSpPr>
        <p:spPr>
          <a:xfrm flipH="1">
            <a:off x="1053931" y="3782760"/>
            <a:ext cx="1" cy="16109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cxnSp>
        <p:nvCxnSpPr>
          <p:cNvPr id="18" name="Straight Connector 17">
            <a:extLst>
              <a:ext uri="{FF2B5EF4-FFF2-40B4-BE49-F238E27FC236}">
                <a16:creationId xmlns="" xmlns:a16="http://schemas.microsoft.com/office/drawing/2014/main" id="{E4204AA8-5AE8-452D-80CD-AA6892668399}"/>
              </a:ext>
            </a:extLst>
          </p:cNvPr>
          <p:cNvCxnSpPr/>
          <p:nvPr/>
        </p:nvCxnSpPr>
        <p:spPr>
          <a:xfrm flipH="1">
            <a:off x="7889395" y="3812811"/>
            <a:ext cx="1" cy="161099"/>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 xmlns:a16="http://schemas.microsoft.com/office/drawing/2014/main" id="{EBB14B17-11E2-4EB4-B401-1885095E385E}"/>
              </a:ext>
            </a:extLst>
          </p:cNvPr>
          <p:cNvSpPr txBox="1"/>
          <p:nvPr/>
        </p:nvSpPr>
        <p:spPr>
          <a:xfrm>
            <a:off x="693963" y="3920217"/>
            <a:ext cx="6575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rPr>
              <a:t>26p</a:t>
            </a:r>
          </a:p>
        </p:txBody>
      </p:sp>
      <p:sp>
        <p:nvSpPr>
          <p:cNvPr id="20" name="TextBox 19">
            <a:extLst>
              <a:ext uri="{FF2B5EF4-FFF2-40B4-BE49-F238E27FC236}">
                <a16:creationId xmlns="" xmlns:a16="http://schemas.microsoft.com/office/drawing/2014/main" id="{DCF50979-F461-4F02-A4B4-A305801093DC}"/>
              </a:ext>
            </a:extLst>
          </p:cNvPr>
          <p:cNvSpPr txBox="1"/>
          <p:nvPr/>
        </p:nvSpPr>
        <p:spPr>
          <a:xfrm>
            <a:off x="7634434" y="3966433"/>
            <a:ext cx="50992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£1</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1" name="Group 20">
            <a:extLst>
              <a:ext uri="{FF2B5EF4-FFF2-40B4-BE49-F238E27FC236}">
                <a16:creationId xmlns="" xmlns:a16="http://schemas.microsoft.com/office/drawing/2014/main" id="{05030A64-F848-45D2-9669-DF9C93AB41BB}"/>
              </a:ext>
            </a:extLst>
          </p:cNvPr>
          <p:cNvGrpSpPr/>
          <p:nvPr/>
        </p:nvGrpSpPr>
        <p:grpSpPr>
          <a:xfrm>
            <a:off x="950232" y="2721719"/>
            <a:ext cx="922093" cy="1598608"/>
            <a:chOff x="2052487" y="3368045"/>
            <a:chExt cx="1217219" cy="2110261"/>
          </a:xfrm>
        </p:grpSpPr>
        <p:cxnSp>
          <p:nvCxnSpPr>
            <p:cNvPr id="22" name="Straight Connector 21">
              <a:extLst>
                <a:ext uri="{FF2B5EF4-FFF2-40B4-BE49-F238E27FC236}">
                  <a16:creationId xmlns="" xmlns:a16="http://schemas.microsoft.com/office/drawing/2014/main" id="{FAAA1D5A-508F-4457-AA28-1DC0DA93DEAE}"/>
                </a:ext>
              </a:extLst>
            </p:cNvPr>
            <p:cNvCxnSpPr/>
            <p:nvPr/>
          </p:nvCxnSpPr>
          <p:spPr>
            <a:xfrm>
              <a:off x="2623358" y="4737475"/>
              <a:ext cx="0" cy="212661"/>
            </a:xfrm>
            <a:prstGeom prst="line">
              <a:avLst/>
            </a:prstGeom>
            <a:noFill/>
            <a:ln w="19050" cap="flat" cmpd="sng" algn="ctr">
              <a:solidFill>
                <a:srgbClr val="002060"/>
              </a:solid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 xmlns:a16="http://schemas.microsoft.com/office/drawing/2014/main" id="{1E324807-C857-42AC-B775-3B0DFFFAB921}"/>
                </a:ext>
              </a:extLst>
            </p:cNvPr>
            <p:cNvSpPr txBox="1"/>
            <p:nvPr/>
          </p:nvSpPr>
          <p:spPr>
            <a:xfrm>
              <a:off x="2247678" y="4950136"/>
              <a:ext cx="1022028" cy="5281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alibri" panose="020F0502020204030204"/>
                </a:rPr>
                <a:t>30p</a:t>
              </a:r>
              <a:endParaRPr kumimoji="0" lang="en-GB"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4" name="Group 23">
              <a:extLst>
                <a:ext uri="{FF2B5EF4-FFF2-40B4-BE49-F238E27FC236}">
                  <a16:creationId xmlns="" xmlns:a16="http://schemas.microsoft.com/office/drawing/2014/main" id="{0DAD51EC-59EC-4AE5-9E51-4771E730C245}"/>
                </a:ext>
              </a:extLst>
            </p:cNvPr>
            <p:cNvGrpSpPr/>
            <p:nvPr/>
          </p:nvGrpSpPr>
          <p:grpSpPr>
            <a:xfrm>
              <a:off x="2052487" y="3368045"/>
              <a:ext cx="697711" cy="1386215"/>
              <a:chOff x="2052927" y="3374401"/>
              <a:chExt cx="710288" cy="1318479"/>
            </a:xfrm>
          </p:grpSpPr>
          <p:sp>
            <p:nvSpPr>
              <p:cNvPr id="25" name="Freeform: Shape 17">
                <a:extLst>
                  <a:ext uri="{FF2B5EF4-FFF2-40B4-BE49-F238E27FC236}">
                    <a16:creationId xmlns="" xmlns:a16="http://schemas.microsoft.com/office/drawing/2014/main" id="{C718537D-EC3F-4B80-8822-C4C91EBC6BC2}"/>
                  </a:ext>
                </a:extLst>
              </p:cNvPr>
              <p:cNvSpPr/>
              <p:nvPr/>
            </p:nvSpPr>
            <p:spPr>
              <a:xfrm>
                <a:off x="2182056" y="3898271"/>
                <a:ext cx="452032" cy="794609"/>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TextBox 25">
                <a:extLst>
                  <a:ext uri="{FF2B5EF4-FFF2-40B4-BE49-F238E27FC236}">
                    <a16:creationId xmlns="" xmlns:a16="http://schemas.microsoft.com/office/drawing/2014/main" id="{2A77BABF-5B61-408B-BFA5-1BA7AA3EA752}"/>
                  </a:ext>
                </a:extLst>
              </p:cNvPr>
              <p:cNvSpPr txBox="1"/>
              <p:nvPr/>
            </p:nvSpPr>
            <p:spPr>
              <a:xfrm>
                <a:off x="2052927" y="3374401"/>
                <a:ext cx="710288" cy="5023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Calibri" panose="020F0502020204030204"/>
                  </a:rPr>
                  <a:t>4p</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grpSp>
      <p:grpSp>
        <p:nvGrpSpPr>
          <p:cNvPr id="27" name="Group 26">
            <a:extLst>
              <a:ext uri="{FF2B5EF4-FFF2-40B4-BE49-F238E27FC236}">
                <a16:creationId xmlns="" xmlns:a16="http://schemas.microsoft.com/office/drawing/2014/main" id="{E1C61372-D728-484D-8CE3-E8711CA3A1ED}"/>
              </a:ext>
            </a:extLst>
          </p:cNvPr>
          <p:cNvGrpSpPr/>
          <p:nvPr/>
        </p:nvGrpSpPr>
        <p:grpSpPr>
          <a:xfrm>
            <a:off x="1382690" y="2769399"/>
            <a:ext cx="6506705" cy="1013385"/>
            <a:chOff x="5035152" y="3261232"/>
            <a:chExt cx="4917067" cy="1440421"/>
          </a:xfrm>
        </p:grpSpPr>
        <p:sp>
          <p:nvSpPr>
            <p:cNvPr id="28" name="Freeform: Shape 18">
              <a:extLst>
                <a:ext uri="{FF2B5EF4-FFF2-40B4-BE49-F238E27FC236}">
                  <a16:creationId xmlns="" xmlns:a16="http://schemas.microsoft.com/office/drawing/2014/main" id="{EF8A633C-6A3F-4F7B-84F2-665C238DD2CB}"/>
                </a:ext>
              </a:extLst>
            </p:cNvPr>
            <p:cNvSpPr/>
            <p:nvPr/>
          </p:nvSpPr>
          <p:spPr>
            <a:xfrm>
              <a:off x="5035152" y="3898270"/>
              <a:ext cx="4917067" cy="803383"/>
            </a:xfrm>
            <a:custGeom>
              <a:avLst/>
              <a:gdLst>
                <a:gd name="connsiteX0" fmla="*/ 0 w 1990725"/>
                <a:gd name="connsiteY0" fmla="*/ 323850 h 323850"/>
                <a:gd name="connsiteX1" fmla="*/ 1047750 w 1990725"/>
                <a:gd name="connsiteY1" fmla="*/ 0 h 323850"/>
                <a:gd name="connsiteX2" fmla="*/ 1990725 w 1990725"/>
                <a:gd name="connsiteY2" fmla="*/ 323850 h 323850"/>
                <a:gd name="connsiteX3" fmla="*/ 1990725 w 1990725"/>
                <a:gd name="connsiteY3" fmla="*/ 323850 h 323850"/>
                <a:gd name="connsiteX4" fmla="*/ 1990725 w 1990725"/>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323850">
                  <a:moveTo>
                    <a:pt x="0" y="323850"/>
                  </a:moveTo>
                  <a:cubicBezTo>
                    <a:pt x="357981" y="161925"/>
                    <a:pt x="715963" y="0"/>
                    <a:pt x="1047750" y="0"/>
                  </a:cubicBezTo>
                  <a:cubicBezTo>
                    <a:pt x="1379537" y="0"/>
                    <a:pt x="1990725" y="323850"/>
                    <a:pt x="1990725" y="323850"/>
                  </a:cubicBezTo>
                  <a:lnTo>
                    <a:pt x="1990725" y="323850"/>
                  </a:lnTo>
                  <a:lnTo>
                    <a:pt x="1990725" y="323850"/>
                  </a:lnTo>
                </a:path>
              </a:pathLst>
            </a:custGeom>
            <a:noFill/>
            <a:ln w="19050" cap="flat" cmpd="sng" algn="ctr">
              <a:solidFill>
                <a:srgbClr val="00206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9" name="TextBox 28">
              <a:extLst>
                <a:ext uri="{FF2B5EF4-FFF2-40B4-BE49-F238E27FC236}">
                  <a16:creationId xmlns="" xmlns:a16="http://schemas.microsoft.com/office/drawing/2014/main" id="{1DEC7E50-52E3-4E08-BDBA-BA6423ABEBD2}"/>
                </a:ext>
              </a:extLst>
            </p:cNvPr>
            <p:cNvSpPr txBox="1"/>
            <p:nvPr/>
          </p:nvSpPr>
          <p:spPr>
            <a:xfrm>
              <a:off x="7260402" y="3261232"/>
              <a:ext cx="623669" cy="5687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C00000"/>
                  </a:solidFill>
                  <a:latin typeface="Calibri" panose="020F0502020204030204"/>
                </a:rPr>
                <a:t>70p</a:t>
              </a:r>
              <a:endParaRPr kumimoji="0" lang="en-GB" sz="2000" b="1" i="0" u="none" strike="noStrike" kern="1200" cap="none" spc="0" normalizeH="0" baseline="0" noProof="0" dirty="0">
                <a:ln>
                  <a:noFill/>
                </a:ln>
                <a:solidFill>
                  <a:srgbClr val="C00000"/>
                </a:solidFill>
                <a:effectLst/>
                <a:uLnTx/>
                <a:uFillTx/>
                <a:latin typeface="Calibri" panose="020F0502020204030204"/>
              </a:endParaRPr>
            </a:p>
          </p:txBody>
        </p:sp>
      </p:grpSp>
      <p:sp>
        <p:nvSpPr>
          <p:cNvPr id="30" name="Speech Bubble: Rectangle with Corners Rounded 10">
            <a:extLst>
              <a:ext uri="{FF2B5EF4-FFF2-40B4-BE49-F238E27FC236}">
                <a16:creationId xmlns="" xmlns:a16="http://schemas.microsoft.com/office/drawing/2014/main" id="{99189EE5-9397-422B-A23F-F812D4DA56EB}"/>
              </a:ext>
            </a:extLst>
          </p:cNvPr>
          <p:cNvSpPr/>
          <p:nvPr/>
        </p:nvSpPr>
        <p:spPr>
          <a:xfrm>
            <a:off x="783352" y="4807094"/>
            <a:ext cx="1961687" cy="847793"/>
          </a:xfrm>
          <a:prstGeom prst="wedgeEllipseCallout">
            <a:avLst>
              <a:gd name="adj1" fmla="val -18218"/>
              <a:gd name="adj2" fmla="val -10146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Jump </a:t>
            </a:r>
            <a:r>
              <a:rPr lang="en-GB" sz="2000" b="1" dirty="0">
                <a:solidFill>
                  <a:srgbClr val="C00000"/>
                </a:solidFill>
              </a:rPr>
              <a:t>4p</a:t>
            </a:r>
            <a:r>
              <a:rPr lang="en-GB" sz="2000" b="1" dirty="0">
                <a:solidFill>
                  <a:srgbClr val="253746"/>
                </a:solidFill>
              </a:rPr>
              <a:t> to </a:t>
            </a:r>
            <a:r>
              <a:rPr lang="en-GB" sz="2000" b="1" dirty="0" smtClean="0">
                <a:solidFill>
                  <a:srgbClr val="253746"/>
                </a:solidFill>
              </a:rPr>
              <a:t>30p</a:t>
            </a:r>
            <a:r>
              <a:rPr lang="en-GB" sz="2000" b="1" dirty="0">
                <a:solidFill>
                  <a:srgbClr val="253746"/>
                </a:solidFill>
              </a:rPr>
              <a:t>.</a:t>
            </a:r>
          </a:p>
        </p:txBody>
      </p:sp>
      <p:sp>
        <p:nvSpPr>
          <p:cNvPr id="31" name="Speech Bubble: Rectangle with Corners Rounded 10">
            <a:extLst>
              <a:ext uri="{FF2B5EF4-FFF2-40B4-BE49-F238E27FC236}">
                <a16:creationId xmlns="" xmlns:a16="http://schemas.microsoft.com/office/drawing/2014/main" id="{68F79127-3A6C-43C5-9125-E6BD90F16FB1}"/>
              </a:ext>
            </a:extLst>
          </p:cNvPr>
          <p:cNvSpPr/>
          <p:nvPr/>
        </p:nvSpPr>
        <p:spPr>
          <a:xfrm>
            <a:off x="3965628" y="4192783"/>
            <a:ext cx="1967082" cy="913280"/>
          </a:xfrm>
          <a:prstGeom prst="wedgeEllipseCallout">
            <a:avLst>
              <a:gd name="adj1" fmla="val -10545"/>
              <a:gd name="adj2" fmla="val -66837"/>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Then </a:t>
            </a:r>
            <a:r>
              <a:rPr lang="en-GB" sz="2000" b="1" dirty="0">
                <a:solidFill>
                  <a:srgbClr val="C00000"/>
                </a:solidFill>
              </a:rPr>
              <a:t>70p </a:t>
            </a:r>
            <a:r>
              <a:rPr lang="en-GB" sz="2000" b="1" dirty="0">
                <a:solidFill>
                  <a:srgbClr val="253746"/>
                </a:solidFill>
              </a:rPr>
              <a:t>to £1.</a:t>
            </a:r>
          </a:p>
        </p:txBody>
      </p:sp>
      <p:sp>
        <p:nvSpPr>
          <p:cNvPr id="32" name="Speech Bubble: Rectangle with Corners Rounded 10">
            <a:extLst>
              <a:ext uri="{FF2B5EF4-FFF2-40B4-BE49-F238E27FC236}">
                <a16:creationId xmlns="" xmlns:a16="http://schemas.microsoft.com/office/drawing/2014/main" id="{BE593644-0E1F-466E-B820-E861CB262C5F}"/>
              </a:ext>
            </a:extLst>
          </p:cNvPr>
          <p:cNvSpPr/>
          <p:nvPr/>
        </p:nvSpPr>
        <p:spPr>
          <a:xfrm>
            <a:off x="6198068" y="4301398"/>
            <a:ext cx="2381655" cy="913281"/>
          </a:xfrm>
          <a:prstGeom prst="wedgeEllipseCallout">
            <a:avLst>
              <a:gd name="adj1" fmla="val -32384"/>
              <a:gd name="adj2" fmla="val -6352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So the change </a:t>
            </a:r>
          </a:p>
          <a:p>
            <a:pPr algn="ctr"/>
            <a:r>
              <a:rPr lang="en-GB" sz="2000" b="1" dirty="0">
                <a:solidFill>
                  <a:srgbClr val="253746"/>
                </a:solidFill>
              </a:rPr>
              <a:t>is </a:t>
            </a:r>
            <a:r>
              <a:rPr lang="en-GB" sz="2000" b="1" dirty="0">
                <a:solidFill>
                  <a:srgbClr val="C00000"/>
                </a:solidFill>
              </a:rPr>
              <a:t>74p.</a:t>
            </a:r>
          </a:p>
        </p:txBody>
      </p:sp>
      <p:sp>
        <p:nvSpPr>
          <p:cNvPr id="36" name="Speech Bubble: Rectangle with Corners Rounded 10">
            <a:extLst>
              <a:ext uri="{FF2B5EF4-FFF2-40B4-BE49-F238E27FC236}">
                <a16:creationId xmlns="" xmlns:a16="http://schemas.microsoft.com/office/drawing/2014/main" id="{0137CF36-D535-44C5-BFC2-523E87C84B3D}"/>
              </a:ext>
            </a:extLst>
          </p:cNvPr>
          <p:cNvSpPr/>
          <p:nvPr/>
        </p:nvSpPr>
        <p:spPr>
          <a:xfrm>
            <a:off x="65351" y="1091805"/>
            <a:ext cx="3397691" cy="1403822"/>
          </a:xfrm>
          <a:prstGeom prst="wedgeEllipseCallout">
            <a:avLst>
              <a:gd name="adj1" fmla="val 66981"/>
              <a:gd name="adj2" fmla="val -4278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If you buy this badge how much change will you get from £1? </a:t>
            </a:r>
          </a:p>
        </p:txBody>
      </p:sp>
      <p:sp>
        <p:nvSpPr>
          <p:cNvPr id="38" name="Speech Bubble: Rectangle with Corners Rounded 10">
            <a:extLst>
              <a:ext uri="{FF2B5EF4-FFF2-40B4-BE49-F238E27FC236}">
                <a16:creationId xmlns="" xmlns:a16="http://schemas.microsoft.com/office/drawing/2014/main" id="{548FA372-563D-4370-9962-6C0992B1C13E}"/>
              </a:ext>
            </a:extLst>
          </p:cNvPr>
          <p:cNvSpPr/>
          <p:nvPr/>
        </p:nvSpPr>
        <p:spPr>
          <a:xfrm>
            <a:off x="1920578" y="4098690"/>
            <a:ext cx="3397691" cy="1020453"/>
          </a:xfrm>
          <a:prstGeom prst="wedgeEllipseCallout">
            <a:avLst>
              <a:gd name="adj1" fmla="val 66981"/>
              <a:gd name="adj2" fmla="val -42783"/>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Draw a line and mark on 26p and £1.</a:t>
            </a:r>
          </a:p>
        </p:txBody>
      </p:sp>
      <p:pic>
        <p:nvPicPr>
          <p:cNvPr id="33" name="Picture 32">
            <a:extLst>
              <a:ext uri="{FF2B5EF4-FFF2-40B4-BE49-F238E27FC236}">
                <a16:creationId xmlns="" xmlns:a16="http://schemas.microsoft.com/office/drawing/2014/main" id="{226BF34C-109F-4CF1-B36B-692B701345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917" t="63234" r="6986" b="10223"/>
          <a:stretch/>
        </p:blipFill>
        <p:spPr>
          <a:xfrm>
            <a:off x="4185487" y="1101486"/>
            <a:ext cx="2829251" cy="12609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72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22" presetClass="entr" presetSubtype="8"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7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9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75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0" grpId="0" animBg="1"/>
      <p:bldP spid="31" grpId="0" animBg="1"/>
      <p:bldP spid="32" grpId="0" animBg="1"/>
      <p:bldP spid="36" grpId="0" animBg="1"/>
      <p:bldP spid="38" grpId="0" animBg="1"/>
      <p:bldP spid="3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34</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 xmlns:a16="http://schemas.microsoft.com/office/drawing/2014/main" id="{A4CF7D68-0036-4E1C-8CCF-E410E2326F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 t="8549" r="7473" b="23619"/>
          <a:stretch/>
        </p:blipFill>
        <p:spPr>
          <a:xfrm>
            <a:off x="299344" y="217402"/>
            <a:ext cx="8483680" cy="4787086"/>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 xmlns:a16="http://schemas.microsoft.com/office/drawing/2014/main" id="{02FCBC7E-C44C-4786-8698-EC2972AB97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668" t="75973" r="8365" b="12061"/>
          <a:stretch/>
        </p:blipFill>
        <p:spPr>
          <a:xfrm>
            <a:off x="345281" y="5073196"/>
            <a:ext cx="8391806" cy="855854"/>
          </a:xfrm>
          <a:prstGeom prst="rect">
            <a:avLst/>
          </a:prstGeom>
          <a:ln>
            <a:solidFill>
              <a:srgbClr val="FFC000"/>
            </a:solidFill>
          </a:ln>
        </p:spPr>
      </p:pic>
      <p:grpSp>
        <p:nvGrpSpPr>
          <p:cNvPr id="11" name="Group 10">
            <a:extLst>
              <a:ext uri="{FF2B5EF4-FFF2-40B4-BE49-F238E27FC236}">
                <a16:creationId xmlns="" xmlns:a16="http://schemas.microsoft.com/office/drawing/2014/main" id="{833CFEF8-B6C4-4376-9340-F2A18B539F01}"/>
              </a:ext>
            </a:extLst>
          </p:cNvPr>
          <p:cNvGrpSpPr/>
          <p:nvPr/>
        </p:nvGrpSpPr>
        <p:grpSpPr>
          <a:xfrm>
            <a:off x="7069384" y="4634870"/>
            <a:ext cx="1713640" cy="1160976"/>
            <a:chOff x="1834709" y="4015907"/>
            <a:chExt cx="1606379" cy="952832"/>
          </a:xfrm>
        </p:grpSpPr>
        <p:sp>
          <p:nvSpPr>
            <p:cNvPr id="12" name="Rounded Rectangle 13">
              <a:extLst>
                <a:ext uri="{FF2B5EF4-FFF2-40B4-BE49-F238E27FC236}">
                  <a16:creationId xmlns=""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 xmlns:a16="http://schemas.microsoft.com/office/drawing/2014/main" id="{376AA295-0A7A-4B91-A15D-70159298B62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243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35</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pic>
        <p:nvPicPr>
          <p:cNvPr id="4" name="Picture 3">
            <a:extLst>
              <a:ext uri="{FF2B5EF4-FFF2-40B4-BE49-F238E27FC236}">
                <a16:creationId xmlns="" xmlns:a16="http://schemas.microsoft.com/office/drawing/2014/main" id="{EC4B4729-9963-476E-8A29-2694C8665BB9}"/>
              </a:ext>
            </a:extLst>
          </p:cNvPr>
          <p:cNvPicPr>
            <a:picLocks noChangeAspect="1"/>
          </p:cNvPicPr>
          <p:nvPr/>
        </p:nvPicPr>
        <p:blipFill rotWithShape="1">
          <a:blip r:embed="rId3">
            <a:extLst>
              <a:ext uri="{28A0092B-C50C-407E-A947-70E740481C1C}">
                <a14:useLocalDpi xmlns:a14="http://schemas.microsoft.com/office/drawing/2010/main" val="0"/>
              </a:ext>
            </a:extLst>
          </a:blip>
          <a:srcRect l="8681" t="8552" r="13077" b="35897"/>
          <a:stretch/>
        </p:blipFill>
        <p:spPr>
          <a:xfrm>
            <a:off x="207697" y="103292"/>
            <a:ext cx="8675495" cy="435566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 xmlns:a16="http://schemas.microsoft.com/office/drawing/2014/main" id="{AD11E1E6-6FF8-4789-A7DC-FB47D4D7A571}"/>
              </a:ext>
            </a:extLst>
          </p:cNvPr>
          <p:cNvPicPr>
            <a:picLocks noChangeAspect="1"/>
          </p:cNvPicPr>
          <p:nvPr/>
        </p:nvPicPr>
        <p:blipFill rotWithShape="1">
          <a:blip r:embed="rId3">
            <a:extLst>
              <a:ext uri="{28A0092B-C50C-407E-A947-70E740481C1C}">
                <a14:useLocalDpi xmlns:a14="http://schemas.microsoft.com/office/drawing/2010/main" val="0"/>
              </a:ext>
            </a:extLst>
          </a:blip>
          <a:srcRect l="7730" t="63611" r="7582" b="11059"/>
          <a:stretch/>
        </p:blipFill>
        <p:spPr>
          <a:xfrm>
            <a:off x="260808" y="4233023"/>
            <a:ext cx="8329647" cy="1761774"/>
          </a:xfrm>
          <a:prstGeom prst="rect">
            <a:avLst/>
          </a:prstGeom>
          <a:ln>
            <a:solidFill>
              <a:srgbClr val="FFC000"/>
            </a:solidFill>
          </a:ln>
        </p:spPr>
      </p:pic>
      <p:grpSp>
        <p:nvGrpSpPr>
          <p:cNvPr id="11" name="Group 10">
            <a:extLst>
              <a:ext uri="{FF2B5EF4-FFF2-40B4-BE49-F238E27FC236}">
                <a16:creationId xmlns="" xmlns:a16="http://schemas.microsoft.com/office/drawing/2014/main" id="{833CFEF8-B6C4-4376-9340-F2A18B539F01}"/>
              </a:ext>
            </a:extLst>
          </p:cNvPr>
          <p:cNvGrpSpPr/>
          <p:nvPr/>
        </p:nvGrpSpPr>
        <p:grpSpPr>
          <a:xfrm>
            <a:off x="6715367" y="4251043"/>
            <a:ext cx="1713640" cy="1160976"/>
            <a:chOff x="1834709" y="4015907"/>
            <a:chExt cx="1606379" cy="952832"/>
          </a:xfrm>
        </p:grpSpPr>
        <p:sp>
          <p:nvSpPr>
            <p:cNvPr id="12" name="Rounded Rectangle 13">
              <a:extLst>
                <a:ext uri="{FF2B5EF4-FFF2-40B4-BE49-F238E27FC236}">
                  <a16:creationId xmlns="" xmlns:a16="http://schemas.microsoft.com/office/drawing/2014/main" id="{96EECB6A-4DFD-4E29-ABB0-E9C6CBA8199E}"/>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3" name="Picture 2" descr="Related image">
              <a:extLst>
                <a:ext uri="{FF2B5EF4-FFF2-40B4-BE49-F238E27FC236}">
                  <a16:creationId xmlns="" xmlns:a16="http://schemas.microsoft.com/office/drawing/2014/main" id="{376AA295-0A7A-4B91-A15D-70159298B62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091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36</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4F5BBA62-5BA1-4406-BC04-BBFA71D89E40}"/>
              </a:ext>
            </a:extLst>
          </p:cNvPr>
          <p:cNvSpPr txBox="1"/>
          <p:nvPr/>
        </p:nvSpPr>
        <p:spPr>
          <a:xfrm>
            <a:off x="506473" y="1657932"/>
            <a:ext cx="8130503" cy="4316566"/>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buClr>
                <a:srgbClr val="EA7600"/>
              </a:buClr>
              <a:buSzPct val="120000"/>
            </a:pPr>
            <a:r>
              <a:rPr lang="en-GB" sz="2000" b="1" dirty="0">
                <a:solidFill>
                  <a:srgbClr val="006400"/>
                </a:solidFill>
              </a:rPr>
              <a:t>Add 3 or 4 numbers less than 20, using number facts. </a:t>
            </a:r>
          </a:p>
          <a:p>
            <a:pPr>
              <a:buClr>
                <a:srgbClr val="EA7600"/>
              </a:buClr>
              <a:buSzPct val="120000"/>
            </a:pPr>
            <a:r>
              <a:rPr lang="en-GB" sz="2000" b="1" dirty="0">
                <a:solidFill>
                  <a:srgbClr val="0000CC"/>
                </a:solidFill>
              </a:rPr>
              <a:t>Add 3, 4 or 5 numbers less than 20, using number facts.</a:t>
            </a:r>
          </a:p>
          <a:p>
            <a:pPr>
              <a:buClr>
                <a:srgbClr val="EA7600"/>
              </a:buClr>
              <a:buSzPct val="120000"/>
            </a:pPr>
            <a:endParaRPr lang="en-GB" sz="1600" b="1" dirty="0">
              <a:solidFill>
                <a:srgbClr val="0000C8"/>
              </a:solidFill>
            </a:endParaRPr>
          </a:p>
          <a:p>
            <a:pPr>
              <a:buClr>
                <a:srgbClr val="EA7600"/>
              </a:buClr>
              <a:buSzPct val="120000"/>
            </a:pPr>
            <a:r>
              <a:rPr lang="en-GB" sz="2000" b="1" dirty="0">
                <a:solidFill>
                  <a:srgbClr val="253746"/>
                </a:solidFill>
              </a:rPr>
              <a:t>Day 2</a:t>
            </a:r>
          </a:p>
          <a:p>
            <a:pPr>
              <a:buClr>
                <a:srgbClr val="EA7600"/>
              </a:buClr>
              <a:buSzPct val="120000"/>
            </a:pPr>
            <a:r>
              <a:rPr lang="en-GB" sz="2000" b="1" dirty="0">
                <a:solidFill>
                  <a:srgbClr val="006400"/>
                </a:solidFill>
              </a:rPr>
              <a:t>Know pairs of multiples of 5 that total 100; Find pairs of 2-digit numbers that total 100.</a:t>
            </a:r>
          </a:p>
          <a:p>
            <a:pPr>
              <a:buClr>
                <a:srgbClr val="EA7600"/>
              </a:buClr>
              <a:buSzPct val="120000"/>
            </a:pPr>
            <a:r>
              <a:rPr lang="en-GB" sz="2000" b="1" dirty="0">
                <a:solidFill>
                  <a:srgbClr val="0000CC"/>
                </a:solidFill>
              </a:rPr>
              <a:t>Quickly work out pairs of 2-digit numbers that total 100.</a:t>
            </a:r>
          </a:p>
          <a:p>
            <a:pPr>
              <a:buClr>
                <a:srgbClr val="EA7600"/>
              </a:buClr>
              <a:buSzPct val="120000"/>
            </a:pPr>
            <a:endParaRPr lang="en-GB" sz="1600" b="1" dirty="0">
              <a:solidFill>
                <a:srgbClr val="0000CC"/>
              </a:solidFill>
            </a:endParaRPr>
          </a:p>
          <a:p>
            <a:pPr>
              <a:buClr>
                <a:srgbClr val="EA7600"/>
              </a:buClr>
              <a:buSzPct val="120000"/>
            </a:pPr>
            <a:r>
              <a:rPr lang="en-GB" sz="2000" b="1" dirty="0">
                <a:solidFill>
                  <a:srgbClr val="253746"/>
                </a:solidFill>
              </a:rPr>
              <a:t>Day 3</a:t>
            </a:r>
          </a:p>
          <a:p>
            <a:pPr>
              <a:buClr>
                <a:srgbClr val="EA7600"/>
              </a:buClr>
              <a:buSzPct val="120000"/>
            </a:pPr>
            <a:r>
              <a:rPr lang="en-GB" sz="2000" b="1" dirty="0">
                <a:solidFill>
                  <a:srgbClr val="006400"/>
                </a:solidFill>
              </a:rPr>
              <a:t>Count up to subtract 2-digit numbers from 100; Find change from £1.</a:t>
            </a:r>
          </a:p>
          <a:p>
            <a:pPr>
              <a:buClr>
                <a:srgbClr val="EA7600"/>
              </a:buClr>
              <a:buSzPct val="120000"/>
            </a:pPr>
            <a:r>
              <a:rPr lang="en-GB" sz="2000" b="1" dirty="0">
                <a:solidFill>
                  <a:srgbClr val="0000CC"/>
                </a:solidFill>
              </a:rPr>
              <a:t>Count up to subtract 2-digit numbers from 100; Find change from £1.</a:t>
            </a:r>
          </a:p>
          <a:p>
            <a:pPr>
              <a:buClr>
                <a:srgbClr val="EA7600"/>
              </a:buClr>
              <a:buSzPct val="120000"/>
            </a:pPr>
            <a:endParaRPr lang="en-GB" sz="1600" b="1" dirty="0">
              <a:solidFill>
                <a:srgbClr val="0000C8"/>
              </a:solidFill>
            </a:endParaRPr>
          </a:p>
        </p:txBody>
      </p:sp>
      <p:sp>
        <p:nvSpPr>
          <p:cNvPr id="16" name="TextBox 15">
            <a:extLst>
              <a:ext uri="{FF2B5EF4-FFF2-40B4-BE49-F238E27FC236}">
                <a16:creationId xmlns="" xmlns:a16="http://schemas.microsoft.com/office/drawing/2014/main" id="{02231CE7-88FD-4EC2-99EC-B5144B635BDC}"/>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grpSp>
        <p:nvGrpSpPr>
          <p:cNvPr id="6" name="Group 5">
            <a:extLst>
              <a:ext uri="{FF2B5EF4-FFF2-40B4-BE49-F238E27FC236}">
                <a16:creationId xmlns="" xmlns:a16="http://schemas.microsoft.com/office/drawing/2014/main" id="{0B62D28C-E361-46BF-834C-6D8F469412DD}"/>
              </a:ext>
            </a:extLst>
          </p:cNvPr>
          <p:cNvGrpSpPr/>
          <p:nvPr/>
        </p:nvGrpSpPr>
        <p:grpSpPr>
          <a:xfrm>
            <a:off x="1094083" y="773669"/>
            <a:ext cx="6344904" cy="1009650"/>
            <a:chOff x="943742" y="1418496"/>
            <a:chExt cx="6344904" cy="1009650"/>
          </a:xfrm>
        </p:grpSpPr>
        <p:sp>
          <p:nvSpPr>
            <p:cNvPr id="7" name="TextBox 6">
              <a:extLst>
                <a:ext uri="{FF2B5EF4-FFF2-40B4-BE49-F238E27FC236}">
                  <a16:creationId xmlns="" xmlns:a16="http://schemas.microsoft.com/office/drawing/2014/main" id="{2D56D430-5EC2-4E22-BCF6-AA76C4DF92DB}"/>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8" name="Picture 3" descr="N:\Documents\Website\Wagtail Website\User Manuel for HT\Smiley-face.png">
              <a:extLst>
                <a:ext uri="{FF2B5EF4-FFF2-40B4-BE49-F238E27FC236}">
                  <a16:creationId xmlns="" xmlns:a16="http://schemas.microsoft.com/office/drawing/2014/main" id="{3F0432AE-AAD4-413E-87FA-05BC89E61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8426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37</a:t>
            </a:fld>
            <a:endParaRPr lang="en-GB" dirty="0">
              <a:solidFill>
                <a:srgbClr val="EA7600"/>
              </a:solidFill>
            </a:endParaRPr>
          </a:p>
        </p:txBody>
      </p:sp>
      <p:sp>
        <p:nvSpPr>
          <p:cNvPr id="2" name="Footer Placeholder 1">
            <a:extLst>
              <a:ext uri="{FF2B5EF4-FFF2-40B4-BE49-F238E27FC236}">
                <a16:creationId xmlns=""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 xmlns:a16="http://schemas.microsoft.com/office/drawing/2014/main" id="{50021B3A-1E31-496A-B5DA-B2003772B09A}"/>
              </a:ext>
            </a:extLst>
          </p:cNvPr>
          <p:cNvSpPr/>
          <p:nvPr/>
        </p:nvSpPr>
        <p:spPr>
          <a:xfrm>
            <a:off x="1551725" y="140677"/>
            <a:ext cx="6108820"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66675" algn="ctr">
              <a:spcAft>
                <a:spcPts val="600"/>
              </a:spcAft>
            </a:pPr>
            <a:endParaRPr lang="en-GB" sz="2000" b="1" dirty="0">
              <a:solidFill>
                <a:schemeClr val="tx1"/>
              </a:solidFill>
            </a:endParaRPr>
          </a:p>
          <a:p>
            <a:pPr marL="66675">
              <a:spcAft>
                <a:spcPts val="600"/>
              </a:spcAft>
            </a:pPr>
            <a:r>
              <a:rPr lang="en-GB" b="1" dirty="0">
                <a:solidFill>
                  <a:schemeClr val="tx1"/>
                </a:solidFill>
              </a:rPr>
              <a:t>Year 3</a:t>
            </a:r>
          </a:p>
          <a:p>
            <a:pPr marL="66675">
              <a:spcAft>
                <a:spcPts val="600"/>
              </a:spcAft>
            </a:pPr>
            <a:r>
              <a:rPr lang="en-GB" sz="1600" dirty="0">
                <a:solidFill>
                  <a:schemeClr val="tx1"/>
                </a:solidFill>
              </a:rPr>
              <a:t>What number pairs or facts can you spot to add these strings of numbers:</a:t>
            </a:r>
          </a:p>
          <a:p>
            <a:pPr marL="66675">
              <a:spcAft>
                <a:spcPts val="600"/>
              </a:spcAft>
            </a:pPr>
            <a:r>
              <a:rPr lang="en-GB" sz="1600" dirty="0">
                <a:solidFill>
                  <a:schemeClr val="tx1"/>
                </a:solidFill>
              </a:rPr>
              <a:t>7 + 4 + 7 = </a:t>
            </a:r>
            <a:r>
              <a:rPr lang="en-GB" sz="1600" dirty="0">
                <a:solidFill>
                  <a:schemeClr val="tx1"/>
                </a:solidFill>
                <a:sym typeface="Wingdings" panose="05000000000000000000" pitchFamily="2" charset="2"/>
              </a:rPr>
              <a:t> </a:t>
            </a:r>
          </a:p>
          <a:p>
            <a:pPr marL="66675">
              <a:spcAft>
                <a:spcPts val="600"/>
              </a:spcAft>
            </a:pPr>
            <a:r>
              <a:rPr lang="en-GB" sz="1600" dirty="0">
                <a:solidFill>
                  <a:schemeClr val="tx1"/>
                </a:solidFill>
              </a:rPr>
              <a:t>1 + 5 + 9 + 5 = </a:t>
            </a:r>
            <a:r>
              <a:rPr lang="en-GB" sz="1600" dirty="0">
                <a:solidFill>
                  <a:schemeClr val="tx1"/>
                </a:solidFill>
                <a:sym typeface="Wingdings" panose="05000000000000000000" pitchFamily="2" charset="2"/>
              </a:rPr>
              <a:t></a:t>
            </a:r>
            <a:endParaRPr lang="en-GB" sz="1600" dirty="0">
              <a:solidFill>
                <a:schemeClr val="tx1"/>
              </a:solidFill>
            </a:endParaRPr>
          </a:p>
          <a:p>
            <a:pPr marL="66675">
              <a:spcAft>
                <a:spcPts val="600"/>
              </a:spcAft>
            </a:pPr>
            <a:r>
              <a:rPr lang="en-GB" sz="1600" dirty="0">
                <a:solidFill>
                  <a:schemeClr val="tx1"/>
                </a:solidFill>
              </a:rPr>
              <a:t> </a:t>
            </a:r>
            <a:r>
              <a:rPr lang="en-GB" sz="1600" dirty="0">
                <a:solidFill>
                  <a:schemeClr val="tx1"/>
                </a:solidFill>
                <a:sym typeface="Wingdings" panose="05000000000000000000" pitchFamily="2" charset="2"/>
              </a:rPr>
              <a:t></a:t>
            </a:r>
            <a:r>
              <a:rPr lang="en-GB" sz="1600" dirty="0">
                <a:solidFill>
                  <a:schemeClr val="tx1"/>
                </a:solidFill>
              </a:rPr>
              <a:t> = 8 + 7 + 5</a:t>
            </a:r>
          </a:p>
          <a:p>
            <a:pPr marL="66675">
              <a:spcAft>
                <a:spcPts val="600"/>
              </a:spcAft>
            </a:pPr>
            <a:r>
              <a:rPr lang="en-GB" sz="1600" dirty="0">
                <a:solidFill>
                  <a:schemeClr val="tx1"/>
                </a:solidFill>
              </a:rPr>
              <a:t>14 + 3 + 3 = </a:t>
            </a:r>
            <a:r>
              <a:rPr lang="en-GB" sz="1600" dirty="0">
                <a:solidFill>
                  <a:schemeClr val="tx1"/>
                </a:solidFill>
                <a:sym typeface="Wingdings" panose="05000000000000000000" pitchFamily="2" charset="2"/>
              </a:rPr>
              <a:t></a:t>
            </a: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the missing numbers:</a:t>
            </a:r>
          </a:p>
          <a:p>
            <a:pPr marL="66675">
              <a:spcAft>
                <a:spcPts val="600"/>
              </a:spcAft>
            </a:pPr>
            <a:r>
              <a:rPr lang="en-GB" sz="1600" dirty="0">
                <a:solidFill>
                  <a:schemeClr val="tx1"/>
                </a:solidFill>
                <a:sym typeface="Wingdings" panose="05000000000000000000" pitchFamily="2" charset="2"/>
              </a:rPr>
              <a:t></a:t>
            </a:r>
            <a:r>
              <a:rPr lang="en-GB" sz="1600" dirty="0">
                <a:solidFill>
                  <a:schemeClr val="tx1"/>
                </a:solidFill>
              </a:rPr>
              <a:t> + 35 = 100</a:t>
            </a:r>
          </a:p>
          <a:p>
            <a:pPr marL="66675">
              <a:spcAft>
                <a:spcPts val="600"/>
              </a:spcAft>
            </a:pPr>
            <a:r>
              <a:rPr lang="en-GB" sz="1600" dirty="0">
                <a:solidFill>
                  <a:schemeClr val="tx1"/>
                </a:solidFill>
              </a:rPr>
              <a:t>48 + </a:t>
            </a:r>
            <a:r>
              <a:rPr lang="en-GB" sz="1600" dirty="0">
                <a:solidFill>
                  <a:schemeClr val="tx1"/>
                </a:solidFill>
                <a:sym typeface="Wingdings" panose="05000000000000000000" pitchFamily="2" charset="2"/>
              </a:rPr>
              <a:t></a:t>
            </a:r>
            <a:r>
              <a:rPr lang="en-GB" sz="1600" dirty="0">
                <a:solidFill>
                  <a:schemeClr val="tx1"/>
                </a:solidFill>
              </a:rPr>
              <a:t> = 100</a:t>
            </a:r>
          </a:p>
          <a:p>
            <a:pPr marL="66675">
              <a:spcAft>
                <a:spcPts val="600"/>
              </a:spcAft>
            </a:pPr>
            <a:r>
              <a:rPr lang="en-GB" sz="1600" dirty="0">
                <a:solidFill>
                  <a:schemeClr val="tx1"/>
                </a:solidFill>
              </a:rPr>
              <a:t>100 = </a:t>
            </a:r>
            <a:r>
              <a:rPr lang="en-GB" sz="1600" dirty="0">
                <a:solidFill>
                  <a:schemeClr val="tx1"/>
                </a:solidFill>
                <a:sym typeface="Wingdings" panose="05000000000000000000" pitchFamily="2" charset="2"/>
              </a:rPr>
              <a:t></a:t>
            </a:r>
            <a:r>
              <a:rPr lang="en-GB" sz="1600" dirty="0">
                <a:solidFill>
                  <a:schemeClr val="tx1"/>
                </a:solidFill>
              </a:rPr>
              <a:t> + 27</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How much change does Ally get from £1 if she spends: </a:t>
            </a:r>
          </a:p>
          <a:p>
            <a:pPr marL="66675">
              <a:spcAft>
                <a:spcPts val="600"/>
              </a:spcAft>
            </a:pPr>
            <a:r>
              <a:rPr lang="en-GB" sz="1600" dirty="0">
                <a:solidFill>
                  <a:schemeClr val="tx1"/>
                </a:solidFill>
              </a:rPr>
              <a:t>93p, 59p, 17p, 64p? </a:t>
            </a: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Tree>
    <p:extLst>
      <p:ext uri="{BB962C8B-B14F-4D97-AF65-F5344CB8AC3E}">
        <p14:creationId xmlns:p14="http://schemas.microsoft.com/office/powerpoint/2010/main" val="3262603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38</a:t>
            </a:fld>
            <a:endParaRPr lang="en-GB" dirty="0">
              <a:solidFill>
                <a:srgbClr val="EA7600"/>
              </a:solidFill>
            </a:endParaRPr>
          </a:p>
        </p:txBody>
      </p:sp>
      <p:sp>
        <p:nvSpPr>
          <p:cNvPr id="2" name="Footer Placeholder 1">
            <a:extLst>
              <a:ext uri="{FF2B5EF4-FFF2-40B4-BE49-F238E27FC236}">
                <a16:creationId xmlns=""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 xmlns:a16="http://schemas.microsoft.com/office/drawing/2014/main" id="{50021B3A-1E31-496A-B5DA-B2003772B09A}"/>
              </a:ext>
            </a:extLst>
          </p:cNvPr>
          <p:cNvSpPr/>
          <p:nvPr/>
        </p:nvSpPr>
        <p:spPr>
          <a:xfrm>
            <a:off x="1056082" y="125499"/>
            <a:ext cx="7031836"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t>
            </a:r>
            <a:r>
              <a:rPr lang="en-GB" sz="2000" b="1" dirty="0">
                <a:solidFill>
                  <a:srgbClr val="00B050"/>
                </a:solidFill>
              </a:rPr>
              <a:t>answers</a:t>
            </a:r>
          </a:p>
          <a:p>
            <a:pPr marL="66675">
              <a:spcAft>
                <a:spcPts val="600"/>
              </a:spcAft>
            </a:pPr>
            <a:r>
              <a:rPr lang="en-GB" b="1" dirty="0">
                <a:solidFill>
                  <a:schemeClr val="tx1"/>
                </a:solidFill>
              </a:rPr>
              <a:t>Year 3</a:t>
            </a:r>
          </a:p>
          <a:p>
            <a:pPr marL="66675">
              <a:spcAft>
                <a:spcPts val="600"/>
              </a:spcAft>
            </a:pPr>
            <a:r>
              <a:rPr lang="en-GB" sz="1600" dirty="0">
                <a:solidFill>
                  <a:schemeClr val="tx1"/>
                </a:solidFill>
              </a:rPr>
              <a:t>What number pairs or facts can you spot to add these strings of numbers:</a:t>
            </a:r>
          </a:p>
          <a:p>
            <a:pPr marL="66675">
              <a:spcAft>
                <a:spcPts val="600"/>
              </a:spcAft>
            </a:pPr>
            <a:r>
              <a:rPr lang="en-GB" sz="1600" dirty="0">
                <a:solidFill>
                  <a:schemeClr val="tx1"/>
                </a:solidFill>
              </a:rPr>
              <a:t>7 + 4 + 7 = </a:t>
            </a:r>
            <a:r>
              <a:rPr lang="en-GB" sz="1600" b="1" dirty="0">
                <a:solidFill>
                  <a:srgbClr val="00B050"/>
                </a:solidFill>
                <a:sym typeface="Wingdings" panose="05000000000000000000" pitchFamily="2" charset="2"/>
              </a:rPr>
              <a:t>18</a:t>
            </a:r>
            <a:r>
              <a:rPr lang="en-GB" sz="1600" dirty="0">
                <a:solidFill>
                  <a:schemeClr val="tx1"/>
                </a:solidFill>
                <a:sym typeface="Wingdings" panose="05000000000000000000" pitchFamily="2" charset="2"/>
              </a:rPr>
              <a:t>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double 7</a:t>
            </a:r>
            <a:endParaRPr lang="en-GB" sz="1600" dirty="0">
              <a:solidFill>
                <a:schemeClr val="tx1"/>
              </a:solidFill>
              <a:sym typeface="Wingdings" panose="05000000000000000000" pitchFamily="2" charset="2"/>
            </a:endParaRPr>
          </a:p>
          <a:p>
            <a:pPr marL="66675">
              <a:spcAft>
                <a:spcPts val="600"/>
              </a:spcAft>
            </a:pPr>
            <a:r>
              <a:rPr lang="en-GB" sz="1600" dirty="0">
                <a:solidFill>
                  <a:schemeClr val="tx1"/>
                </a:solidFill>
              </a:rPr>
              <a:t>1 + 5 + 9 + 5 = </a:t>
            </a:r>
            <a:r>
              <a:rPr lang="en-GB" sz="1600" b="1" dirty="0">
                <a:solidFill>
                  <a:srgbClr val="00B050"/>
                </a:solidFill>
                <a:sym typeface="Wingdings" panose="05000000000000000000" pitchFamily="2" charset="2"/>
              </a:rPr>
              <a:t>20	</a:t>
            </a:r>
            <a:r>
              <a:rPr lang="en-GB" dirty="0"/>
              <a:t> </a:t>
            </a:r>
            <a:r>
              <a:rPr lang="en-GB" dirty="0">
                <a:solidFill>
                  <a:srgbClr val="00B050"/>
                </a:solidFill>
              </a:rPr>
              <a:t>pairs to 10</a:t>
            </a:r>
            <a:endParaRPr lang="en-GB" sz="1600" b="1" dirty="0">
              <a:solidFill>
                <a:srgbClr val="00B050"/>
              </a:solidFill>
            </a:endParaRPr>
          </a:p>
          <a:p>
            <a:pPr marL="66675">
              <a:spcAft>
                <a:spcPts val="600"/>
              </a:spcAft>
            </a:pPr>
            <a:r>
              <a:rPr lang="en-GB" sz="1600" dirty="0">
                <a:solidFill>
                  <a:schemeClr val="tx1"/>
                </a:solidFill>
              </a:rPr>
              <a:t> </a:t>
            </a:r>
            <a:r>
              <a:rPr lang="en-GB" sz="1600" b="1" dirty="0">
                <a:solidFill>
                  <a:srgbClr val="00B050"/>
                </a:solidFill>
                <a:sym typeface="Wingdings" panose="05000000000000000000" pitchFamily="2" charset="2"/>
              </a:rPr>
              <a:t>20</a:t>
            </a:r>
            <a:r>
              <a:rPr lang="en-GB" sz="1600" dirty="0">
                <a:solidFill>
                  <a:schemeClr val="tx1"/>
                </a:solidFill>
              </a:rPr>
              <a:t> = 8 + 7 + 5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near double and bonds to 20</a:t>
            </a:r>
            <a:endParaRPr lang="en-GB" sz="1600" dirty="0">
              <a:solidFill>
                <a:schemeClr val="tx1"/>
              </a:solidFill>
            </a:endParaRPr>
          </a:p>
          <a:p>
            <a:pPr marL="66675">
              <a:spcAft>
                <a:spcPts val="600"/>
              </a:spcAft>
            </a:pPr>
            <a:r>
              <a:rPr lang="en-GB" sz="1600" dirty="0">
                <a:solidFill>
                  <a:schemeClr val="tx1"/>
                </a:solidFill>
              </a:rPr>
              <a:t>14 + 3 + 3 = </a:t>
            </a:r>
            <a:r>
              <a:rPr lang="en-GB" sz="1600" b="1" dirty="0">
                <a:solidFill>
                  <a:srgbClr val="00B050"/>
                </a:solidFill>
                <a:sym typeface="Wingdings" panose="05000000000000000000" pitchFamily="2" charset="2"/>
              </a:rPr>
              <a:t>20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double 3 and bonds to 20</a:t>
            </a:r>
            <a:endParaRPr lang="en-GB" sz="1600" b="1" dirty="0">
              <a:solidFill>
                <a:srgbClr val="00B050"/>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the missing numbers:</a:t>
            </a:r>
          </a:p>
          <a:p>
            <a:pPr marL="66675">
              <a:spcAft>
                <a:spcPts val="600"/>
              </a:spcAft>
            </a:pPr>
            <a:r>
              <a:rPr lang="en-GB" sz="1600" b="1" dirty="0">
                <a:solidFill>
                  <a:srgbClr val="00B050"/>
                </a:solidFill>
                <a:sym typeface="Wingdings" panose="05000000000000000000" pitchFamily="2" charset="2"/>
              </a:rPr>
              <a:t>65</a:t>
            </a:r>
            <a:r>
              <a:rPr lang="en-GB" sz="1600" dirty="0">
                <a:solidFill>
                  <a:schemeClr val="tx1"/>
                </a:solidFill>
              </a:rPr>
              <a:t> + 35 = 100</a:t>
            </a:r>
          </a:p>
          <a:p>
            <a:pPr marL="66675">
              <a:spcAft>
                <a:spcPts val="600"/>
              </a:spcAft>
            </a:pPr>
            <a:r>
              <a:rPr lang="en-GB" sz="1600" dirty="0">
                <a:solidFill>
                  <a:schemeClr val="tx1"/>
                </a:solidFill>
              </a:rPr>
              <a:t>48 + </a:t>
            </a:r>
            <a:r>
              <a:rPr lang="en-GB" sz="1600" b="1" dirty="0">
                <a:solidFill>
                  <a:srgbClr val="00B050"/>
                </a:solidFill>
                <a:sym typeface="Wingdings" panose="05000000000000000000" pitchFamily="2" charset="2"/>
              </a:rPr>
              <a:t>52</a:t>
            </a:r>
            <a:r>
              <a:rPr lang="en-GB" sz="1600" dirty="0">
                <a:solidFill>
                  <a:schemeClr val="tx1"/>
                </a:solidFill>
              </a:rPr>
              <a:t> = 100</a:t>
            </a:r>
          </a:p>
          <a:p>
            <a:pPr marL="66675">
              <a:spcAft>
                <a:spcPts val="600"/>
              </a:spcAft>
            </a:pPr>
            <a:r>
              <a:rPr lang="en-GB" sz="1600" dirty="0">
                <a:solidFill>
                  <a:schemeClr val="tx1"/>
                </a:solidFill>
              </a:rPr>
              <a:t>100 = </a:t>
            </a:r>
            <a:r>
              <a:rPr lang="en-GB" sz="1600" b="1" dirty="0">
                <a:solidFill>
                  <a:srgbClr val="00B050"/>
                </a:solidFill>
                <a:sym typeface="Wingdings" panose="05000000000000000000" pitchFamily="2" charset="2"/>
              </a:rPr>
              <a:t>73</a:t>
            </a:r>
            <a:r>
              <a:rPr lang="en-GB" sz="1600" dirty="0">
                <a:solidFill>
                  <a:schemeClr val="tx1"/>
                </a:solidFill>
              </a:rPr>
              <a:t> + 27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Answers of 75, 62 and 83 suggest children are ignoring the extra 10 from adding the 1s.</a:t>
            </a:r>
            <a:endParaRPr lang="en-GB" sz="1600" dirty="0">
              <a:solidFill>
                <a:schemeClr val="tx1"/>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How much change does Ally get from £1 if she spends: </a:t>
            </a:r>
          </a:p>
          <a:p>
            <a:pPr marL="66675">
              <a:spcAft>
                <a:spcPts val="600"/>
              </a:spcAft>
            </a:pPr>
            <a:r>
              <a:rPr lang="en-GB" sz="1600" dirty="0">
                <a:solidFill>
                  <a:schemeClr val="tx1"/>
                </a:solidFill>
              </a:rPr>
              <a:t>93p, 59p, 17p, 64p? </a:t>
            </a:r>
            <a:r>
              <a:rPr lang="en-GB" sz="1600" dirty="0">
                <a:solidFill>
                  <a:srgbClr val="00B050"/>
                </a:solidFill>
                <a:latin typeface="Calibri" panose="020F0502020204030204" pitchFamily="34" charset="0"/>
                <a:ea typeface="MS Mincho" panose="02020609040205080304" pitchFamily="49" charset="-128"/>
              </a:rPr>
              <a:t> 7p, 41p, 83p and 36p respectively.</a:t>
            </a:r>
            <a:endParaRPr lang="en-GB" sz="1600" b="1" dirty="0">
              <a:solidFill>
                <a:srgbClr val="00B050"/>
              </a:solidFill>
              <a:latin typeface="Calibri" panose="020F0502020204030204" pitchFamily="34" charset="0"/>
              <a:ea typeface="MS Mincho" panose="02020609040205080304" pitchFamily="49" charset="-128"/>
            </a:endParaRPr>
          </a:p>
          <a:p>
            <a:pPr marL="66675">
              <a:spcAft>
                <a:spcPts val="600"/>
              </a:spcAft>
            </a:pP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Answers of 51p, 93p and 46p for the latter 3 questions suggest the same errors with complements to 100 as noted in the previous question.</a:t>
            </a:r>
            <a:endParaRPr lang="en-GB" sz="1600" dirty="0">
              <a:solidFill>
                <a:schemeClr val="tx1"/>
              </a:solidFill>
            </a:endParaRP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Tree>
    <p:extLst>
      <p:ext uri="{BB962C8B-B14F-4D97-AF65-F5344CB8AC3E}">
        <p14:creationId xmlns:p14="http://schemas.microsoft.com/office/powerpoint/2010/main" val="476558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39</a:t>
            </a:fld>
            <a:endParaRPr lang="en-GB" dirty="0">
              <a:solidFill>
                <a:srgbClr val="EA7600"/>
              </a:solidFill>
            </a:endParaRPr>
          </a:p>
        </p:txBody>
      </p:sp>
      <p:sp>
        <p:nvSpPr>
          <p:cNvPr id="2" name="Footer Placeholder 1">
            <a:extLst>
              <a:ext uri="{FF2B5EF4-FFF2-40B4-BE49-F238E27FC236}">
                <a16:creationId xmlns=""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 xmlns:a16="http://schemas.microsoft.com/office/drawing/2014/main" id="{50021B3A-1E31-496A-B5DA-B2003772B09A}"/>
              </a:ext>
            </a:extLst>
          </p:cNvPr>
          <p:cNvSpPr/>
          <p:nvPr/>
        </p:nvSpPr>
        <p:spPr>
          <a:xfrm>
            <a:off x="1551725" y="64477"/>
            <a:ext cx="6108820" cy="606962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66675">
              <a:spcAft>
                <a:spcPts val="600"/>
              </a:spcAft>
            </a:pPr>
            <a:r>
              <a:rPr lang="en-GB" b="1" dirty="0">
                <a:solidFill>
                  <a:schemeClr val="tx1"/>
                </a:solidFill>
              </a:rPr>
              <a:t>Year 4</a:t>
            </a:r>
          </a:p>
          <a:p>
            <a:pPr marL="66675">
              <a:spcAft>
                <a:spcPts val="600"/>
              </a:spcAft>
            </a:pPr>
            <a:r>
              <a:rPr lang="en-GB" sz="1600" dirty="0">
                <a:solidFill>
                  <a:schemeClr val="tx1"/>
                </a:solidFill>
              </a:rPr>
              <a:t>What number pairs or facts can you spot to add these strings of numbers:</a:t>
            </a:r>
          </a:p>
          <a:p>
            <a:pPr marL="66675">
              <a:spcAft>
                <a:spcPts val="600"/>
              </a:spcAft>
            </a:pPr>
            <a:r>
              <a:rPr lang="en-GB" sz="1600" dirty="0">
                <a:solidFill>
                  <a:schemeClr val="tx1"/>
                </a:solidFill>
              </a:rPr>
              <a:t>6 + 7 + 4 + 7 = </a:t>
            </a:r>
            <a:r>
              <a:rPr lang="en-GB" sz="1600" dirty="0">
                <a:solidFill>
                  <a:schemeClr val="tx1"/>
                </a:solidFill>
                <a:sym typeface="Wingdings" panose="05000000000000000000" pitchFamily="2" charset="2"/>
              </a:rPr>
              <a:t></a:t>
            </a:r>
            <a:endParaRPr lang="en-GB" sz="1600" dirty="0">
              <a:solidFill>
                <a:schemeClr val="tx1"/>
              </a:solidFill>
            </a:endParaRPr>
          </a:p>
          <a:p>
            <a:pPr marL="66675">
              <a:spcAft>
                <a:spcPts val="600"/>
              </a:spcAft>
            </a:pPr>
            <a:r>
              <a:rPr lang="en-GB" sz="1600" dirty="0">
                <a:solidFill>
                  <a:schemeClr val="tx1"/>
                </a:solidFill>
              </a:rPr>
              <a:t>11 + 5 + 9 + 5 = </a:t>
            </a:r>
            <a:r>
              <a:rPr lang="en-GB" sz="1600" dirty="0">
                <a:solidFill>
                  <a:schemeClr val="tx1"/>
                </a:solidFill>
                <a:sym typeface="Wingdings" panose="05000000000000000000" pitchFamily="2" charset="2"/>
              </a:rPr>
              <a:t></a:t>
            </a:r>
            <a:endParaRPr lang="en-GB" sz="1600" dirty="0">
              <a:solidFill>
                <a:schemeClr val="tx1"/>
              </a:solidFill>
            </a:endParaRPr>
          </a:p>
          <a:p>
            <a:pPr marL="66675">
              <a:spcAft>
                <a:spcPts val="600"/>
              </a:spcAft>
            </a:pPr>
            <a:r>
              <a:rPr lang="en-GB" sz="1600" dirty="0">
                <a:solidFill>
                  <a:schemeClr val="tx1"/>
                </a:solidFill>
                <a:sym typeface="Wingdings" panose="05000000000000000000" pitchFamily="2" charset="2"/>
              </a:rPr>
              <a:t></a:t>
            </a:r>
            <a:r>
              <a:rPr lang="en-GB" sz="1600" dirty="0">
                <a:solidFill>
                  <a:schemeClr val="tx1"/>
                </a:solidFill>
              </a:rPr>
              <a:t> = 8 + 17 + 5</a:t>
            </a:r>
          </a:p>
          <a:p>
            <a:pPr marL="66675">
              <a:spcAft>
                <a:spcPts val="600"/>
              </a:spcAft>
            </a:pPr>
            <a:r>
              <a:rPr lang="en-GB" sz="1600" dirty="0">
                <a:solidFill>
                  <a:schemeClr val="tx1"/>
                </a:solidFill>
              </a:rPr>
              <a:t>14 + 3 + 3 + 6 + 6 = </a:t>
            </a:r>
            <a:r>
              <a:rPr lang="en-GB" sz="1600" dirty="0">
                <a:solidFill>
                  <a:schemeClr val="tx1"/>
                </a:solidFill>
                <a:sym typeface="Wingdings" panose="05000000000000000000" pitchFamily="2" charset="2"/>
              </a:rPr>
              <a:t></a:t>
            </a:r>
            <a:r>
              <a:rPr lang="en-GB" sz="1600" dirty="0">
                <a:solidFill>
                  <a:schemeClr val="tx1"/>
                </a:solidFill>
              </a:rPr>
              <a:t> </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the missing numbers:</a:t>
            </a:r>
          </a:p>
          <a:p>
            <a:pPr marL="66675">
              <a:spcAft>
                <a:spcPts val="600"/>
              </a:spcAft>
            </a:pPr>
            <a:r>
              <a:rPr lang="en-GB" sz="1600" dirty="0">
                <a:solidFill>
                  <a:schemeClr val="tx1"/>
                </a:solidFill>
                <a:sym typeface="Wingdings" panose="05000000000000000000" pitchFamily="2" charset="2"/>
              </a:rPr>
              <a:t></a:t>
            </a:r>
            <a:r>
              <a:rPr lang="en-GB" sz="1600" dirty="0">
                <a:solidFill>
                  <a:schemeClr val="tx1"/>
                </a:solidFill>
              </a:rPr>
              <a:t> + 32 = 100</a:t>
            </a:r>
          </a:p>
          <a:p>
            <a:pPr marL="66675">
              <a:spcAft>
                <a:spcPts val="600"/>
              </a:spcAft>
            </a:pPr>
            <a:r>
              <a:rPr lang="en-GB" sz="1600" dirty="0">
                <a:solidFill>
                  <a:schemeClr val="tx1"/>
                </a:solidFill>
              </a:rPr>
              <a:t>27 + </a:t>
            </a:r>
            <a:r>
              <a:rPr lang="en-GB" sz="1600" dirty="0">
                <a:solidFill>
                  <a:schemeClr val="tx1"/>
                </a:solidFill>
                <a:sym typeface="Wingdings" panose="05000000000000000000" pitchFamily="2" charset="2"/>
              </a:rPr>
              <a:t></a:t>
            </a:r>
            <a:r>
              <a:rPr lang="en-GB" sz="1600" dirty="0">
                <a:solidFill>
                  <a:schemeClr val="tx1"/>
                </a:solidFill>
              </a:rPr>
              <a:t> = 100</a:t>
            </a:r>
          </a:p>
          <a:p>
            <a:pPr marL="66675">
              <a:spcAft>
                <a:spcPts val="600"/>
              </a:spcAft>
            </a:pPr>
            <a:r>
              <a:rPr lang="en-GB" sz="1600" dirty="0">
                <a:solidFill>
                  <a:schemeClr val="tx1"/>
                </a:solidFill>
              </a:rPr>
              <a:t>100 = </a:t>
            </a:r>
            <a:r>
              <a:rPr lang="en-GB" sz="1600" dirty="0">
                <a:solidFill>
                  <a:schemeClr val="tx1"/>
                </a:solidFill>
                <a:sym typeface="Wingdings" panose="05000000000000000000" pitchFamily="2" charset="2"/>
              </a:rPr>
              <a:t></a:t>
            </a:r>
            <a:r>
              <a:rPr lang="en-GB" sz="1600" dirty="0">
                <a:solidFill>
                  <a:schemeClr val="tx1"/>
                </a:solidFill>
              </a:rPr>
              <a:t> + 74</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Each week, Anna spends a different amount from her £1 pocket money.</a:t>
            </a:r>
          </a:p>
          <a:p>
            <a:pPr marL="66675">
              <a:spcAft>
                <a:spcPts val="600"/>
              </a:spcAft>
            </a:pPr>
            <a:r>
              <a:rPr lang="en-GB" sz="1600" dirty="0">
                <a:solidFill>
                  <a:schemeClr val="tx1"/>
                </a:solidFill>
              </a:rPr>
              <a:t>Week 1:  59p</a:t>
            </a:r>
          </a:p>
          <a:p>
            <a:pPr marL="66675">
              <a:spcAft>
                <a:spcPts val="600"/>
              </a:spcAft>
            </a:pPr>
            <a:r>
              <a:rPr lang="en-GB" sz="1600" dirty="0">
                <a:solidFill>
                  <a:schemeClr val="tx1"/>
                </a:solidFill>
              </a:rPr>
              <a:t>Week 2:  83p</a:t>
            </a:r>
          </a:p>
          <a:p>
            <a:pPr marL="66675">
              <a:spcAft>
                <a:spcPts val="600"/>
              </a:spcAft>
            </a:pPr>
            <a:r>
              <a:rPr lang="en-GB" sz="1600" dirty="0">
                <a:solidFill>
                  <a:schemeClr val="tx1"/>
                </a:solidFill>
              </a:rPr>
              <a:t>Week 3:  97p	How much change did she receive in total?</a:t>
            </a: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Tree>
    <p:extLst>
      <p:ext uri="{BB962C8B-B14F-4D97-AF65-F5344CB8AC3E}">
        <p14:creationId xmlns:p14="http://schemas.microsoft.com/office/powerpoint/2010/main" val="3662911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pic>
        <p:nvPicPr>
          <p:cNvPr id="8" name="Picture 7">
            <a:extLst>
              <a:ext uri="{FF2B5EF4-FFF2-40B4-BE49-F238E27FC236}">
                <a16:creationId xmlns="" xmlns:a16="http://schemas.microsoft.com/office/drawing/2014/main" id="{10EF3890-D8FB-4A9C-8F2E-4303D25FD9EE}"/>
              </a:ext>
            </a:extLst>
          </p:cNvPr>
          <p:cNvPicPr>
            <a:picLocks noChangeAspect="1"/>
          </p:cNvPicPr>
          <p:nvPr/>
        </p:nvPicPr>
        <p:blipFill rotWithShape="1">
          <a:blip r:embed="rId3">
            <a:extLst>
              <a:ext uri="{28A0092B-C50C-407E-A947-70E740481C1C}">
                <a14:useLocalDpi xmlns:a14="http://schemas.microsoft.com/office/drawing/2010/main" val="0"/>
              </a:ext>
            </a:extLst>
          </a:blip>
          <a:srcRect l="6875" t="8165" r="6875" b="29083"/>
          <a:stretch/>
        </p:blipFill>
        <p:spPr>
          <a:xfrm>
            <a:off x="352425" y="723898"/>
            <a:ext cx="8591549" cy="4420291"/>
          </a:xfrm>
          <a:prstGeom prst="rect">
            <a:avLst/>
          </a:prstGeom>
          <a:ln w="158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16168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40</a:t>
            </a:fld>
            <a:endParaRPr lang="en-GB" dirty="0">
              <a:solidFill>
                <a:srgbClr val="EA7600"/>
              </a:solidFill>
            </a:endParaRPr>
          </a:p>
        </p:txBody>
      </p:sp>
      <p:sp>
        <p:nvSpPr>
          <p:cNvPr id="2" name="Footer Placeholder 1">
            <a:extLst>
              <a:ext uri="{FF2B5EF4-FFF2-40B4-BE49-F238E27FC236}">
                <a16:creationId xmlns="" xmlns:a16="http://schemas.microsoft.com/office/drawing/2014/main" id="{FD0714CD-286A-4438-8012-C18FA2C2F644}"/>
              </a:ext>
            </a:extLst>
          </p:cNvPr>
          <p:cNvSpPr>
            <a:spLocks noGrp="1"/>
          </p:cNvSpPr>
          <p:nvPr>
            <p:ph type="ftr" sz="quarter" idx="11"/>
          </p:nvPr>
        </p:nvSpPr>
        <p:spPr/>
        <p:txBody>
          <a:bodyPr/>
          <a:lstStyle/>
          <a:p>
            <a:pPr algn="r"/>
            <a:r>
              <a:rPr lang="en-GB" dirty="0"/>
              <a:t>Year 3/4</a:t>
            </a:r>
          </a:p>
        </p:txBody>
      </p:sp>
      <p:sp>
        <p:nvSpPr>
          <p:cNvPr id="11" name="Rectangle 10">
            <a:extLst>
              <a:ext uri="{FF2B5EF4-FFF2-40B4-BE49-F238E27FC236}">
                <a16:creationId xmlns="" xmlns:a16="http://schemas.microsoft.com/office/drawing/2014/main" id="{50021B3A-1E31-496A-B5DA-B2003772B09A}"/>
              </a:ext>
            </a:extLst>
          </p:cNvPr>
          <p:cNvSpPr/>
          <p:nvPr/>
        </p:nvSpPr>
        <p:spPr>
          <a:xfrm>
            <a:off x="1551725" y="64477"/>
            <a:ext cx="6108820" cy="606962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t>
            </a:r>
            <a:r>
              <a:rPr lang="en-GB" sz="2000" b="1" dirty="0">
                <a:solidFill>
                  <a:srgbClr val="00B050"/>
                </a:solidFill>
              </a:rPr>
              <a:t>answers</a:t>
            </a:r>
            <a:endParaRPr lang="en-GB" sz="2000" b="1" dirty="0">
              <a:solidFill>
                <a:schemeClr val="tx1"/>
              </a:solidFill>
            </a:endParaRPr>
          </a:p>
          <a:p>
            <a:pPr marL="66675">
              <a:spcAft>
                <a:spcPts val="600"/>
              </a:spcAft>
            </a:pPr>
            <a:r>
              <a:rPr lang="en-GB" b="1" dirty="0">
                <a:solidFill>
                  <a:schemeClr val="tx1"/>
                </a:solidFill>
              </a:rPr>
              <a:t>Year 4</a:t>
            </a:r>
          </a:p>
          <a:p>
            <a:pPr marL="66675">
              <a:spcAft>
                <a:spcPts val="600"/>
              </a:spcAft>
            </a:pPr>
            <a:r>
              <a:rPr lang="en-GB" sz="1600" dirty="0">
                <a:solidFill>
                  <a:schemeClr val="tx1"/>
                </a:solidFill>
              </a:rPr>
              <a:t>What number pairs or facts can you spot to add these strings of numbers:</a:t>
            </a:r>
          </a:p>
          <a:p>
            <a:pPr marL="66675">
              <a:spcAft>
                <a:spcPts val="600"/>
              </a:spcAft>
            </a:pPr>
            <a:r>
              <a:rPr lang="en-GB" sz="1600" dirty="0">
                <a:solidFill>
                  <a:schemeClr val="tx1"/>
                </a:solidFill>
              </a:rPr>
              <a:t>6 + 7 + 4 + 7 = </a:t>
            </a:r>
            <a:r>
              <a:rPr lang="en-GB" sz="1600" b="1" dirty="0">
                <a:solidFill>
                  <a:srgbClr val="00B050"/>
                </a:solidFill>
                <a:sym typeface="Wingdings" panose="05000000000000000000" pitchFamily="2" charset="2"/>
              </a:rPr>
              <a:t>24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double 7, pairs to 10</a:t>
            </a:r>
            <a:endParaRPr lang="en-GB" sz="1600" b="1" dirty="0">
              <a:solidFill>
                <a:srgbClr val="00B050"/>
              </a:solidFill>
            </a:endParaRPr>
          </a:p>
          <a:p>
            <a:pPr marL="66675">
              <a:spcAft>
                <a:spcPts val="600"/>
              </a:spcAft>
            </a:pPr>
            <a:r>
              <a:rPr lang="en-GB" sz="1600" dirty="0">
                <a:solidFill>
                  <a:schemeClr val="tx1"/>
                </a:solidFill>
              </a:rPr>
              <a:t>11 + 5 + 9 + 5 = </a:t>
            </a:r>
            <a:r>
              <a:rPr lang="en-GB" sz="1600" b="1" dirty="0">
                <a:solidFill>
                  <a:srgbClr val="00B050"/>
                </a:solidFill>
                <a:sym typeface="Wingdings" panose="05000000000000000000" pitchFamily="2" charset="2"/>
              </a:rPr>
              <a:t>30		</a:t>
            </a:r>
            <a:r>
              <a:rPr lang="en-GB" sz="1600" dirty="0">
                <a:solidFill>
                  <a:srgbClr val="00B050"/>
                </a:solidFill>
                <a:latin typeface="Calibri" panose="020F0502020204030204" pitchFamily="34" charset="0"/>
                <a:ea typeface="MS Mincho" panose="02020609040205080304" pitchFamily="49" charset="-128"/>
              </a:rPr>
              <a:t> pairs to 10 and 20</a:t>
            </a:r>
            <a:endParaRPr lang="en-GB" sz="1600" b="1" dirty="0">
              <a:solidFill>
                <a:srgbClr val="00B050"/>
              </a:solidFill>
            </a:endParaRPr>
          </a:p>
          <a:p>
            <a:pPr marL="66675">
              <a:spcAft>
                <a:spcPts val="600"/>
              </a:spcAft>
            </a:pPr>
            <a:r>
              <a:rPr lang="en-GB" sz="1600" b="1" dirty="0">
                <a:solidFill>
                  <a:srgbClr val="00B050"/>
                </a:solidFill>
                <a:sym typeface="Wingdings" panose="05000000000000000000" pitchFamily="2" charset="2"/>
              </a:rPr>
              <a:t>30</a:t>
            </a:r>
            <a:r>
              <a:rPr lang="en-GB" sz="1600" dirty="0">
                <a:solidFill>
                  <a:schemeClr val="tx1"/>
                </a:solidFill>
              </a:rPr>
              <a:t> = 8 + 17 + 5		</a:t>
            </a:r>
            <a:r>
              <a:rPr lang="en-GB" sz="1600" dirty="0">
                <a:solidFill>
                  <a:srgbClr val="00B050"/>
                </a:solidFill>
                <a:latin typeface="Calibri" panose="020F0502020204030204" pitchFamily="34" charset="0"/>
                <a:ea typeface="MS Mincho" panose="02020609040205080304" pitchFamily="49" charset="-128"/>
              </a:rPr>
              <a:t> complements of 30 (13 and 17)</a:t>
            </a:r>
            <a:endParaRPr lang="en-GB" sz="1600" dirty="0">
              <a:solidFill>
                <a:schemeClr val="tx1"/>
              </a:solidFill>
            </a:endParaRPr>
          </a:p>
          <a:p>
            <a:pPr marL="66675">
              <a:spcAft>
                <a:spcPts val="600"/>
              </a:spcAft>
            </a:pPr>
            <a:r>
              <a:rPr lang="en-GB" sz="1600" dirty="0">
                <a:solidFill>
                  <a:schemeClr val="tx1"/>
                </a:solidFill>
              </a:rPr>
              <a:t>14 + 3 + 3 + 6 + 6 = </a:t>
            </a:r>
            <a:r>
              <a:rPr lang="en-GB" sz="1600" b="1" dirty="0">
                <a:solidFill>
                  <a:srgbClr val="00B050"/>
                </a:solidFill>
                <a:sym typeface="Wingdings" panose="05000000000000000000" pitchFamily="2" charset="2"/>
              </a:rPr>
              <a:t>32</a:t>
            </a:r>
            <a:r>
              <a:rPr lang="en-GB" sz="1600" b="1" dirty="0">
                <a:solidFill>
                  <a:srgbClr val="00B050"/>
                </a:solidFill>
              </a:rPr>
              <a:t> 	</a:t>
            </a:r>
            <a:r>
              <a:rPr lang="en-GB" sz="1600" dirty="0">
                <a:solidFill>
                  <a:srgbClr val="00B050"/>
                </a:solidFill>
                <a:latin typeface="Calibri" panose="020F0502020204030204" pitchFamily="34" charset="0"/>
                <a:ea typeface="MS Mincho" panose="02020609040205080304" pitchFamily="49" charset="-128"/>
              </a:rPr>
              <a:t> doubles</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the missing numbers:</a:t>
            </a:r>
          </a:p>
          <a:p>
            <a:pPr marL="66675">
              <a:spcAft>
                <a:spcPts val="600"/>
              </a:spcAft>
            </a:pPr>
            <a:r>
              <a:rPr lang="en-GB" sz="1600" b="1" dirty="0">
                <a:solidFill>
                  <a:srgbClr val="00B050"/>
                </a:solidFill>
                <a:sym typeface="Wingdings" panose="05000000000000000000" pitchFamily="2" charset="2"/>
              </a:rPr>
              <a:t>68</a:t>
            </a:r>
            <a:r>
              <a:rPr lang="en-GB" sz="1600" dirty="0">
                <a:solidFill>
                  <a:schemeClr val="tx1"/>
                </a:solidFill>
              </a:rPr>
              <a:t> + 32 = 100		27 + </a:t>
            </a:r>
            <a:r>
              <a:rPr lang="en-GB" sz="1600" b="1" dirty="0">
                <a:solidFill>
                  <a:srgbClr val="00B050"/>
                </a:solidFill>
                <a:sym typeface="Wingdings" panose="05000000000000000000" pitchFamily="2" charset="2"/>
              </a:rPr>
              <a:t>73</a:t>
            </a:r>
            <a:r>
              <a:rPr lang="en-GB" sz="1600" dirty="0">
                <a:solidFill>
                  <a:schemeClr val="tx1"/>
                </a:solidFill>
              </a:rPr>
              <a:t> = 100		100 = </a:t>
            </a:r>
            <a:r>
              <a:rPr lang="en-GB" sz="1600" b="1" dirty="0">
                <a:solidFill>
                  <a:srgbClr val="00B050"/>
                </a:solidFill>
                <a:sym typeface="Wingdings" panose="05000000000000000000" pitchFamily="2" charset="2"/>
              </a:rPr>
              <a:t>26</a:t>
            </a:r>
            <a:r>
              <a:rPr lang="en-GB" sz="1600" dirty="0">
                <a:solidFill>
                  <a:schemeClr val="tx1"/>
                </a:solidFill>
              </a:rPr>
              <a:t> + 74</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Each week, Anna spends a different amount from her £1 pocket money.</a:t>
            </a:r>
          </a:p>
          <a:p>
            <a:pPr marL="66675">
              <a:spcAft>
                <a:spcPts val="600"/>
              </a:spcAft>
            </a:pPr>
            <a:r>
              <a:rPr lang="en-GB" sz="1600" dirty="0">
                <a:solidFill>
                  <a:schemeClr val="tx1"/>
                </a:solidFill>
              </a:rPr>
              <a:t>Week 1:  59p	</a:t>
            </a:r>
            <a:r>
              <a:rPr lang="en-GB" sz="1600" dirty="0">
                <a:solidFill>
                  <a:srgbClr val="00B050"/>
                </a:solidFill>
                <a:latin typeface="Calibri" panose="020F0502020204030204" pitchFamily="34" charset="0"/>
                <a:ea typeface="MS Mincho" panose="02020609040205080304" pitchFamily="49" charset="-128"/>
              </a:rPr>
              <a:t> change 41p</a:t>
            </a:r>
            <a:endParaRPr lang="en-GB" sz="1600" dirty="0">
              <a:solidFill>
                <a:schemeClr val="tx1"/>
              </a:solidFill>
            </a:endParaRPr>
          </a:p>
          <a:p>
            <a:pPr marL="66675">
              <a:spcAft>
                <a:spcPts val="600"/>
              </a:spcAft>
            </a:pPr>
            <a:r>
              <a:rPr lang="en-GB" sz="1600" dirty="0">
                <a:solidFill>
                  <a:schemeClr val="tx1"/>
                </a:solidFill>
              </a:rPr>
              <a:t>Week 2:  83p	</a:t>
            </a:r>
            <a:r>
              <a:rPr lang="en-GB" sz="1600" dirty="0">
                <a:solidFill>
                  <a:srgbClr val="00B050"/>
                </a:solidFill>
                <a:latin typeface="Calibri" panose="020F0502020204030204" pitchFamily="34" charset="0"/>
                <a:ea typeface="MS Mincho" panose="02020609040205080304" pitchFamily="49" charset="-128"/>
              </a:rPr>
              <a:t> change 17p</a:t>
            </a:r>
            <a:endParaRPr lang="en-GB" sz="1600" dirty="0">
              <a:solidFill>
                <a:schemeClr val="tx1"/>
              </a:solidFill>
            </a:endParaRPr>
          </a:p>
          <a:p>
            <a:pPr marL="66675">
              <a:spcAft>
                <a:spcPts val="600"/>
              </a:spcAft>
            </a:pPr>
            <a:r>
              <a:rPr lang="en-GB" sz="1600" dirty="0">
                <a:solidFill>
                  <a:schemeClr val="tx1"/>
                </a:solidFill>
              </a:rPr>
              <a:t>Week 3:  97p	</a:t>
            </a:r>
            <a:r>
              <a:rPr lang="en-GB" sz="1600" dirty="0">
                <a:solidFill>
                  <a:srgbClr val="00B050"/>
                </a:solidFill>
                <a:latin typeface="Calibri" panose="020F0502020204030204" pitchFamily="34" charset="0"/>
                <a:ea typeface="MS Mincho" panose="02020609040205080304" pitchFamily="49" charset="-128"/>
              </a:rPr>
              <a:t> change 3p</a:t>
            </a:r>
          </a:p>
          <a:p>
            <a:pPr marL="66675">
              <a:spcAft>
                <a:spcPts val="600"/>
              </a:spcAft>
            </a:pPr>
            <a:r>
              <a:rPr lang="en-GB" sz="1600" dirty="0">
                <a:solidFill>
                  <a:srgbClr val="00B050"/>
                </a:solidFill>
                <a:latin typeface="Calibri" panose="020F0502020204030204" pitchFamily="34" charset="0"/>
                <a:ea typeface="MS Mincho" panose="02020609040205080304" pitchFamily="49" charset="-128"/>
              </a:rPr>
              <a:t> </a:t>
            </a:r>
            <a:r>
              <a:rPr lang="en-GB" sz="1600" dirty="0">
                <a:solidFill>
                  <a:schemeClr val="tx1"/>
                </a:solidFill>
              </a:rPr>
              <a:t>How much change did she receive in total?  </a:t>
            </a:r>
            <a:r>
              <a:rPr lang="en-GB" sz="1600" b="1" dirty="0">
                <a:solidFill>
                  <a:srgbClr val="00B050"/>
                </a:solidFill>
              </a:rPr>
              <a:t>61p</a:t>
            </a:r>
            <a:endParaRPr lang="en-GB" sz="2000" b="1" dirty="0">
              <a:solidFill>
                <a:schemeClr val="tx1"/>
              </a:solidFill>
            </a:endParaRPr>
          </a:p>
        </p:txBody>
      </p:sp>
    </p:spTree>
    <p:extLst>
      <p:ext uri="{BB962C8B-B14F-4D97-AF65-F5344CB8AC3E}">
        <p14:creationId xmlns:p14="http://schemas.microsoft.com/office/powerpoint/2010/main" val="3304357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0CE83F76-BD1E-465A-9AF8-F949D41B50BE}"/>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US" sz="2000" b="1" dirty="0">
                <a:solidFill>
                  <a:srgbClr val="5B9BD5">
                    <a:lumMod val="75000"/>
                  </a:srgbClr>
                </a:solidFill>
              </a:rPr>
              <a:t>Complements to multiples of 10, e.g. 57 +  = 60.</a:t>
            </a:r>
          </a:p>
        </p:txBody>
      </p:sp>
      <p:pic>
        <p:nvPicPr>
          <p:cNvPr id="16" name="Picture 6" descr="Brain, Cranium, Head, Psychology, Skull">
            <a:extLst>
              <a:ext uri="{FF2B5EF4-FFF2-40B4-BE49-F238E27FC236}">
                <a16:creationId xmlns="" xmlns:a16="http://schemas.microsoft.com/office/drawing/2014/main" id="{67E46EA6-D212-49FD-8D5B-33BBC9F650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5057" y="1244246"/>
            <a:ext cx="2293886" cy="1959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9B7DF486-8AC0-4B68-9198-48C1ED3795BE}"/>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256148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pic>
        <p:nvPicPr>
          <p:cNvPr id="4" name="Picture 3">
            <a:extLst>
              <a:ext uri="{FF2B5EF4-FFF2-40B4-BE49-F238E27FC236}">
                <a16:creationId xmlns="" xmlns:a16="http://schemas.microsoft.com/office/drawing/2014/main" id="{B8C02280-61A1-4A4F-A815-8D7875859D8F}"/>
              </a:ext>
            </a:extLst>
          </p:cNvPr>
          <p:cNvPicPr>
            <a:picLocks noChangeAspect="1"/>
          </p:cNvPicPr>
          <p:nvPr/>
        </p:nvPicPr>
        <p:blipFill rotWithShape="1">
          <a:blip r:embed="rId3">
            <a:extLst>
              <a:ext uri="{28A0092B-C50C-407E-A947-70E740481C1C}">
                <a14:useLocalDpi xmlns:a14="http://schemas.microsoft.com/office/drawing/2010/main" val="0"/>
              </a:ext>
            </a:extLst>
          </a:blip>
          <a:srcRect l="21294" t="8283" r="25058" b="11194"/>
          <a:stretch/>
        </p:blipFill>
        <p:spPr>
          <a:xfrm>
            <a:off x="2029485" y="197823"/>
            <a:ext cx="5389581" cy="5720521"/>
          </a:xfrm>
          <a:prstGeom prst="rect">
            <a:avLst/>
          </a:prstGeom>
          <a:ln w="158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44963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0CE83F76-BD1E-465A-9AF8-F949D41B50BE}"/>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Short Mental Workout</a:t>
            </a:r>
          </a:p>
          <a:p>
            <a:pPr algn="ctr">
              <a:spcAft>
                <a:spcPts val="1000"/>
              </a:spcAft>
              <a:buClr>
                <a:srgbClr val="EA7600"/>
              </a:buClr>
              <a:buSzPct val="120000"/>
            </a:pPr>
            <a:r>
              <a:rPr lang="en-US" sz="2000" b="1" dirty="0">
                <a:solidFill>
                  <a:srgbClr val="5B9BD5">
                    <a:lumMod val="75000"/>
                  </a:srgbClr>
                </a:solidFill>
              </a:rPr>
              <a:t>Complements to multiples of 10.</a:t>
            </a:r>
          </a:p>
        </p:txBody>
      </p:sp>
      <p:pic>
        <p:nvPicPr>
          <p:cNvPr id="16" name="Picture 6" descr="Brain, Cranium, Head, Psychology, Skull">
            <a:extLst>
              <a:ext uri="{FF2B5EF4-FFF2-40B4-BE49-F238E27FC236}">
                <a16:creationId xmlns="" xmlns:a16="http://schemas.microsoft.com/office/drawing/2014/main" id="{67E46EA6-D212-49FD-8D5B-33BBC9F6504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5057" y="1244246"/>
            <a:ext cx="2293886" cy="1959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9B7DF486-8AC0-4B68-9198-48C1ED3795BE}"/>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2520504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dirty="0"/>
              <a:t>Year 3/4</a:t>
            </a:r>
          </a:p>
        </p:txBody>
      </p:sp>
      <p:sp>
        <p:nvSpPr>
          <p:cNvPr id="14" name="TextBox 13">
            <a:extLst>
              <a:ext uri="{FF2B5EF4-FFF2-40B4-BE49-F238E27FC236}">
                <a16:creationId xmlns="" xmlns:a16="http://schemas.microsoft.com/office/drawing/2014/main" id="{4F5BBA62-5BA1-4406-BC04-BBFA71D89E40}"/>
              </a:ext>
            </a:extLst>
          </p:cNvPr>
          <p:cNvSpPr txBox="1"/>
          <p:nvPr/>
        </p:nvSpPr>
        <p:spPr>
          <a:xfrm>
            <a:off x="506473" y="1019757"/>
            <a:ext cx="8130503" cy="1669688"/>
          </a:xfrm>
          <a:prstGeom prst="rect">
            <a:avLst/>
          </a:prstGeom>
          <a:noFill/>
        </p:spPr>
        <p:txBody>
          <a:bodyPr wrap="square" rtlCol="0">
            <a:spAutoFit/>
          </a:bodyPr>
          <a:lstStyle/>
          <a:p>
            <a:pPr algn="ctr">
              <a:spcAft>
                <a:spcPts val="30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buClr>
                <a:srgbClr val="EA7600"/>
              </a:buClr>
              <a:buSzPct val="120000"/>
            </a:pPr>
            <a:r>
              <a:rPr lang="en-GB" sz="2000" b="1" dirty="0">
                <a:solidFill>
                  <a:srgbClr val="006400"/>
                </a:solidFill>
              </a:rPr>
              <a:t>Add 3 or 4 numbers less than 20, using number facts. </a:t>
            </a:r>
          </a:p>
          <a:p>
            <a:pPr>
              <a:buClr>
                <a:srgbClr val="EA7600"/>
              </a:buClr>
              <a:buSzPct val="120000"/>
            </a:pPr>
            <a:r>
              <a:rPr lang="en-GB" sz="2000" b="1" dirty="0">
                <a:solidFill>
                  <a:srgbClr val="0000CC"/>
                </a:solidFill>
              </a:rPr>
              <a:t>Add 3, 4 or 5 numbers less than 20, using number facts.</a:t>
            </a:r>
          </a:p>
          <a:p>
            <a:pPr>
              <a:buClr>
                <a:srgbClr val="EA7600"/>
              </a:buClr>
              <a:buSzPct val="120000"/>
            </a:pPr>
            <a:endParaRPr lang="en-GB" sz="1600" b="1" dirty="0">
              <a:solidFill>
                <a:srgbClr val="0000C8"/>
              </a:solidFill>
            </a:endParaRPr>
          </a:p>
        </p:txBody>
      </p:sp>
      <p:sp>
        <p:nvSpPr>
          <p:cNvPr id="16" name="TextBox 15">
            <a:extLst>
              <a:ext uri="{FF2B5EF4-FFF2-40B4-BE49-F238E27FC236}">
                <a16:creationId xmlns="" xmlns:a16="http://schemas.microsoft.com/office/drawing/2014/main" id="{02231CE7-88FD-4EC2-99EC-B5144B635BDC}"/>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Addition and Subtraction</a:t>
            </a:r>
          </a:p>
          <a:p>
            <a:pPr algn="ctr"/>
            <a:r>
              <a:rPr lang="en-GB" sz="2400" b="1" dirty="0">
                <a:solidFill>
                  <a:srgbClr val="253746"/>
                </a:solidFill>
              </a:rPr>
              <a:t>Number bonds to 100</a:t>
            </a:r>
          </a:p>
        </p:txBody>
      </p:sp>
    </p:spTree>
    <p:extLst>
      <p:ext uri="{BB962C8B-B14F-4D97-AF65-F5344CB8AC3E}">
        <p14:creationId xmlns:p14="http://schemas.microsoft.com/office/powerpoint/2010/main" val="2480185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3/4</a:t>
            </a:r>
          </a:p>
        </p:txBody>
      </p:sp>
      <p:sp>
        <p:nvSpPr>
          <p:cNvPr id="14" name="TextBox 13">
            <a:extLst>
              <a:ext uri="{FF2B5EF4-FFF2-40B4-BE49-F238E27FC236}">
                <a16:creationId xmlns="" xmlns:a16="http://schemas.microsoft.com/office/drawing/2014/main" id="{3D8D22A3-6CE1-464E-9713-D95EBCCE7221}"/>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006400"/>
                </a:solidFill>
              </a:rPr>
              <a:t>Add 3 or 4 numbers less than 20, using number facts; </a:t>
            </a:r>
            <a:r>
              <a:rPr lang="en-GB" sz="2000" b="1" dirty="0">
                <a:solidFill>
                  <a:srgbClr val="0000CC"/>
                </a:solidFill>
              </a:rPr>
              <a:t>Add 3, 4 or 5 numbers less than 20, using number facts.</a:t>
            </a:r>
          </a:p>
        </p:txBody>
      </p:sp>
      <p:sp>
        <p:nvSpPr>
          <p:cNvPr id="23" name="Speech Bubble: Rectangle with Corners Rounded 10">
            <a:extLst>
              <a:ext uri="{FF2B5EF4-FFF2-40B4-BE49-F238E27FC236}">
                <a16:creationId xmlns="" xmlns:a16="http://schemas.microsoft.com/office/drawing/2014/main" id="{068E3137-480B-48F5-A6B8-195B29B034A1}"/>
              </a:ext>
            </a:extLst>
          </p:cNvPr>
          <p:cNvSpPr/>
          <p:nvPr/>
        </p:nvSpPr>
        <p:spPr>
          <a:xfrm>
            <a:off x="5911495" y="2574076"/>
            <a:ext cx="2631072" cy="1032877"/>
          </a:xfrm>
          <a:prstGeom prst="wedgeEllipseCallout">
            <a:avLst>
              <a:gd name="adj1" fmla="val -84883"/>
              <a:gd name="adj2" fmla="val 42249"/>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What is 5 + 4?</a:t>
            </a:r>
          </a:p>
        </p:txBody>
      </p:sp>
      <p:grpSp>
        <p:nvGrpSpPr>
          <p:cNvPr id="24" name="Group 23">
            <a:extLst>
              <a:ext uri="{FF2B5EF4-FFF2-40B4-BE49-F238E27FC236}">
                <a16:creationId xmlns="" xmlns:a16="http://schemas.microsoft.com/office/drawing/2014/main" id="{0F06D8D2-A69D-4A50-9CDF-AD2844069EE8}"/>
              </a:ext>
            </a:extLst>
          </p:cNvPr>
          <p:cNvGrpSpPr/>
          <p:nvPr/>
        </p:nvGrpSpPr>
        <p:grpSpPr>
          <a:xfrm>
            <a:off x="116681" y="1767019"/>
            <a:ext cx="5537148" cy="3107575"/>
            <a:chOff x="243456" y="1570252"/>
            <a:chExt cx="6460141" cy="3529010"/>
          </a:xfrm>
        </p:grpSpPr>
        <p:sp>
          <p:nvSpPr>
            <p:cNvPr id="25" name="Speech Bubble: Rectangle with Corners Rounded 14">
              <a:extLst>
                <a:ext uri="{FF2B5EF4-FFF2-40B4-BE49-F238E27FC236}">
                  <a16:creationId xmlns="" xmlns:a16="http://schemas.microsoft.com/office/drawing/2014/main" id="{54FE7EB0-4C62-4CC3-A166-5651ED09DAAF}"/>
                </a:ext>
              </a:extLst>
            </p:cNvPr>
            <p:cNvSpPr/>
            <p:nvPr/>
          </p:nvSpPr>
          <p:spPr>
            <a:xfrm>
              <a:off x="243456" y="1570252"/>
              <a:ext cx="6460141" cy="3529010"/>
            </a:xfrm>
            <a:prstGeom prst="irregularSeal2">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dirty="0">
                  <a:solidFill>
                    <a:schemeClr val="accent5">
                      <a:lumMod val="20000"/>
                      <a:lumOff val="80000"/>
                    </a:schemeClr>
                  </a:solidFill>
                </a:rPr>
                <a:t>Talk to your partner. How would you choose to add these 4 numbers?</a:t>
              </a:r>
            </a:p>
          </p:txBody>
        </p:sp>
        <p:pic>
          <p:nvPicPr>
            <p:cNvPr id="26" name="Picture 25">
              <a:extLst>
                <a:ext uri="{FF2B5EF4-FFF2-40B4-BE49-F238E27FC236}">
                  <a16:creationId xmlns="" xmlns:a16="http://schemas.microsoft.com/office/drawing/2014/main" id="{3F9B4122-8297-413A-8EF2-A3E3FA2BE82E}"/>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43514" y="3457623"/>
              <a:ext cx="1294107" cy="731086"/>
            </a:xfrm>
            <a:prstGeom prst="rect">
              <a:avLst/>
            </a:prstGeom>
            <a:effectLst>
              <a:outerShdw blurRad="50800" dist="38100" dir="2700000" algn="tl" rotWithShape="0">
                <a:prstClr val="black">
                  <a:alpha val="40000"/>
                </a:prstClr>
              </a:outerShdw>
            </a:effectLst>
          </p:spPr>
        </p:pic>
      </p:grpSp>
      <p:sp>
        <p:nvSpPr>
          <p:cNvPr id="27" name="Rectangle 26">
            <a:extLst>
              <a:ext uri="{FF2B5EF4-FFF2-40B4-BE49-F238E27FC236}">
                <a16:creationId xmlns="" xmlns:a16="http://schemas.microsoft.com/office/drawing/2014/main" id="{B3ADE493-EEFF-474D-8C72-D4A368D89D15}"/>
              </a:ext>
            </a:extLst>
          </p:cNvPr>
          <p:cNvSpPr/>
          <p:nvPr/>
        </p:nvSpPr>
        <p:spPr>
          <a:xfrm>
            <a:off x="1347300" y="863203"/>
            <a:ext cx="1010133" cy="951530"/>
          </a:xfrm>
          <a:prstGeom prst="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3</a:t>
            </a:r>
          </a:p>
        </p:txBody>
      </p:sp>
      <p:sp>
        <p:nvSpPr>
          <p:cNvPr id="28" name="Rectangle 27">
            <a:extLst>
              <a:ext uri="{FF2B5EF4-FFF2-40B4-BE49-F238E27FC236}">
                <a16:creationId xmlns="" xmlns:a16="http://schemas.microsoft.com/office/drawing/2014/main" id="{EC022A25-8709-4893-BBEB-8EDBBA12BCF4}"/>
              </a:ext>
            </a:extLst>
          </p:cNvPr>
          <p:cNvSpPr/>
          <p:nvPr/>
        </p:nvSpPr>
        <p:spPr>
          <a:xfrm>
            <a:off x="3187236" y="863203"/>
            <a:ext cx="1010133" cy="951530"/>
          </a:xfrm>
          <a:prstGeom prst="rect">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5</a:t>
            </a:r>
          </a:p>
        </p:txBody>
      </p:sp>
      <p:sp>
        <p:nvSpPr>
          <p:cNvPr id="29" name="Rectangle 28">
            <a:extLst>
              <a:ext uri="{FF2B5EF4-FFF2-40B4-BE49-F238E27FC236}">
                <a16:creationId xmlns="" xmlns:a16="http://schemas.microsoft.com/office/drawing/2014/main" id="{48D70599-E0BF-48E6-888E-4B97903884E9}"/>
              </a:ext>
            </a:extLst>
          </p:cNvPr>
          <p:cNvSpPr/>
          <p:nvPr/>
        </p:nvSpPr>
        <p:spPr>
          <a:xfrm>
            <a:off x="4964724" y="863203"/>
            <a:ext cx="1010133" cy="951530"/>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17</a:t>
            </a:r>
          </a:p>
        </p:txBody>
      </p:sp>
      <p:sp>
        <p:nvSpPr>
          <p:cNvPr id="30" name="Rectangle 29">
            <a:extLst>
              <a:ext uri="{FF2B5EF4-FFF2-40B4-BE49-F238E27FC236}">
                <a16:creationId xmlns="" xmlns:a16="http://schemas.microsoft.com/office/drawing/2014/main" id="{FB81D9DE-22EF-479D-AF61-456DEDEE8E8B}"/>
              </a:ext>
            </a:extLst>
          </p:cNvPr>
          <p:cNvSpPr/>
          <p:nvPr/>
        </p:nvSpPr>
        <p:spPr>
          <a:xfrm>
            <a:off x="6841556" y="863203"/>
            <a:ext cx="1010133" cy="951530"/>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2"/>
                </a:solidFill>
              </a:rPr>
              <a:t>4</a:t>
            </a:r>
          </a:p>
        </p:txBody>
      </p:sp>
      <p:sp>
        <p:nvSpPr>
          <p:cNvPr id="31" name="Speech Bubble: Rectangle with Corners Rounded 10">
            <a:extLst>
              <a:ext uri="{FF2B5EF4-FFF2-40B4-BE49-F238E27FC236}">
                <a16:creationId xmlns="" xmlns:a16="http://schemas.microsoft.com/office/drawing/2014/main" id="{3161E3AB-771C-4597-A760-C315C1DCA424}"/>
              </a:ext>
            </a:extLst>
          </p:cNvPr>
          <p:cNvSpPr/>
          <p:nvPr/>
        </p:nvSpPr>
        <p:spPr>
          <a:xfrm>
            <a:off x="3831541" y="4129278"/>
            <a:ext cx="3276497" cy="1306231"/>
          </a:xfrm>
          <a:prstGeom prst="wedgeEllipseCallout">
            <a:avLst>
              <a:gd name="adj1" fmla="val 68919"/>
              <a:gd name="adj2" fmla="val 5351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And what is 20 + 9?</a:t>
            </a:r>
          </a:p>
        </p:txBody>
      </p:sp>
      <p:grpSp>
        <p:nvGrpSpPr>
          <p:cNvPr id="32" name="Group 31">
            <a:extLst>
              <a:ext uri="{FF2B5EF4-FFF2-40B4-BE49-F238E27FC236}">
                <a16:creationId xmlns="" xmlns:a16="http://schemas.microsoft.com/office/drawing/2014/main" id="{EBC50AF4-9E6A-4F17-9714-023556944186}"/>
              </a:ext>
            </a:extLst>
          </p:cNvPr>
          <p:cNvGrpSpPr/>
          <p:nvPr/>
        </p:nvGrpSpPr>
        <p:grpSpPr>
          <a:xfrm>
            <a:off x="1014186" y="2604248"/>
            <a:ext cx="3367896" cy="1521976"/>
            <a:chOff x="5603384" y="2395832"/>
            <a:chExt cx="3367896" cy="1521976"/>
          </a:xfrm>
        </p:grpSpPr>
        <p:sp>
          <p:nvSpPr>
            <p:cNvPr id="33" name="Speech Bubble: Rectangle with Corners Rounded 10">
              <a:extLst>
                <a:ext uri="{FF2B5EF4-FFF2-40B4-BE49-F238E27FC236}">
                  <a16:creationId xmlns="" xmlns:a16="http://schemas.microsoft.com/office/drawing/2014/main" id="{56A3D351-6E68-410E-A43F-B33C25EF8487}"/>
                </a:ext>
              </a:extLst>
            </p:cNvPr>
            <p:cNvSpPr/>
            <p:nvPr/>
          </p:nvSpPr>
          <p:spPr>
            <a:xfrm>
              <a:off x="5603384" y="2395832"/>
              <a:ext cx="3367896" cy="1521976"/>
            </a:xfrm>
            <a:prstGeom prst="wedgeEllipseCallout">
              <a:avLst>
                <a:gd name="adj1" fmla="val -76131"/>
                <a:gd name="adj2" fmla="val 27846"/>
              </a:avLst>
            </a:prstGeom>
            <a:solidFill>
              <a:schemeClr val="accent5">
                <a:lumMod val="40000"/>
                <a:lumOff val="60000"/>
              </a:schemeClr>
            </a:solidFill>
            <a:ln w="28575">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dirty="0">
                  <a:solidFill>
                    <a:srgbClr val="253746"/>
                  </a:solidFill>
                </a:rPr>
                <a:t>Clue – can you find a pair that makes 20?</a:t>
              </a:r>
            </a:p>
          </p:txBody>
        </p:sp>
        <p:pic>
          <p:nvPicPr>
            <p:cNvPr id="34" name="Picture 2" descr="Image result for magnifying glass icon">
              <a:extLst>
                <a:ext uri="{FF2B5EF4-FFF2-40B4-BE49-F238E27FC236}">
                  <a16:creationId xmlns="" xmlns:a16="http://schemas.microsoft.com/office/drawing/2014/main" id="{8678C63C-43AF-4543-A2C8-A24B511401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9445" y="3090151"/>
              <a:ext cx="359806" cy="3860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28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75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75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Lst>
  </p:timing>
</p:sld>
</file>

<file path=ppt/theme/theme1.xml><?xml version="1.0" encoding="utf-8"?>
<a:theme xmlns:a="http://schemas.openxmlformats.org/drawingml/2006/main" name="Office Theme">
  <a:themeElements>
    <a:clrScheme name="Custom 3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2597</TotalTime>
  <Words>3159</Words>
  <Application>Microsoft Office PowerPoint</Application>
  <PresentationFormat>On-screen Show (4:3)</PresentationFormat>
  <Paragraphs>462</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Kay Russell</cp:lastModifiedBy>
  <cp:revision>218</cp:revision>
  <dcterms:created xsi:type="dcterms:W3CDTF">2018-09-13T11:08:58Z</dcterms:created>
  <dcterms:modified xsi:type="dcterms:W3CDTF">2019-08-20T10:38:35Z</dcterms:modified>
</cp:coreProperties>
</file>