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87" r:id="rId2"/>
    <p:sldId id="284" r:id="rId3"/>
    <p:sldId id="285" r:id="rId4"/>
    <p:sldId id="327" r:id="rId5"/>
    <p:sldId id="328" r:id="rId6"/>
    <p:sldId id="329" r:id="rId7"/>
    <p:sldId id="330" r:id="rId8"/>
    <p:sldId id="305" r:id="rId9"/>
    <p:sldId id="297" r:id="rId10"/>
    <p:sldId id="332" r:id="rId11"/>
    <p:sldId id="331" r:id="rId12"/>
    <p:sldId id="298" r:id="rId13"/>
    <p:sldId id="296" r:id="rId14"/>
    <p:sldId id="302" r:id="rId15"/>
    <p:sldId id="306" r:id="rId16"/>
    <p:sldId id="309" r:id="rId17"/>
    <p:sldId id="333" r:id="rId18"/>
    <p:sldId id="336" r:id="rId19"/>
    <p:sldId id="334" r:id="rId20"/>
    <p:sldId id="311" r:id="rId21"/>
    <p:sldId id="337" r:id="rId22"/>
    <p:sldId id="312" r:id="rId23"/>
    <p:sldId id="338" r:id="rId24"/>
    <p:sldId id="339" r:id="rId25"/>
    <p:sldId id="313" r:id="rId26"/>
    <p:sldId id="314" r:id="rId27"/>
    <p:sldId id="307" r:id="rId28"/>
    <p:sldId id="315" r:id="rId29"/>
    <p:sldId id="342" r:id="rId30"/>
    <p:sldId id="343" r:id="rId31"/>
    <p:sldId id="344" r:id="rId32"/>
    <p:sldId id="345" r:id="rId33"/>
    <p:sldId id="354" r:id="rId34"/>
    <p:sldId id="341" r:id="rId35"/>
    <p:sldId id="317" r:id="rId36"/>
    <p:sldId id="320" r:id="rId37"/>
    <p:sldId id="308" r:id="rId38"/>
    <p:sldId id="346" r:id="rId39"/>
    <p:sldId id="300" r:id="rId40"/>
    <p:sldId id="299" r:id="rId41"/>
    <p:sldId id="347" r:id="rId42"/>
    <p:sldId id="348" r:id="rId43"/>
    <p:sldId id="288" r:id="rId44"/>
    <p:sldId id="349" r:id="rId45"/>
    <p:sldId id="323" r:id="rId46"/>
    <p:sldId id="350" r:id="rId47"/>
    <p:sldId id="351" r:id="rId48"/>
    <p:sldId id="352" r:id="rId49"/>
    <p:sldId id="353" r:id="rId50"/>
    <p:sldId id="326" r:id="rId51"/>
    <p:sldId id="304" r:id="rId52"/>
    <p:sldId id="280" r:id="rId53"/>
    <p:sldId id="355" r:id="rId54"/>
    <p:sldId id="356" r:id="rId55"/>
    <p:sldId id="303"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1F4E79"/>
    <a:srgbClr val="BDD7EE"/>
    <a:srgbClr val="E6E6E6"/>
    <a:srgbClr val="FFE699"/>
    <a:srgbClr val="F2F2F2"/>
    <a:srgbClr val="FFF2CC"/>
    <a:srgbClr val="EA7600"/>
    <a:srgbClr val="253746"/>
    <a:srgbClr val="9AF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61" autoAdjust="0"/>
    <p:restoredTop sz="85986" autoAdjust="0"/>
  </p:normalViewPr>
  <p:slideViewPr>
    <p:cSldViewPr snapToGrid="0">
      <p:cViewPr varScale="1">
        <p:scale>
          <a:sx n="81" d="100"/>
          <a:sy n="81" d="100"/>
        </p:scale>
        <p:origin x="98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15/08/2019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dirty="0"/>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53746"/>
                </a:solidFill>
                <a:effectLst/>
                <a:uLnTx/>
                <a:uFillTx/>
                <a:latin typeface="+mn-lt"/>
                <a:ea typeface="+mn-ea"/>
                <a:cs typeface="+mn-cs"/>
              </a:rPr>
              <a:t>Before teaching, be aware that</a:t>
            </a:r>
            <a:r>
              <a:rPr kumimoji="0" lang="en-GB" sz="1200" b="0" i="0" u="none" strike="noStrike" kern="1200" cap="none" spc="0" normalizeH="0" baseline="0" noProof="0" dirty="0">
                <a:ln>
                  <a:noFill/>
                </a:ln>
                <a:solidFill>
                  <a:srgbClr val="253746"/>
                </a:solidFill>
                <a:effectLst/>
                <a:uLnTx/>
                <a:uFillTx/>
                <a:latin typeface="+mn-lt"/>
                <a:ea typeface="+mn-ea"/>
                <a:cs typeface="+mn-cs"/>
              </a:rPr>
              <a:t>:</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1</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children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mini-whiteboards and pens.  ??</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2</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children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mini-whiteboards and pens.  ??</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3</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children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mini-whiteboards and pens.  ??</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4</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children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mini-whiteboards and pens.  ??</a:t>
            </a: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Y3 WT/ARE/GD: </a:t>
            </a:r>
            <a:r>
              <a:rPr lang="en-GB" sz="1200" kern="1200" dirty="0">
                <a:solidFill>
                  <a:schemeClr val="tx1"/>
                </a:solidFill>
                <a:effectLst/>
                <a:latin typeface="+mn-lt"/>
                <a:ea typeface="+mn-ea"/>
                <a:cs typeface="+mn-cs"/>
              </a:rPr>
              <a:t>Frog pairs game subtracting two 2-digit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Y4 </a:t>
            </a:r>
            <a:r>
              <a:rPr lang="en-GB" sz="1200" b="0" i="0" kern="1200" baseline="0" dirty="0">
                <a:solidFill>
                  <a:schemeClr val="tx1"/>
                </a:solidFill>
                <a:effectLst/>
                <a:latin typeface="+mn-lt"/>
                <a:ea typeface="+mn-ea"/>
                <a:cs typeface="+mn-cs"/>
              </a:rPr>
              <a:t>Y3 WT/ARE/GD:  </a:t>
            </a:r>
            <a:r>
              <a:rPr lang="en-GB" sz="1200" kern="1200" dirty="0">
                <a:solidFill>
                  <a:schemeClr val="tx1"/>
                </a:solidFill>
                <a:effectLst/>
                <a:latin typeface="+mn-lt"/>
                <a:ea typeface="+mn-ea"/>
                <a:cs typeface="+mn-cs"/>
              </a:rPr>
              <a:t>Frog investigation: think of a 2-digit number, 1</a:t>
            </a:r>
            <a:r>
              <a:rPr lang="en-GB" sz="1200" kern="1200" baseline="30000" dirty="0">
                <a:solidFill>
                  <a:schemeClr val="tx1"/>
                </a:solidFill>
                <a:effectLst/>
                <a:latin typeface="+mn-lt"/>
                <a:ea typeface="+mn-ea"/>
                <a:cs typeface="+mn-cs"/>
              </a:rPr>
              <a:t>st</a:t>
            </a:r>
            <a:r>
              <a:rPr lang="en-GB" sz="1200" kern="1200" dirty="0">
                <a:solidFill>
                  <a:schemeClr val="tx1"/>
                </a:solidFill>
                <a:effectLst/>
                <a:latin typeface="+mn-lt"/>
                <a:ea typeface="+mn-ea"/>
                <a:cs typeface="+mn-cs"/>
              </a:rPr>
              <a:t> digit greater than 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reverse and subtract, e.g. 85 – 58.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12</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Y3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WT/ARE/GD:  </a:t>
            </a:r>
            <a:r>
              <a:rPr lang="en-US" sz="1200" b="0" i="0" kern="1200" baseline="0" dirty="0">
                <a:solidFill>
                  <a:schemeClr val="tx1"/>
                </a:solidFill>
                <a:effectLst/>
                <a:latin typeface="+mn-lt"/>
                <a:ea typeface="+mn-ea"/>
                <a:cs typeface="+mn-cs"/>
              </a:rPr>
              <a:t>Subtraction by counting up Sheet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Working towards ARE do section A and try some of section B, using landmarked lines to help.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Working at ARE complete sections A and B, drawing their own empty number line jottings.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Greater Depth complete sections B and C. </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13</a:t>
            </a:fld>
            <a:endParaRPr lang="en-GB" dirty="0"/>
          </a:p>
        </p:txBody>
      </p:sp>
    </p:spTree>
    <p:extLst>
      <p:ext uri="{BB962C8B-B14F-4D97-AF65-F5344CB8AC3E}">
        <p14:creationId xmlns:p14="http://schemas.microsoft.com/office/powerpoint/2010/main" val="1863692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Y4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a:t>
            </a:r>
            <a:r>
              <a:rPr kumimoji="0" lang="en-US" sz="1200" b="0" i="0" u="none" strike="noStrike" kern="1200" cap="none" spc="0" normalizeH="0" baseline="0" noProof="0" dirty="0">
                <a:ln>
                  <a:noFill/>
                </a:ln>
                <a:solidFill>
                  <a:prstClr val="black"/>
                </a:solidFill>
                <a:effectLst/>
                <a:uLnTx/>
                <a:uFillTx/>
                <a:latin typeface="+mn-lt"/>
                <a:ea typeface="+mn-ea"/>
                <a:cs typeface="+mn-cs"/>
              </a:rPr>
              <a:t>Counting up to subtract Sheet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a:t>
            </a:r>
            <a:r>
              <a:rPr kumimoji="0" lang="en-US" sz="1200" b="0" i="0" u="none" strike="noStrike" kern="1200" cap="none" spc="0" normalizeH="0" baseline="0" noProof="0" dirty="0">
                <a:ln>
                  <a:noFill/>
                </a:ln>
                <a:solidFill>
                  <a:prstClr val="black"/>
                </a:solidFill>
                <a:effectLst/>
                <a:uLnTx/>
                <a:uFillTx/>
                <a:latin typeface="+mn-lt"/>
                <a:ea typeface="+mn-ea"/>
                <a:cs typeface="+mn-cs"/>
              </a:rPr>
              <a:t>Counting up to subtract Sheet 3.</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14</a:t>
            </a:fld>
            <a:endParaRPr lang="en-GB" dirty="0"/>
          </a:p>
        </p:txBody>
      </p:sp>
    </p:spTree>
    <p:extLst>
      <p:ext uri="{BB962C8B-B14F-4D97-AF65-F5344CB8AC3E}">
        <p14:creationId xmlns:p14="http://schemas.microsoft.com/office/powerpoint/2010/main" val="3982600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15</a:t>
            </a:fld>
            <a:endParaRPr lang="en-GB" dirty="0"/>
          </a:p>
        </p:txBody>
      </p:sp>
    </p:spTree>
    <p:extLst>
      <p:ext uri="{BB962C8B-B14F-4D97-AF65-F5344CB8AC3E}">
        <p14:creationId xmlns:p14="http://schemas.microsoft.com/office/powerpoint/2010/main" val="1953465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16</a:t>
            </a:fld>
            <a:endParaRPr lang="en-GB" dirty="0"/>
          </a:p>
        </p:txBody>
      </p:sp>
    </p:spTree>
    <p:extLst>
      <p:ext uri="{BB962C8B-B14F-4D97-AF65-F5344CB8AC3E}">
        <p14:creationId xmlns:p14="http://schemas.microsoft.com/office/powerpoint/2010/main" val="3591674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17</a:t>
            </a:fld>
            <a:endParaRPr lang="en-GB" dirty="0"/>
          </a:p>
        </p:txBody>
      </p:sp>
    </p:spTree>
    <p:extLst>
      <p:ext uri="{BB962C8B-B14F-4D97-AF65-F5344CB8AC3E}">
        <p14:creationId xmlns:p14="http://schemas.microsoft.com/office/powerpoint/2010/main" val="1823479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18</a:t>
            </a:fld>
            <a:endParaRPr lang="en-GB" dirty="0"/>
          </a:p>
        </p:txBody>
      </p:sp>
    </p:spTree>
    <p:extLst>
      <p:ext uri="{BB962C8B-B14F-4D97-AF65-F5344CB8AC3E}">
        <p14:creationId xmlns:p14="http://schemas.microsoft.com/office/powerpoint/2010/main" val="1426206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Y3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Y3 WT/ARE/GD:  </a:t>
            </a:r>
            <a:r>
              <a:rPr kumimoji="0" lang="en-US" sz="1200" b="0" i="0" u="none" strike="noStrike" kern="1200" cap="none" spc="0" normalizeH="0" baseline="0" noProof="0" dirty="0">
                <a:ln>
                  <a:noFill/>
                </a:ln>
                <a:solidFill>
                  <a:prstClr val="black"/>
                </a:solidFill>
                <a:effectLst/>
                <a:uLnTx/>
                <a:uFillTx/>
                <a:latin typeface="+mn-lt"/>
                <a:ea typeface="+mn-ea"/>
                <a:cs typeface="+mn-cs"/>
              </a:rPr>
              <a:t>Explore counting up to subtract pairs of 2-digit numbers &lt;100.</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19</a:t>
            </a:fld>
            <a:endParaRPr lang="en-GB" dirty="0"/>
          </a:p>
        </p:txBody>
      </p:sp>
    </p:spTree>
    <p:extLst>
      <p:ext uri="{BB962C8B-B14F-4D97-AF65-F5344CB8AC3E}">
        <p14:creationId xmlns:p14="http://schemas.microsoft.com/office/powerpoint/2010/main" val="322610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short activities suggested here do not have to be done at the beginning of your maths lesson - they are suitable for doing at any time of the day to provide ongoing revision of important mental and oral skills.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While there probably isn’t time during your maths lesson for these activities, it is crucial to regularly revisit the skills used. If you decide to use them – perhaps at the beginning of the day for ‘morning maths’, as you line up for lunch, or as a ‘brain-break’ during the </a:t>
            </a:r>
            <a:r>
              <a:rPr lang="en-GB" sz="1200" b="0" i="1" kern="1200" dirty="0">
                <a:solidFill>
                  <a:schemeClr val="tx1"/>
                </a:solidFill>
                <a:effectLst/>
                <a:latin typeface="+mn-lt"/>
                <a:ea typeface="+mn-ea"/>
                <a:cs typeface="+mn-cs"/>
              </a:rPr>
              <a:t>afternoon - </a:t>
            </a:r>
            <a:r>
              <a:rPr lang="en-GB" sz="1200" b="0" i="1" kern="1200" dirty="0" err="1">
                <a:solidFill>
                  <a:schemeClr val="tx1"/>
                </a:solidFill>
                <a:effectLst/>
                <a:latin typeface="+mn-lt"/>
                <a:ea typeface="+mn-ea"/>
                <a:cs typeface="+mn-cs"/>
              </a:rPr>
              <a:t>i</a:t>
            </a:r>
            <a:r>
              <a:rPr kumimoji="0" lang="en-GB" sz="1200" b="0" i="1" u="none" strike="noStrike" kern="1200" cap="none" spc="0" normalizeH="0" baseline="0" noProof="0" dirty="0">
                <a:ln>
                  <a:noFill/>
                </a:ln>
                <a:solidFill>
                  <a:prstClr val="black"/>
                </a:solidFill>
                <a:effectLst/>
                <a:uLnTx/>
                <a:uFillTx/>
                <a:latin typeface="+mn-lt"/>
                <a:ea typeface="+mn-ea"/>
                <a:cs typeface="+mn-cs"/>
              </a:rPr>
              <a:t>t might be useful to drag and drop the relevant slide or slides below to that day’s teaching.</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Y3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WT/ARE/GD:  </a:t>
            </a:r>
            <a:r>
              <a:rPr lang="en-US" sz="1200" b="0" i="0" kern="1200" baseline="0" dirty="0">
                <a:solidFill>
                  <a:schemeClr val="tx1"/>
                </a:solidFill>
                <a:effectLst/>
                <a:latin typeface="+mn-lt"/>
                <a:ea typeface="+mn-ea"/>
                <a:cs typeface="+mn-cs"/>
              </a:rPr>
              <a:t> Subtraction by counting up Sheet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Working towards ARE complete section A and try some of section B, using landmarked lines to help.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Working at ARE complete section B and try some of C drawing their own empty number line jottings.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Greater Depth complete sections B and C. They may not need to draw jottings. </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20</a:t>
            </a:fld>
            <a:endParaRPr lang="en-GB" dirty="0"/>
          </a:p>
        </p:txBody>
      </p:sp>
    </p:spTree>
    <p:extLst>
      <p:ext uri="{BB962C8B-B14F-4D97-AF65-F5344CB8AC3E}">
        <p14:creationId xmlns:p14="http://schemas.microsoft.com/office/powerpoint/2010/main" val="480733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Further teaching for Year 4</a:t>
            </a: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21</a:t>
            </a:fld>
            <a:endParaRPr lang="en-GB" dirty="0"/>
          </a:p>
        </p:txBody>
      </p:sp>
    </p:spTree>
    <p:extLst>
      <p:ext uri="{BB962C8B-B14F-4D97-AF65-F5344CB8AC3E}">
        <p14:creationId xmlns:p14="http://schemas.microsoft.com/office/powerpoint/2010/main" val="163871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kumimoji="0" lang="en-GB" sz="1200" b="1" i="0" u="none" strike="noStrike" kern="1200" cap="none" spc="0" normalizeH="0" baseline="0" noProof="0" dirty="0">
                <a:ln>
                  <a:noFill/>
                </a:ln>
                <a:solidFill>
                  <a:prstClr val="black"/>
                </a:solidFill>
                <a:effectLst/>
                <a:uLnTx/>
                <a:uFillTx/>
                <a:latin typeface="+mn-lt"/>
                <a:ea typeface="+mn-ea"/>
                <a:cs typeface="+mn-cs"/>
              </a:rPr>
              <a:t>Further teaching for Year 4</a:t>
            </a:r>
          </a:p>
        </p:txBody>
      </p:sp>
      <p:sp>
        <p:nvSpPr>
          <p:cNvPr id="4" name="Slide Number Placeholder 3"/>
          <p:cNvSpPr>
            <a:spLocks noGrp="1"/>
          </p:cNvSpPr>
          <p:nvPr>
            <p:ph type="sldNum" sz="quarter" idx="10"/>
          </p:nvPr>
        </p:nvSpPr>
        <p:spPr/>
        <p:txBody>
          <a:bodyPr/>
          <a:lstStyle/>
          <a:p>
            <a:fld id="{33873E03-7F6C-40B1-9C82-92C8804404E5}" type="slidenum">
              <a:rPr lang="en-GB" smtClean="0"/>
              <a:t>22</a:t>
            </a:fld>
            <a:endParaRPr lang="en-GB" dirty="0"/>
          </a:p>
        </p:txBody>
      </p:sp>
    </p:spTree>
    <p:extLst>
      <p:ext uri="{BB962C8B-B14F-4D97-AF65-F5344CB8AC3E}">
        <p14:creationId xmlns:p14="http://schemas.microsoft.com/office/powerpoint/2010/main" val="2625460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Further teaching for Year 4</a:t>
            </a: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23</a:t>
            </a:fld>
            <a:endParaRPr lang="en-GB" dirty="0"/>
          </a:p>
        </p:txBody>
      </p:sp>
    </p:spTree>
    <p:extLst>
      <p:ext uri="{BB962C8B-B14F-4D97-AF65-F5344CB8AC3E}">
        <p14:creationId xmlns:p14="http://schemas.microsoft.com/office/powerpoint/2010/main" val="4180673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Further teaching for Year 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24</a:t>
            </a:fld>
            <a:endParaRPr lang="en-GB" dirty="0"/>
          </a:p>
        </p:txBody>
      </p:sp>
    </p:spTree>
    <p:extLst>
      <p:ext uri="{BB962C8B-B14F-4D97-AF65-F5344CB8AC3E}">
        <p14:creationId xmlns:p14="http://schemas.microsoft.com/office/powerpoint/2010/main" val="2390043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Y4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Y4 WT/ARE/GD: </a:t>
            </a:r>
            <a:r>
              <a:rPr kumimoji="0" lang="en-US" sz="1200" b="0" i="0" u="none" strike="noStrike" kern="1200" cap="none" spc="0" normalizeH="0" baseline="0" noProof="0" dirty="0">
                <a:ln>
                  <a:noFill/>
                </a:ln>
                <a:solidFill>
                  <a:prstClr val="black"/>
                </a:solidFill>
                <a:effectLst/>
                <a:uLnTx/>
                <a:uFillTx/>
                <a:latin typeface="+mn-lt"/>
                <a:ea typeface="+mn-ea"/>
                <a:cs typeface="+mn-cs"/>
              </a:rPr>
              <a:t>Explore counting up and counting back to subtract 2-digit numbers from numbers &gt;100. Discuss preferences.</a:t>
            </a:r>
          </a:p>
        </p:txBody>
      </p:sp>
      <p:sp>
        <p:nvSpPr>
          <p:cNvPr id="4" name="Slide Number Placeholder 3"/>
          <p:cNvSpPr>
            <a:spLocks noGrp="1"/>
          </p:cNvSpPr>
          <p:nvPr>
            <p:ph type="sldNum" sz="quarter" idx="10"/>
          </p:nvPr>
        </p:nvSpPr>
        <p:spPr/>
        <p:txBody>
          <a:bodyPr/>
          <a:lstStyle/>
          <a:p>
            <a:fld id="{33873E03-7F6C-40B1-9C82-92C8804404E5}" type="slidenum">
              <a:rPr lang="en-GB" smtClean="0"/>
              <a:t>25</a:t>
            </a:fld>
            <a:endParaRPr lang="en-GB" dirty="0"/>
          </a:p>
        </p:txBody>
      </p:sp>
    </p:spTree>
    <p:extLst>
      <p:ext uri="{BB962C8B-B14F-4D97-AF65-F5344CB8AC3E}">
        <p14:creationId xmlns:p14="http://schemas.microsoft.com/office/powerpoint/2010/main" val="781968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Y4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a:t>
            </a:r>
            <a:r>
              <a:rPr kumimoji="0" lang="en-US" sz="1200" b="0" i="0" u="none" strike="noStrike" kern="1200" cap="none" spc="0" normalizeH="0" baseline="0" noProof="0" dirty="0">
                <a:ln>
                  <a:noFill/>
                </a:ln>
                <a:solidFill>
                  <a:prstClr val="black"/>
                </a:solidFill>
                <a:effectLst/>
                <a:uLnTx/>
                <a:uFillTx/>
                <a:latin typeface="+mn-lt"/>
                <a:ea typeface="+mn-ea"/>
                <a:cs typeface="+mn-cs"/>
              </a:rPr>
              <a:t>Frog or counting back? Sheet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a:t>
            </a:r>
            <a:r>
              <a:rPr kumimoji="0" lang="en-US" sz="1200" b="0" i="0" u="none" strike="noStrike" kern="1200" cap="none" spc="0" normalizeH="0" baseline="0" noProof="0" dirty="0">
                <a:ln>
                  <a:noFill/>
                </a:ln>
                <a:solidFill>
                  <a:prstClr val="black"/>
                </a:solidFill>
                <a:effectLst/>
                <a:uLnTx/>
                <a:uFillTx/>
                <a:latin typeface="+mn-lt"/>
                <a:ea typeface="+mn-ea"/>
                <a:cs typeface="+mn-cs"/>
              </a:rPr>
              <a:t>Frog or counting back? Sheet 3.</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26</a:t>
            </a:fld>
            <a:endParaRPr lang="en-GB" dirty="0"/>
          </a:p>
        </p:txBody>
      </p:sp>
    </p:spTree>
    <p:extLst>
      <p:ext uri="{BB962C8B-B14F-4D97-AF65-F5344CB8AC3E}">
        <p14:creationId xmlns:p14="http://schemas.microsoft.com/office/powerpoint/2010/main" val="1505618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27</a:t>
            </a:fld>
            <a:endParaRPr lang="en-GB" dirty="0"/>
          </a:p>
        </p:txBody>
      </p:sp>
    </p:spTree>
    <p:extLst>
      <p:ext uri="{BB962C8B-B14F-4D97-AF65-F5344CB8AC3E}">
        <p14:creationId xmlns:p14="http://schemas.microsoft.com/office/powerpoint/2010/main" val="1532314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28</a:t>
            </a:fld>
            <a:endParaRPr lang="en-GB" dirty="0"/>
          </a:p>
        </p:txBody>
      </p:sp>
    </p:spTree>
    <p:extLst>
      <p:ext uri="{BB962C8B-B14F-4D97-AF65-F5344CB8AC3E}">
        <p14:creationId xmlns:p14="http://schemas.microsoft.com/office/powerpoint/2010/main" val="1410451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29</a:t>
            </a:fld>
            <a:endParaRPr lang="en-GB" dirty="0"/>
          </a:p>
        </p:txBody>
      </p:sp>
    </p:spTree>
    <p:extLst>
      <p:ext uri="{BB962C8B-B14F-4D97-AF65-F5344CB8AC3E}">
        <p14:creationId xmlns:p14="http://schemas.microsoft.com/office/powerpoint/2010/main" val="12367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To use this activity, drag this slide to the start of Day 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53746"/>
                </a:solidFill>
              </a:rPr>
              <a:t>Play ‘Ping-Pong’. Teacher ‘pings’ a number less than 20, the class ‘pong’ back the complement to 20. Occasionally say ‘Ping’, to which the children reply ‘Pong’ (or vice versa!). </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30</a:t>
            </a:fld>
            <a:endParaRPr lang="en-GB" dirty="0"/>
          </a:p>
        </p:txBody>
      </p:sp>
    </p:spTree>
    <p:extLst>
      <p:ext uri="{BB962C8B-B14F-4D97-AF65-F5344CB8AC3E}">
        <p14:creationId xmlns:p14="http://schemas.microsoft.com/office/powerpoint/2010/main" val="1428421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31</a:t>
            </a:fld>
            <a:endParaRPr lang="en-GB" dirty="0"/>
          </a:p>
        </p:txBody>
      </p:sp>
    </p:spTree>
    <p:extLst>
      <p:ext uri="{BB962C8B-B14F-4D97-AF65-F5344CB8AC3E}">
        <p14:creationId xmlns:p14="http://schemas.microsoft.com/office/powerpoint/2010/main" val="424255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32</a:t>
            </a:fld>
            <a:endParaRPr lang="en-GB" dirty="0"/>
          </a:p>
        </p:txBody>
      </p:sp>
    </p:spTree>
    <p:extLst>
      <p:ext uri="{BB962C8B-B14F-4D97-AF65-F5344CB8AC3E}">
        <p14:creationId xmlns:p14="http://schemas.microsoft.com/office/powerpoint/2010/main" val="2025697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33</a:t>
            </a:fld>
            <a:endParaRPr lang="en-GB" dirty="0"/>
          </a:p>
        </p:txBody>
      </p:sp>
    </p:spTree>
    <p:extLst>
      <p:ext uri="{BB962C8B-B14F-4D97-AF65-F5344CB8AC3E}">
        <p14:creationId xmlns:p14="http://schemas.microsoft.com/office/powerpoint/2010/main" val="1471545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Today would be a great day to use a problem-solving investigation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Hole-y-subtraction </a:t>
            </a:r>
            <a:r>
              <a:rPr lang="en-GB" sz="1200" b="1" kern="1200" dirty="0">
                <a:solidFill>
                  <a:schemeClr val="tx1"/>
                </a:solidFill>
                <a:effectLst/>
                <a:latin typeface="+mn-lt"/>
                <a:ea typeface="+mn-ea"/>
                <a:cs typeface="+mn-cs"/>
              </a:rPr>
              <a:t>– as the group activity, which you can find in this unit’s IN-DEPTH INVESTIGATION box on Hamilton’s website.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Alternatively,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Y3 WT/ARE/GD: </a:t>
            </a:r>
            <a:r>
              <a:rPr kumimoji="0" lang="en-US" sz="1200" b="0" i="0" u="none" strike="noStrike" kern="1200" cap="none" spc="0" normalizeH="0" baseline="0" noProof="0" dirty="0">
                <a:ln>
                  <a:noFill/>
                </a:ln>
                <a:solidFill>
                  <a:prstClr val="black"/>
                </a:solidFill>
                <a:effectLst/>
                <a:uLnTx/>
                <a:uFillTx/>
                <a:latin typeface="+mn-lt"/>
                <a:ea typeface="+mn-ea"/>
                <a:cs typeface="+mn-cs"/>
              </a:rPr>
              <a:t>Create 3-digit - 2-digit subtractions; solve by counting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kumimoji="0" lang="en-GB" sz="1200" b="0" i="0" u="none" strike="noStrike" kern="1200" cap="none" spc="0" normalizeH="0" baseline="0" noProof="0" dirty="0">
                <a:ln>
                  <a:noFill/>
                </a:ln>
                <a:solidFill>
                  <a:prstClr val="black"/>
                </a:solidFill>
                <a:effectLst/>
                <a:uLnTx/>
                <a:uFillTx/>
                <a:latin typeface="+mn-lt"/>
                <a:ea typeface="+mn-ea"/>
                <a:cs typeface="+mn-cs"/>
              </a:rPr>
              <a:t>Y4 WT:  </a:t>
            </a:r>
            <a:r>
              <a:rPr lang="en-US" sz="1200" kern="1200" dirty="0">
                <a:solidFill>
                  <a:schemeClr val="tx1"/>
                </a:solidFill>
                <a:effectLst/>
                <a:latin typeface="+mn-lt"/>
                <a:ea typeface="+mn-ea"/>
                <a:cs typeface="+mn-cs"/>
              </a:rPr>
              <a:t>Use Frog to find the difference between numbers either side of 200.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Y4 ARE/GD:  </a:t>
            </a:r>
            <a:r>
              <a:rPr kumimoji="0" lang="en-US" sz="1200" b="0" i="0" u="none" strike="noStrike" kern="1200" cap="none" spc="0" normalizeH="0" baseline="0" noProof="0" dirty="0">
                <a:ln>
                  <a:noFill/>
                </a:ln>
                <a:solidFill>
                  <a:prstClr val="black"/>
                </a:solidFill>
                <a:effectLst/>
                <a:uLnTx/>
                <a:uFillTx/>
                <a:latin typeface="+mn-lt"/>
                <a:ea typeface="+mn-ea"/>
                <a:cs typeface="+mn-cs"/>
              </a:rPr>
              <a:t>Make subtractions of 3-digit numbers and use Frog to solve them.</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34</a:t>
            </a:fld>
            <a:endParaRPr lang="en-GB" dirty="0"/>
          </a:p>
        </p:txBody>
      </p:sp>
    </p:spTree>
    <p:extLst>
      <p:ext uri="{BB962C8B-B14F-4D97-AF65-F5344CB8AC3E}">
        <p14:creationId xmlns:p14="http://schemas.microsoft.com/office/powerpoint/2010/main" val="1006784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Y3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WT/ARE/GD: </a:t>
            </a:r>
            <a:r>
              <a:rPr lang="en-US" sz="1200" b="0" i="0" kern="1200" baseline="0" dirty="0">
                <a:solidFill>
                  <a:schemeClr val="tx1"/>
                </a:solidFill>
                <a:effectLst/>
                <a:latin typeface="+mn-lt"/>
                <a:ea typeface="+mn-ea"/>
                <a:cs typeface="+mn-cs"/>
              </a:rPr>
              <a:t>Subtracting 2-digit numbers from 3-digit numbers Sheet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Working towards ARE complete Set A using a 0-100 beaded line for reference (see resources), then complete Set 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Working at ARE complete Set B then the first four questions of Set 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Greater Depth complete Set B then Set C. Teacher Note: The final 2 questions of Set C have an answer greater than 20 but less than 30.</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35</a:t>
            </a:fld>
            <a:endParaRPr lang="en-GB" dirty="0"/>
          </a:p>
        </p:txBody>
      </p:sp>
    </p:spTree>
    <p:extLst>
      <p:ext uri="{BB962C8B-B14F-4D97-AF65-F5344CB8AC3E}">
        <p14:creationId xmlns:p14="http://schemas.microsoft.com/office/powerpoint/2010/main" val="2365770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Y4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WT/ARE/GD: </a:t>
            </a:r>
            <a:r>
              <a:rPr lang="en-US" sz="1200" b="0" i="0" kern="1200" baseline="0" dirty="0">
                <a:solidFill>
                  <a:schemeClr val="tx1"/>
                </a:solidFill>
                <a:effectLst/>
                <a:latin typeface="+mn-lt"/>
                <a:ea typeface="+mn-ea"/>
                <a:cs typeface="+mn-cs"/>
              </a:rPr>
              <a:t> Subtracting 3-digit numbers Sheet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Working towards ARE complete Bronze and Challenge.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Working at ARE complete Bronze, Silver and Challenge.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Greater Depth complete 3 from Bronze, 3 from Silver and all of Gold and both Challenges.</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36</a:t>
            </a:fld>
            <a:endParaRPr lang="en-GB" dirty="0"/>
          </a:p>
        </p:txBody>
      </p:sp>
    </p:spTree>
    <p:extLst>
      <p:ext uri="{BB962C8B-B14F-4D97-AF65-F5344CB8AC3E}">
        <p14:creationId xmlns:p14="http://schemas.microsoft.com/office/powerpoint/2010/main" val="3272865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37</a:t>
            </a:fld>
            <a:endParaRPr lang="en-GB" dirty="0"/>
          </a:p>
        </p:txBody>
      </p:sp>
    </p:spTree>
    <p:extLst>
      <p:ext uri="{BB962C8B-B14F-4D97-AF65-F5344CB8AC3E}">
        <p14:creationId xmlns:p14="http://schemas.microsoft.com/office/powerpoint/2010/main" val="905548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38</a:t>
            </a:fld>
            <a:endParaRPr lang="en-GB" dirty="0"/>
          </a:p>
        </p:txBody>
      </p:sp>
    </p:spTree>
    <p:extLst>
      <p:ext uri="{BB962C8B-B14F-4D97-AF65-F5344CB8AC3E}">
        <p14:creationId xmlns:p14="http://schemas.microsoft.com/office/powerpoint/2010/main" val="1810177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39</a:t>
            </a:fld>
            <a:endParaRPr lang="en-GB" dirty="0"/>
          </a:p>
        </p:txBody>
      </p:sp>
    </p:spTree>
    <p:extLst>
      <p:ext uri="{BB962C8B-B14F-4D97-AF65-F5344CB8AC3E}">
        <p14:creationId xmlns:p14="http://schemas.microsoft.com/office/powerpoint/2010/main" val="1001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To use this activity, drag this slide to the start of Day 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53746"/>
                </a:solidFill>
              </a:rPr>
              <a:t>Give number fans to three children. Ask them each to select a single digit, keeping it hidden until you ask them to show the rest of the class. On your instruction, the three children show their numbers and everyone else finds the total, using number facts to help, writing their answer on their whiteboard.  As fluency improves, include a fourth number fan, so that children are adding four 1-digit numbers together. </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dirty="0"/>
          </a:p>
        </p:txBody>
      </p:sp>
    </p:spTree>
    <p:extLst>
      <p:ext uri="{BB962C8B-B14F-4D97-AF65-F5344CB8AC3E}">
        <p14:creationId xmlns:p14="http://schemas.microsoft.com/office/powerpoint/2010/main" val="3453807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40</a:t>
            </a:fld>
            <a:endParaRPr lang="en-GB" dirty="0"/>
          </a:p>
        </p:txBody>
      </p:sp>
    </p:spTree>
    <p:extLst>
      <p:ext uri="{BB962C8B-B14F-4D97-AF65-F5344CB8AC3E}">
        <p14:creationId xmlns:p14="http://schemas.microsoft.com/office/powerpoint/2010/main" val="286466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41</a:t>
            </a:fld>
            <a:endParaRPr lang="en-GB" dirty="0"/>
          </a:p>
        </p:txBody>
      </p:sp>
    </p:spTree>
    <p:extLst>
      <p:ext uri="{BB962C8B-B14F-4D97-AF65-F5344CB8AC3E}">
        <p14:creationId xmlns:p14="http://schemas.microsoft.com/office/powerpoint/2010/main" val="4135935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42</a:t>
            </a:fld>
            <a:endParaRPr lang="en-GB" dirty="0"/>
          </a:p>
        </p:txBody>
      </p:sp>
    </p:spTree>
    <p:extLst>
      <p:ext uri="{BB962C8B-B14F-4D97-AF65-F5344CB8AC3E}">
        <p14:creationId xmlns:p14="http://schemas.microsoft.com/office/powerpoint/2010/main" val="2712962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sng"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873E03-7F6C-40B1-9C82-92C8804404E5}" type="slidenum">
              <a:rPr lang="en-GB" smtClean="0"/>
              <a:t>43</a:t>
            </a:fld>
            <a:endParaRPr lang="en-GB" dirty="0"/>
          </a:p>
        </p:txBody>
      </p:sp>
    </p:spTree>
    <p:extLst>
      <p:ext uri="{BB962C8B-B14F-4D97-AF65-F5344CB8AC3E}">
        <p14:creationId xmlns:p14="http://schemas.microsoft.com/office/powerpoint/2010/main" val="29174643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Y3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r>
              <a:rPr lang="en-GB" sz="1200" b="0" i="0" kern="1200" baseline="0" dirty="0">
                <a:solidFill>
                  <a:schemeClr val="tx1"/>
                </a:solidFill>
                <a:effectLst/>
                <a:latin typeface="+mn-lt"/>
                <a:ea typeface="+mn-ea"/>
                <a:cs typeface="+mn-cs"/>
              </a:rPr>
              <a:t>WT/ARE/GD: </a:t>
            </a:r>
            <a:r>
              <a:rPr lang="en-US" sz="1200" kern="1200" dirty="0">
                <a:solidFill>
                  <a:schemeClr val="tx1"/>
                </a:solidFill>
                <a:effectLst/>
                <a:latin typeface="+mn-lt"/>
                <a:ea typeface="+mn-ea"/>
                <a:cs typeface="+mn-cs"/>
              </a:rPr>
              <a:t>Making subtractions: 2-digit from 3-digit numbers with answers less than 40.</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sng"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873E03-7F6C-40B1-9C82-92C8804404E5}" type="slidenum">
              <a:rPr lang="en-GB" smtClean="0"/>
              <a:t>44</a:t>
            </a:fld>
            <a:endParaRPr lang="en-GB" dirty="0"/>
          </a:p>
        </p:txBody>
      </p:sp>
    </p:spTree>
    <p:extLst>
      <p:ext uri="{BB962C8B-B14F-4D97-AF65-F5344CB8AC3E}">
        <p14:creationId xmlns:p14="http://schemas.microsoft.com/office/powerpoint/2010/main" val="3849276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Y3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WT/ARE/GD: </a:t>
            </a:r>
            <a:r>
              <a:rPr lang="en-US" sz="1200" b="0" i="0" kern="1200" baseline="0" dirty="0">
                <a:solidFill>
                  <a:schemeClr val="tx1"/>
                </a:solidFill>
                <a:effectLst/>
                <a:latin typeface="+mn-lt"/>
                <a:ea typeface="+mn-ea"/>
                <a:cs typeface="+mn-cs"/>
              </a:rPr>
              <a:t>Subtracting 2-digit numbers from 3-digit numbers Sheet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Working towards ARE complete Set A and some of Set B (if they can). Children sketch empty number lines and hops as appropriate.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Working at ARE complete Set B then the first four questions of Set 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Greater Depth complete Set B then Set C. (Teacher Note: The final 2 questions of Set C have an answer greater than 40 but less than 50.)</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45</a:t>
            </a:fld>
            <a:endParaRPr lang="en-GB" dirty="0"/>
          </a:p>
        </p:txBody>
      </p:sp>
    </p:spTree>
    <p:extLst>
      <p:ext uri="{BB962C8B-B14F-4D97-AF65-F5344CB8AC3E}">
        <p14:creationId xmlns:p14="http://schemas.microsoft.com/office/powerpoint/2010/main" val="32998021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46</a:t>
            </a:fld>
            <a:endParaRPr lang="en-GB" dirty="0"/>
          </a:p>
        </p:txBody>
      </p:sp>
    </p:spTree>
    <p:extLst>
      <p:ext uri="{BB962C8B-B14F-4D97-AF65-F5344CB8AC3E}">
        <p14:creationId xmlns:p14="http://schemas.microsoft.com/office/powerpoint/2010/main" val="4141402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47</a:t>
            </a:fld>
            <a:endParaRPr lang="en-GB" dirty="0"/>
          </a:p>
        </p:txBody>
      </p:sp>
    </p:spTree>
    <p:extLst>
      <p:ext uri="{BB962C8B-B14F-4D97-AF65-F5344CB8AC3E}">
        <p14:creationId xmlns:p14="http://schemas.microsoft.com/office/powerpoint/2010/main" val="3973847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48</a:t>
            </a:fld>
            <a:endParaRPr lang="en-GB" dirty="0"/>
          </a:p>
        </p:txBody>
      </p:sp>
    </p:spTree>
    <p:extLst>
      <p:ext uri="{BB962C8B-B14F-4D97-AF65-F5344CB8AC3E}">
        <p14:creationId xmlns:p14="http://schemas.microsoft.com/office/powerpoint/2010/main" val="34634462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Y4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r>
              <a:rPr kumimoji="0" lang="en-GB" sz="1200" b="0" i="0" u="none" strike="noStrike" kern="1200" cap="none" spc="0" normalizeH="0" baseline="0" noProof="0" dirty="0">
                <a:ln>
                  <a:noFill/>
                </a:ln>
                <a:solidFill>
                  <a:prstClr val="black"/>
                </a:solidFill>
                <a:effectLst/>
                <a:uLnTx/>
                <a:uFillTx/>
                <a:latin typeface="+mn-lt"/>
                <a:ea typeface="+mn-ea"/>
                <a:cs typeface="+mn-cs"/>
              </a:rPr>
              <a:t>WT:  </a:t>
            </a:r>
            <a:r>
              <a:rPr lang="en-US" sz="1200" kern="1200" dirty="0">
                <a:solidFill>
                  <a:schemeClr val="tx1"/>
                </a:solidFill>
                <a:effectLst/>
                <a:latin typeface="+mn-lt"/>
                <a:ea typeface="+mn-ea"/>
                <a:cs typeface="+mn-cs"/>
              </a:rPr>
              <a:t>Subtract 3-digit numbers from multiples of 100 and check using addition.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a:t>
            </a:r>
            <a:r>
              <a:rPr kumimoji="0" lang="en-US" sz="1200" b="0" i="0" u="none" strike="noStrike" kern="1200" cap="none" spc="0" normalizeH="0" baseline="0" noProof="0" dirty="0">
                <a:ln>
                  <a:noFill/>
                </a:ln>
                <a:solidFill>
                  <a:prstClr val="black"/>
                </a:solidFill>
                <a:effectLst/>
                <a:uLnTx/>
                <a:uFillTx/>
                <a:latin typeface="+mn-lt"/>
                <a:ea typeface="+mn-ea"/>
                <a:cs typeface="+mn-cs"/>
              </a:rPr>
              <a:t>Subtract 3-digit numbers to find given differences and check using addition to find incorrect answers.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49</a:t>
            </a:fld>
            <a:endParaRPr lang="en-GB" dirty="0"/>
          </a:p>
        </p:txBody>
      </p:sp>
    </p:spTree>
    <p:extLst>
      <p:ext uri="{BB962C8B-B14F-4D97-AF65-F5344CB8AC3E}">
        <p14:creationId xmlns:p14="http://schemas.microsoft.com/office/powerpoint/2010/main" val="126728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To use this activity, drag this slide to the start of Day 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53746"/>
                </a:solidFill>
              </a:rPr>
              <a:t>Show children the bead bar and use a cloth to cover 14 of the beads. Ask children how many beads they can see (86), and then to work out how many you have hidden. Model finding the complement to the nearest 10 (from 86 you count up 4 to get to 90) and then counting up in 10s to get to 100.  Repeat with other complements to 100. Children write the answers on their whiteboards. </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dirty="0"/>
          </a:p>
        </p:txBody>
      </p:sp>
    </p:spTree>
    <p:extLst>
      <p:ext uri="{BB962C8B-B14F-4D97-AF65-F5344CB8AC3E}">
        <p14:creationId xmlns:p14="http://schemas.microsoft.com/office/powerpoint/2010/main" val="42434837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Y4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a:t>
            </a:r>
            <a:r>
              <a:rPr kumimoji="0" lang="en-US" sz="1200" b="0" i="0" u="none" strike="noStrike" kern="1200" cap="none" spc="0" normalizeH="0" baseline="0" noProof="0" dirty="0">
                <a:ln>
                  <a:noFill/>
                </a:ln>
                <a:solidFill>
                  <a:prstClr val="black"/>
                </a:solidFill>
                <a:effectLst/>
                <a:uLnTx/>
                <a:uFillTx/>
                <a:latin typeface="+mn-lt"/>
                <a:ea typeface="+mn-ea"/>
                <a:cs typeface="+mn-cs"/>
              </a:rPr>
              <a:t>Using addition to check subtraction Sheet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a:t>
            </a:r>
            <a:r>
              <a:rPr kumimoji="0" lang="en-US" sz="1200" b="0" i="0" u="none" strike="noStrike" kern="1200" cap="none" spc="0" normalizeH="0" baseline="0" noProof="0" dirty="0">
                <a:ln>
                  <a:noFill/>
                </a:ln>
                <a:solidFill>
                  <a:prstClr val="black"/>
                </a:solidFill>
                <a:effectLst/>
                <a:uLnTx/>
                <a:uFillTx/>
                <a:latin typeface="+mn-lt"/>
                <a:ea typeface="+mn-ea"/>
                <a:cs typeface="+mn-cs"/>
              </a:rPr>
              <a:t>Using addition to check subtraction Sheet 3.</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50</a:t>
            </a:fld>
            <a:endParaRPr lang="en-GB" dirty="0"/>
          </a:p>
        </p:txBody>
      </p:sp>
    </p:spTree>
    <p:extLst>
      <p:ext uri="{BB962C8B-B14F-4D97-AF65-F5344CB8AC3E}">
        <p14:creationId xmlns:p14="http://schemas.microsoft.com/office/powerpoint/2010/main" val="19007998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dirty="0">
                <a:solidFill>
                  <a:schemeClr val="tx1"/>
                </a:solidFill>
              </a:rPr>
              <a:t>You can now use the </a:t>
            </a:r>
            <a:r>
              <a:rPr lang="en-GB" sz="1200" b="1" i="0" kern="1200" dirty="0">
                <a:solidFill>
                  <a:schemeClr val="tx1"/>
                </a:solidFill>
                <a:effectLst/>
                <a:latin typeface="+mn-lt"/>
                <a:ea typeface="+mn-ea"/>
                <a:cs typeface="+mn-cs"/>
              </a:rPr>
              <a:t>Mastery: Reasoning and Problem-Solving </a:t>
            </a:r>
            <a:r>
              <a:rPr lang="en-GB" sz="1200" b="0" i="0" kern="1200" dirty="0">
                <a:solidFill>
                  <a:schemeClr val="tx1"/>
                </a:solidFill>
                <a:effectLst/>
                <a:latin typeface="+mn-lt"/>
                <a:ea typeface="+mn-ea"/>
                <a:cs typeface="+mn-cs"/>
              </a:rPr>
              <a:t>questions to assess children’s success across this unit.  Go to the next slides.</a:t>
            </a:r>
            <a:endParaRPr lang="en-GB" b="0" dirty="0">
              <a:solidFill>
                <a:schemeClr val="tx1"/>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51</a:t>
            </a:fld>
            <a:endParaRPr lang="en-GB" dirty="0"/>
          </a:p>
        </p:txBody>
      </p:sp>
    </p:spTree>
    <p:extLst>
      <p:ext uri="{BB962C8B-B14F-4D97-AF65-F5344CB8AC3E}">
        <p14:creationId xmlns:p14="http://schemas.microsoft.com/office/powerpoint/2010/main" val="5738356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52</a:t>
            </a:fld>
            <a:endParaRPr lang="en-GB" dirty="0"/>
          </a:p>
        </p:txBody>
      </p:sp>
    </p:spTree>
    <p:extLst>
      <p:ext uri="{BB962C8B-B14F-4D97-AF65-F5344CB8AC3E}">
        <p14:creationId xmlns:p14="http://schemas.microsoft.com/office/powerpoint/2010/main" val="24043251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53</a:t>
            </a:fld>
            <a:endParaRPr lang="en-GB" dirty="0"/>
          </a:p>
        </p:txBody>
      </p:sp>
    </p:spTree>
    <p:extLst>
      <p:ext uri="{BB962C8B-B14F-4D97-AF65-F5344CB8AC3E}">
        <p14:creationId xmlns:p14="http://schemas.microsoft.com/office/powerpoint/2010/main" val="752832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54</a:t>
            </a:fld>
            <a:endParaRPr lang="en-GB" dirty="0"/>
          </a:p>
        </p:txBody>
      </p:sp>
    </p:spTree>
    <p:extLst>
      <p:ext uri="{BB962C8B-B14F-4D97-AF65-F5344CB8AC3E}">
        <p14:creationId xmlns:p14="http://schemas.microsoft.com/office/powerpoint/2010/main" val="42279481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55</a:t>
            </a:fld>
            <a:endParaRPr lang="en-GB" dirty="0"/>
          </a:p>
        </p:txBody>
      </p:sp>
    </p:spTree>
    <p:extLst>
      <p:ext uri="{BB962C8B-B14F-4D97-AF65-F5344CB8AC3E}">
        <p14:creationId xmlns:p14="http://schemas.microsoft.com/office/powerpoint/2010/main" val="19394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To use this activity, drag this and the following slide to the start of Day 4</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53746"/>
                </a:solidFill>
              </a:rPr>
              <a:t>Show children the 0 - £1 penny line (see  next slide). Point to the 87p price-tagged picture. Ask: If I buy this, how much money will I have left from £1?  Children need to count up to the next 10p (3p) then to £1 (10p) to find out (if confident with bonds to 100, some may be able to do this in one step). With your finger, model the hops that ‘Frog’ would do to find the change. Repeat for the other toys.   Which toy would leave you with most change? And the least? </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a:t>
            </a:fld>
            <a:endParaRPr lang="en-GB" dirty="0"/>
          </a:p>
        </p:txBody>
      </p:sp>
    </p:spTree>
    <p:extLst>
      <p:ext uri="{BB962C8B-B14F-4D97-AF65-F5344CB8AC3E}">
        <p14:creationId xmlns:p14="http://schemas.microsoft.com/office/powerpoint/2010/main" val="303540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a:t>
            </a:fld>
            <a:endParaRPr lang="en-GB" dirty="0"/>
          </a:p>
        </p:txBody>
      </p:sp>
    </p:spTree>
    <p:extLst>
      <p:ext uri="{BB962C8B-B14F-4D97-AF65-F5344CB8AC3E}">
        <p14:creationId xmlns:p14="http://schemas.microsoft.com/office/powerpoint/2010/main" val="4122355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8</a:t>
            </a:fld>
            <a:endParaRPr lang="en-GB" dirty="0"/>
          </a:p>
        </p:txBody>
      </p:sp>
    </p:spTree>
    <p:extLst>
      <p:ext uri="{BB962C8B-B14F-4D97-AF65-F5344CB8AC3E}">
        <p14:creationId xmlns:p14="http://schemas.microsoft.com/office/powerpoint/2010/main" val="3995174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9</a:t>
            </a:fld>
            <a:endParaRPr lang="en-GB" dirty="0"/>
          </a:p>
        </p:txBody>
      </p:sp>
    </p:spTree>
    <p:extLst>
      <p:ext uri="{BB962C8B-B14F-4D97-AF65-F5344CB8AC3E}">
        <p14:creationId xmlns:p14="http://schemas.microsoft.com/office/powerpoint/2010/main" val="103169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34-flexible-maths-block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3/4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3/4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3/4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2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10" y="6390463"/>
            <a:ext cx="1681358" cy="276999"/>
          </a:xfrm>
          <a:prstGeom prst="rect">
            <a:avLst/>
          </a:prstGeom>
        </p:spPr>
        <p:txBody>
          <a:bodyPr wrap="none">
            <a:spAutoFit/>
          </a:bodyPr>
          <a:lstStyle/>
          <a:p>
            <a:pPr algn="l"/>
            <a:r>
              <a:rPr lang="en-GB" sz="1200" b="0" dirty="0">
                <a:solidFill>
                  <a:srgbClr val="EA7600"/>
                </a:solidFill>
              </a:rPr>
              <a:t>© </a:t>
            </a:r>
            <a:r>
              <a:rPr lang="en-GB" sz="1200" b="0" dirty="0">
                <a:solidFill>
                  <a:srgbClr val="EA7600"/>
                </a:solidFill>
                <a:hlinkClick r:id="rId2"/>
              </a:rPr>
              <a:t>hamilton-trust.org.uk</a:t>
            </a:r>
            <a:endParaRPr lang="en-GB" sz="1200" b="0"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200" b="0">
                <a:solidFill>
                  <a:srgbClr val="EA7600"/>
                </a:solidFill>
                <a:latin typeface="+mn-lt"/>
              </a:defRPr>
            </a:lvl1pPr>
          </a:lstStyle>
          <a:p>
            <a:pPr algn="r"/>
            <a:r>
              <a:rPr lang="en-GB" dirty="0"/>
              <a:t>Year 3/4</a:t>
            </a:r>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3/4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3/4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3/4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GB" dirty="0"/>
              <a:t>Year 3/4</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Year 3/4</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dirty="0"/>
              <a:t>Year 3/4</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3/4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3/4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rgbClr val="F2F2F2"/>
            </a:gs>
            <a:gs pos="0">
              <a:srgbClr val="FFF2CC"/>
            </a:gs>
            <a:gs pos="100000">
              <a:srgbClr val="FFE69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Year 3/4</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dirty="0"/>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1.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42.png"/><Relationship Id="rId4" Type="http://schemas.microsoft.com/office/2007/relationships/hdphoto" Target="../media/hdphoto3.wdp"/></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a16="http://schemas.microsoft.com/office/drawing/2014/main" id="{4F5BBA62-5BA1-4406-BC04-BBFA71D89E40}"/>
              </a:ext>
            </a:extLst>
          </p:cNvPr>
          <p:cNvSpPr txBox="1"/>
          <p:nvPr/>
        </p:nvSpPr>
        <p:spPr>
          <a:xfrm>
            <a:off x="406584" y="885996"/>
            <a:ext cx="8277726" cy="4809009"/>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b="1" dirty="0">
                <a:solidFill>
                  <a:srgbClr val="253746"/>
                </a:solidFill>
              </a:rPr>
              <a:t>Day 1</a:t>
            </a:r>
          </a:p>
          <a:p>
            <a:pPr>
              <a:buClr>
                <a:srgbClr val="EA7600"/>
              </a:buClr>
              <a:buSzPct val="120000"/>
            </a:pPr>
            <a:r>
              <a:rPr lang="en-GB" b="1" dirty="0">
                <a:solidFill>
                  <a:srgbClr val="006400"/>
                </a:solidFill>
              </a:rPr>
              <a:t>Use ‘Frog’ (counting up) to subtract pairs of 2-digit numbers (answers &lt;20).</a:t>
            </a:r>
          </a:p>
          <a:p>
            <a:pPr>
              <a:spcAft>
                <a:spcPts val="400"/>
              </a:spcAft>
              <a:buClr>
                <a:srgbClr val="EA7600"/>
              </a:buClr>
              <a:buSzPct val="120000"/>
            </a:pPr>
            <a:r>
              <a:rPr lang="en-GB" b="1" dirty="0">
                <a:solidFill>
                  <a:srgbClr val="0000CC"/>
                </a:solidFill>
              </a:rPr>
              <a:t>Use ‘Frog’ (counting up) to subtract pairs of 2-digit numbers (answers &gt;20).</a:t>
            </a:r>
          </a:p>
          <a:p>
            <a:pPr>
              <a:buClr>
                <a:srgbClr val="EA7600"/>
              </a:buClr>
              <a:buSzPct val="120000"/>
            </a:pPr>
            <a:r>
              <a:rPr lang="en-GB" b="1" dirty="0">
                <a:solidFill>
                  <a:srgbClr val="253746"/>
                </a:solidFill>
              </a:rPr>
              <a:t>Day 2</a:t>
            </a:r>
          </a:p>
          <a:p>
            <a:pPr>
              <a:buClr>
                <a:srgbClr val="EA7600"/>
              </a:buClr>
              <a:buSzPct val="120000"/>
            </a:pPr>
            <a:r>
              <a:rPr lang="en-GB" b="1" dirty="0">
                <a:solidFill>
                  <a:srgbClr val="006400"/>
                </a:solidFill>
              </a:rPr>
              <a:t>Use ‘Frog’ (counting up) to subtract pairs of 2-digit numbers (answers &lt;30).</a:t>
            </a:r>
          </a:p>
          <a:p>
            <a:pPr>
              <a:spcAft>
                <a:spcPts val="400"/>
              </a:spcAft>
              <a:buClr>
                <a:srgbClr val="EA7600"/>
              </a:buClr>
              <a:buSzPct val="120000"/>
            </a:pPr>
            <a:r>
              <a:rPr lang="en-GB" b="1" dirty="0">
                <a:solidFill>
                  <a:srgbClr val="0000CC"/>
                </a:solidFill>
              </a:rPr>
              <a:t>Subtract 2-digit numbers from numbers &gt;100. Explore use of counting up and counting back, discussing choice of method.</a:t>
            </a:r>
          </a:p>
          <a:p>
            <a:pPr>
              <a:buClr>
                <a:srgbClr val="EA7600"/>
              </a:buClr>
              <a:buSzPct val="120000"/>
            </a:pPr>
            <a:r>
              <a:rPr lang="en-GB" b="1" dirty="0">
                <a:solidFill>
                  <a:srgbClr val="253746"/>
                </a:solidFill>
              </a:rPr>
              <a:t>Day 3</a:t>
            </a:r>
          </a:p>
          <a:p>
            <a:pPr>
              <a:buClr>
                <a:srgbClr val="EA7600"/>
              </a:buClr>
              <a:buSzPct val="120000"/>
            </a:pPr>
            <a:r>
              <a:rPr lang="en-GB" b="1" dirty="0">
                <a:solidFill>
                  <a:srgbClr val="006400"/>
                </a:solidFill>
              </a:rPr>
              <a:t>Use counting up (Frog) to subtract numbers either side of 100, e.g. 102 - 86.</a:t>
            </a:r>
          </a:p>
          <a:p>
            <a:pPr>
              <a:spcAft>
                <a:spcPts val="400"/>
              </a:spcAft>
              <a:buClr>
                <a:srgbClr val="EA7600"/>
              </a:buClr>
              <a:buSzPct val="120000"/>
            </a:pPr>
            <a:r>
              <a:rPr lang="en-GB" b="1" dirty="0">
                <a:solidFill>
                  <a:srgbClr val="0000CC"/>
                </a:solidFill>
              </a:rPr>
              <a:t>Use counting up (Frog) to subtract numbers either side of a multiple of 100, e.g. 402 - 356.</a:t>
            </a:r>
          </a:p>
          <a:p>
            <a:pPr>
              <a:buClr>
                <a:srgbClr val="EA7600"/>
              </a:buClr>
              <a:buSzPct val="120000"/>
            </a:pPr>
            <a:r>
              <a:rPr lang="en-GB" b="1" dirty="0">
                <a:solidFill>
                  <a:srgbClr val="253746"/>
                </a:solidFill>
              </a:rPr>
              <a:t>Day 4</a:t>
            </a:r>
          </a:p>
          <a:p>
            <a:pPr>
              <a:buClr>
                <a:srgbClr val="EA7600"/>
              </a:buClr>
              <a:buSzPct val="120000"/>
            </a:pPr>
            <a:r>
              <a:rPr lang="en-GB" b="1" dirty="0">
                <a:solidFill>
                  <a:srgbClr val="006400"/>
                </a:solidFill>
              </a:rPr>
              <a:t>Use counting up (Frog) to subtract numbers either side of 100, e.g. 112 - 86.</a:t>
            </a:r>
          </a:p>
          <a:p>
            <a:pPr>
              <a:buClr>
                <a:srgbClr val="EA7600"/>
              </a:buClr>
              <a:buSzPct val="120000"/>
            </a:pPr>
            <a:r>
              <a:rPr lang="en-GB" b="1" dirty="0">
                <a:solidFill>
                  <a:srgbClr val="0000CC"/>
                </a:solidFill>
              </a:rPr>
              <a:t>Use counting up (Frog) to subtract numbers either side of a multiple of 100, e.g. 432 - 356; Check subtraction with addition.</a:t>
            </a:r>
          </a:p>
        </p:txBody>
      </p:sp>
      <p:sp>
        <p:nvSpPr>
          <p:cNvPr id="16" name="TextBox 15">
            <a:extLst>
              <a:ext uri="{FF2B5EF4-FFF2-40B4-BE49-F238E27FC236}">
                <a16:creationId xmlns:a16="http://schemas.microsoft.com/office/drawing/2014/main" id="{02231CE7-88FD-4EC2-99EC-B5144B635BDC}"/>
              </a:ext>
            </a:extLst>
          </p:cNvPr>
          <p:cNvSpPr txBox="1"/>
          <p:nvPr/>
        </p:nvSpPr>
        <p:spPr>
          <a:xfrm>
            <a:off x="116681" y="-88165"/>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Counting up subtraction (Frog)</a:t>
            </a:r>
          </a:p>
        </p:txBody>
      </p:sp>
    </p:spTree>
    <p:extLst>
      <p:ext uri="{BB962C8B-B14F-4D97-AF65-F5344CB8AC3E}">
        <p14:creationId xmlns:p14="http://schemas.microsoft.com/office/powerpoint/2010/main" val="296699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1" name="TextBox 10">
            <a:extLst>
              <a:ext uri="{FF2B5EF4-FFF2-40B4-BE49-F238E27FC236}">
                <a16:creationId xmlns:a16="http://schemas.microsoft.com/office/drawing/2014/main" id="{231CAD64-ECC3-4585-AC91-C890ED0496A0}"/>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1: </a:t>
            </a:r>
            <a:r>
              <a:rPr lang="en-GB" sz="2000" b="1" dirty="0">
                <a:solidFill>
                  <a:srgbClr val="006400"/>
                </a:solidFill>
              </a:rPr>
              <a:t>Use ‘Frog’ (counting up) to subtract pairs of 2-digit numbers (answers less than 20);</a:t>
            </a:r>
            <a:r>
              <a:rPr lang="en-GB" sz="2000" b="1" dirty="0">
                <a:solidFill>
                  <a:srgbClr val="0000CC"/>
                </a:solidFill>
              </a:rPr>
              <a:t> Use ‘Frog’ (counting up) to subtract pairs of 2-digit numbers (answers greater than 20).</a:t>
            </a:r>
          </a:p>
        </p:txBody>
      </p:sp>
      <p:sp>
        <p:nvSpPr>
          <p:cNvPr id="12" name="Rounded Rectangle 40">
            <a:extLst>
              <a:ext uri="{FF2B5EF4-FFF2-40B4-BE49-F238E27FC236}">
                <a16:creationId xmlns:a16="http://schemas.microsoft.com/office/drawing/2014/main" id="{2CCC2DC6-813E-45F3-82DF-18588A148E17}"/>
              </a:ext>
            </a:extLst>
          </p:cNvPr>
          <p:cNvSpPr/>
          <p:nvPr/>
        </p:nvSpPr>
        <p:spPr>
          <a:xfrm>
            <a:off x="460376" y="3849215"/>
            <a:ext cx="8444214" cy="1678128"/>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A75A91CB-F498-4564-828D-557C2889EB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9781" y="4391071"/>
            <a:ext cx="490152" cy="458461"/>
          </a:xfrm>
          <a:prstGeom prst="rect">
            <a:avLst/>
          </a:prstGeom>
        </p:spPr>
      </p:pic>
      <p:pic>
        <p:nvPicPr>
          <p:cNvPr id="14" name="Picture 13">
            <a:extLst>
              <a:ext uri="{FF2B5EF4-FFF2-40B4-BE49-F238E27FC236}">
                <a16:creationId xmlns:a16="http://schemas.microsoft.com/office/drawing/2014/main" id="{239B0B91-8FC1-46B1-9D5F-C281CC6B53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2612" y="4361458"/>
            <a:ext cx="490152" cy="458461"/>
          </a:xfrm>
          <a:prstGeom prst="rect">
            <a:avLst/>
          </a:prstGeom>
        </p:spPr>
      </p:pic>
      <p:pic>
        <p:nvPicPr>
          <p:cNvPr id="15" name="Picture 14">
            <a:extLst>
              <a:ext uri="{FF2B5EF4-FFF2-40B4-BE49-F238E27FC236}">
                <a16:creationId xmlns:a16="http://schemas.microsoft.com/office/drawing/2014/main" id="{B922D7A7-2F73-4CA7-9793-FA7DDA0C78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5054" y="4351630"/>
            <a:ext cx="490152" cy="458461"/>
          </a:xfrm>
          <a:prstGeom prst="rect">
            <a:avLst/>
          </a:prstGeom>
        </p:spPr>
      </p:pic>
      <p:pic>
        <p:nvPicPr>
          <p:cNvPr id="16" name="Picture 15">
            <a:extLst>
              <a:ext uri="{FF2B5EF4-FFF2-40B4-BE49-F238E27FC236}">
                <a16:creationId xmlns:a16="http://schemas.microsoft.com/office/drawing/2014/main" id="{AB476133-A38E-4214-BAE4-7C96FCD964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5852" y="4344156"/>
            <a:ext cx="490152" cy="458461"/>
          </a:xfrm>
          <a:prstGeom prst="rect">
            <a:avLst/>
          </a:prstGeom>
        </p:spPr>
      </p:pic>
      <p:cxnSp>
        <p:nvCxnSpPr>
          <p:cNvPr id="17" name="Straight Connector 16">
            <a:extLst>
              <a:ext uri="{FF2B5EF4-FFF2-40B4-BE49-F238E27FC236}">
                <a16:creationId xmlns:a16="http://schemas.microsoft.com/office/drawing/2014/main" id="{C9D37BF7-DD5A-47F5-92EF-7683D4685A93}"/>
              </a:ext>
            </a:extLst>
          </p:cNvPr>
          <p:cNvCxnSpPr/>
          <p:nvPr/>
        </p:nvCxnSpPr>
        <p:spPr>
          <a:xfrm>
            <a:off x="814013" y="4812529"/>
            <a:ext cx="7466387" cy="22409"/>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a16="http://schemas.microsoft.com/office/drawing/2014/main" id="{740AAB31-5BBD-404D-87D9-627DC5501F47}"/>
              </a:ext>
            </a:extLst>
          </p:cNvPr>
          <p:cNvCxnSpPr/>
          <p:nvPr/>
        </p:nvCxnSpPr>
        <p:spPr>
          <a:xfrm>
            <a:off x="1423518" y="4824000"/>
            <a:ext cx="0" cy="124470"/>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2E7EA24D-C170-4E87-90A6-D4679092FA03}"/>
              </a:ext>
            </a:extLst>
          </p:cNvPr>
          <p:cNvSpPr txBox="1"/>
          <p:nvPr/>
        </p:nvSpPr>
        <p:spPr>
          <a:xfrm>
            <a:off x="1169740" y="4896000"/>
            <a:ext cx="55467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54</a:t>
            </a:r>
          </a:p>
        </p:txBody>
      </p:sp>
      <p:grpSp>
        <p:nvGrpSpPr>
          <p:cNvPr id="20" name="Group 19">
            <a:extLst>
              <a:ext uri="{FF2B5EF4-FFF2-40B4-BE49-F238E27FC236}">
                <a16:creationId xmlns:a16="http://schemas.microsoft.com/office/drawing/2014/main" id="{B431DECB-D1F4-43EE-BC7D-15C9CC885332}"/>
              </a:ext>
            </a:extLst>
          </p:cNvPr>
          <p:cNvGrpSpPr/>
          <p:nvPr/>
        </p:nvGrpSpPr>
        <p:grpSpPr>
          <a:xfrm>
            <a:off x="1423516" y="4062101"/>
            <a:ext cx="1542506" cy="1234009"/>
            <a:chOff x="1423516" y="3663141"/>
            <a:chExt cx="2069890" cy="1655917"/>
          </a:xfrm>
        </p:grpSpPr>
        <p:cxnSp>
          <p:nvCxnSpPr>
            <p:cNvPr id="21" name="Straight Connector 20">
              <a:extLst>
                <a:ext uri="{FF2B5EF4-FFF2-40B4-BE49-F238E27FC236}">
                  <a16:creationId xmlns:a16="http://schemas.microsoft.com/office/drawing/2014/main" id="{46DACC25-0010-4D26-88BD-91093358626A}"/>
                </a:ext>
              </a:extLst>
            </p:cNvPr>
            <p:cNvCxnSpPr/>
            <p:nvPr/>
          </p:nvCxnSpPr>
          <p:spPr>
            <a:xfrm flipH="1">
              <a:off x="3175429" y="4685534"/>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2" name="TextBox 21">
              <a:extLst>
                <a:ext uri="{FF2B5EF4-FFF2-40B4-BE49-F238E27FC236}">
                  <a16:creationId xmlns:a16="http://schemas.microsoft.com/office/drawing/2014/main" id="{79BC77F6-19AB-43B4-94D0-528FAF82D4F1}"/>
                </a:ext>
              </a:extLst>
            </p:cNvPr>
            <p:cNvSpPr txBox="1"/>
            <p:nvPr/>
          </p:nvSpPr>
          <p:spPr>
            <a:xfrm>
              <a:off x="2846580" y="4782150"/>
              <a:ext cx="646826" cy="5369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2060"/>
                  </a:solidFill>
                  <a:latin typeface="Calibri" panose="020F0502020204030204"/>
                </a:rPr>
                <a:t>60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5A3B54FD-8973-4DFC-91B7-8B3B2C7F4E13}"/>
                </a:ext>
              </a:extLst>
            </p:cNvPr>
            <p:cNvGrpSpPr/>
            <p:nvPr/>
          </p:nvGrpSpPr>
          <p:grpSpPr>
            <a:xfrm>
              <a:off x="1423516" y="3663141"/>
              <a:ext cx="1756367" cy="1018029"/>
              <a:chOff x="2247894" y="3447879"/>
              <a:chExt cx="1727645" cy="1232835"/>
            </a:xfrm>
          </p:grpSpPr>
          <p:sp>
            <p:nvSpPr>
              <p:cNvPr id="24" name="Freeform: Shape 17">
                <a:extLst>
                  <a:ext uri="{FF2B5EF4-FFF2-40B4-BE49-F238E27FC236}">
                    <a16:creationId xmlns:a16="http://schemas.microsoft.com/office/drawing/2014/main" id="{59B1DC12-B0A8-4BBE-8DE1-A97223E09D7B}"/>
                  </a:ext>
                </a:extLst>
              </p:cNvPr>
              <p:cNvSpPr/>
              <p:nvPr/>
            </p:nvSpPr>
            <p:spPr>
              <a:xfrm>
                <a:off x="2247894" y="4035365"/>
                <a:ext cx="1727645"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7E7550C3-418F-4968-A70F-2E014EEF5E75}"/>
                  </a:ext>
                </a:extLst>
              </p:cNvPr>
              <p:cNvSpPr txBox="1"/>
              <p:nvPr/>
            </p:nvSpPr>
            <p:spPr>
              <a:xfrm>
                <a:off x="2874388" y="3447879"/>
                <a:ext cx="428466" cy="650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6</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6" name="Group 25">
            <a:extLst>
              <a:ext uri="{FF2B5EF4-FFF2-40B4-BE49-F238E27FC236}">
                <a16:creationId xmlns:a16="http://schemas.microsoft.com/office/drawing/2014/main" id="{BE92DDA1-0459-4FBD-9249-68C487EA5513}"/>
              </a:ext>
            </a:extLst>
          </p:cNvPr>
          <p:cNvGrpSpPr/>
          <p:nvPr/>
        </p:nvGrpSpPr>
        <p:grpSpPr>
          <a:xfrm>
            <a:off x="2724653" y="3998978"/>
            <a:ext cx="4864659" cy="1297135"/>
            <a:chOff x="3179884" y="3589143"/>
            <a:chExt cx="5487566" cy="1740627"/>
          </a:xfrm>
        </p:grpSpPr>
        <p:cxnSp>
          <p:nvCxnSpPr>
            <p:cNvPr id="27" name="Straight Connector 26">
              <a:extLst>
                <a:ext uri="{FF2B5EF4-FFF2-40B4-BE49-F238E27FC236}">
                  <a16:creationId xmlns:a16="http://schemas.microsoft.com/office/drawing/2014/main" id="{6F4FA9FB-1504-42F6-A7FD-647B60CCECD6}"/>
                </a:ext>
              </a:extLst>
            </p:cNvPr>
            <p:cNvCxnSpPr/>
            <p:nvPr/>
          </p:nvCxnSpPr>
          <p:spPr>
            <a:xfrm flipH="1">
              <a:off x="8263877" y="4696241"/>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8" name="TextBox 27">
              <a:extLst>
                <a:ext uri="{FF2B5EF4-FFF2-40B4-BE49-F238E27FC236}">
                  <a16:creationId xmlns:a16="http://schemas.microsoft.com/office/drawing/2014/main" id="{C4D4E845-ECAD-46D7-BA55-51E964AFC729}"/>
                </a:ext>
              </a:extLst>
            </p:cNvPr>
            <p:cNvSpPr txBox="1"/>
            <p:nvPr/>
          </p:nvSpPr>
          <p:spPr>
            <a:xfrm>
              <a:off x="7858763" y="4792860"/>
              <a:ext cx="808687" cy="5369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7</a:t>
              </a: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0</a:t>
              </a:r>
            </a:p>
          </p:txBody>
        </p:sp>
        <p:grpSp>
          <p:nvGrpSpPr>
            <p:cNvPr id="29" name="Group 28">
              <a:extLst>
                <a:ext uri="{FF2B5EF4-FFF2-40B4-BE49-F238E27FC236}">
                  <a16:creationId xmlns:a16="http://schemas.microsoft.com/office/drawing/2014/main" id="{F4337506-8CCF-4C43-9CE5-A5E84D0277CF}"/>
                </a:ext>
              </a:extLst>
            </p:cNvPr>
            <p:cNvGrpSpPr/>
            <p:nvPr/>
          </p:nvGrpSpPr>
          <p:grpSpPr>
            <a:xfrm>
              <a:off x="3179884" y="3589143"/>
              <a:ext cx="5045492" cy="1092032"/>
              <a:chOff x="4899515" y="3311264"/>
              <a:chExt cx="6432877" cy="1390389"/>
            </a:xfrm>
          </p:grpSpPr>
          <p:sp>
            <p:nvSpPr>
              <p:cNvPr id="30" name="Freeform: Shape 18">
                <a:extLst>
                  <a:ext uri="{FF2B5EF4-FFF2-40B4-BE49-F238E27FC236}">
                    <a16:creationId xmlns:a16="http://schemas.microsoft.com/office/drawing/2014/main" id="{1E218958-2636-4501-9F63-AE8C3E0D7BAB}"/>
                  </a:ext>
                </a:extLst>
              </p:cNvPr>
              <p:cNvSpPr/>
              <p:nvPr/>
            </p:nvSpPr>
            <p:spPr>
              <a:xfrm>
                <a:off x="4899515" y="3898270"/>
                <a:ext cx="6432877"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222F4316-A61E-4EAC-9C27-3249E2CC54CD}"/>
                  </a:ext>
                </a:extLst>
              </p:cNvPr>
              <p:cNvSpPr txBox="1"/>
              <p:nvPr/>
            </p:nvSpPr>
            <p:spPr>
              <a:xfrm>
                <a:off x="7687488" y="3311264"/>
                <a:ext cx="856931" cy="6835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10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32" name="Speech Bubble: Rectangle with Corners Rounded 10">
            <a:extLst>
              <a:ext uri="{FF2B5EF4-FFF2-40B4-BE49-F238E27FC236}">
                <a16:creationId xmlns:a16="http://schemas.microsoft.com/office/drawing/2014/main" id="{E78644B9-8CB7-4A99-A211-B2B8158E5343}"/>
              </a:ext>
            </a:extLst>
          </p:cNvPr>
          <p:cNvSpPr/>
          <p:nvPr/>
        </p:nvSpPr>
        <p:spPr>
          <a:xfrm>
            <a:off x="3541566" y="2765171"/>
            <a:ext cx="2727684" cy="742481"/>
          </a:xfrm>
          <a:prstGeom prst="wedgeEllipseCallout">
            <a:avLst>
              <a:gd name="adj1" fmla="val -10148"/>
              <a:gd name="adj2" fmla="val 7358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and then </a:t>
            </a:r>
            <a:r>
              <a:rPr lang="en-GB" sz="2000" b="1" dirty="0">
                <a:solidFill>
                  <a:srgbClr val="C00000"/>
                </a:solidFill>
              </a:rPr>
              <a:t>10</a:t>
            </a:r>
            <a:r>
              <a:rPr lang="en-GB" sz="2000" b="1" dirty="0">
                <a:solidFill>
                  <a:srgbClr val="253746"/>
                </a:solidFill>
              </a:rPr>
              <a:t> to 70...</a:t>
            </a:r>
          </a:p>
        </p:txBody>
      </p:sp>
      <p:sp>
        <p:nvSpPr>
          <p:cNvPr id="33" name="Speech Bubble: Rectangle with Corners Rounded 10">
            <a:extLst>
              <a:ext uri="{FF2B5EF4-FFF2-40B4-BE49-F238E27FC236}">
                <a16:creationId xmlns:a16="http://schemas.microsoft.com/office/drawing/2014/main" id="{E825153D-EAE3-4698-A609-0ABC814C9E4F}"/>
              </a:ext>
            </a:extLst>
          </p:cNvPr>
          <p:cNvSpPr/>
          <p:nvPr/>
        </p:nvSpPr>
        <p:spPr>
          <a:xfrm>
            <a:off x="4905409" y="863203"/>
            <a:ext cx="3122460" cy="832907"/>
          </a:xfrm>
          <a:prstGeom prst="wedgeEllipseCallout">
            <a:avLst>
              <a:gd name="adj1" fmla="val 73934"/>
              <a:gd name="adj2" fmla="val -734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So </a:t>
            </a:r>
            <a:r>
              <a:rPr lang="en-GB" sz="2000" b="1" dirty="0">
                <a:solidFill>
                  <a:srgbClr val="C00000"/>
                </a:solidFill>
              </a:rPr>
              <a:t>72 - 54 = 18</a:t>
            </a:r>
          </a:p>
          <a:p>
            <a:pPr algn="ctr"/>
            <a:r>
              <a:rPr lang="en-GB" sz="2000" b="1" dirty="0">
                <a:solidFill>
                  <a:srgbClr val="253746"/>
                </a:solidFill>
              </a:rPr>
              <a:t>Can you see why?</a:t>
            </a:r>
          </a:p>
        </p:txBody>
      </p:sp>
      <p:sp>
        <p:nvSpPr>
          <p:cNvPr id="34" name="Speech Bubble: Rectangle with Corners Rounded 10">
            <a:extLst>
              <a:ext uri="{FF2B5EF4-FFF2-40B4-BE49-F238E27FC236}">
                <a16:creationId xmlns:a16="http://schemas.microsoft.com/office/drawing/2014/main" id="{9F633977-E523-4100-974D-00ACCB82476F}"/>
              </a:ext>
            </a:extLst>
          </p:cNvPr>
          <p:cNvSpPr/>
          <p:nvPr/>
        </p:nvSpPr>
        <p:spPr>
          <a:xfrm>
            <a:off x="601986" y="1250204"/>
            <a:ext cx="2710174" cy="1062681"/>
          </a:xfrm>
          <a:prstGeom prst="wedgeEllipseCallout">
            <a:avLst>
              <a:gd name="adj1" fmla="val -45793"/>
              <a:gd name="adj2" fmla="val 5799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will Frog count up to find</a:t>
            </a:r>
          </a:p>
          <a:p>
            <a:pPr algn="ctr"/>
            <a:r>
              <a:rPr lang="en-GB" sz="2000" b="1" dirty="0">
                <a:solidFill>
                  <a:srgbClr val="C00000"/>
                </a:solidFill>
              </a:rPr>
              <a:t>72 - 54?</a:t>
            </a:r>
          </a:p>
        </p:txBody>
      </p:sp>
      <p:cxnSp>
        <p:nvCxnSpPr>
          <p:cNvPr id="35" name="Straight Connector 34">
            <a:extLst>
              <a:ext uri="{FF2B5EF4-FFF2-40B4-BE49-F238E27FC236}">
                <a16:creationId xmlns:a16="http://schemas.microsoft.com/office/drawing/2014/main" id="{D457B403-E753-49E5-B7DE-DE0D3BEA2E93}"/>
              </a:ext>
            </a:extLst>
          </p:cNvPr>
          <p:cNvCxnSpPr/>
          <p:nvPr/>
        </p:nvCxnSpPr>
        <p:spPr>
          <a:xfrm>
            <a:off x="7962589" y="4824000"/>
            <a:ext cx="1" cy="124470"/>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6" name="TextBox 35">
            <a:extLst>
              <a:ext uri="{FF2B5EF4-FFF2-40B4-BE49-F238E27FC236}">
                <a16:creationId xmlns:a16="http://schemas.microsoft.com/office/drawing/2014/main" id="{9704560A-FE08-411A-A01F-52B58E7B6760}"/>
              </a:ext>
            </a:extLst>
          </p:cNvPr>
          <p:cNvSpPr txBox="1"/>
          <p:nvPr/>
        </p:nvSpPr>
        <p:spPr>
          <a:xfrm>
            <a:off x="7673156" y="4896000"/>
            <a:ext cx="56474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72</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37" name="Group 36">
            <a:extLst>
              <a:ext uri="{FF2B5EF4-FFF2-40B4-BE49-F238E27FC236}">
                <a16:creationId xmlns:a16="http://schemas.microsoft.com/office/drawing/2014/main" id="{26EDD235-861F-4EAB-82D0-DE2B939F06E0}"/>
              </a:ext>
            </a:extLst>
          </p:cNvPr>
          <p:cNvGrpSpPr/>
          <p:nvPr/>
        </p:nvGrpSpPr>
        <p:grpSpPr>
          <a:xfrm>
            <a:off x="7216146" y="4020245"/>
            <a:ext cx="746444" cy="793474"/>
            <a:chOff x="4899515" y="3345982"/>
            <a:chExt cx="6432877" cy="1355671"/>
          </a:xfrm>
        </p:grpSpPr>
        <p:sp>
          <p:nvSpPr>
            <p:cNvPr id="38" name="Freeform: Shape 18">
              <a:extLst>
                <a:ext uri="{FF2B5EF4-FFF2-40B4-BE49-F238E27FC236}">
                  <a16:creationId xmlns:a16="http://schemas.microsoft.com/office/drawing/2014/main" id="{072A7E6A-8F36-4981-93EC-44080DCAB758}"/>
                </a:ext>
              </a:extLst>
            </p:cNvPr>
            <p:cNvSpPr/>
            <p:nvPr/>
          </p:nvSpPr>
          <p:spPr>
            <a:xfrm>
              <a:off x="4899515" y="3898270"/>
              <a:ext cx="6432877"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7CF1D0FD-2662-4708-9CE9-D49E9DAA0CE1}"/>
                </a:ext>
              </a:extLst>
            </p:cNvPr>
            <p:cNvSpPr txBox="1"/>
            <p:nvPr/>
          </p:nvSpPr>
          <p:spPr>
            <a:xfrm>
              <a:off x="7687491" y="3345982"/>
              <a:ext cx="856934" cy="6835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2</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40" name="Speech Bubble: Rectangle with Corners Rounded 10">
            <a:extLst>
              <a:ext uri="{FF2B5EF4-FFF2-40B4-BE49-F238E27FC236}">
                <a16:creationId xmlns:a16="http://schemas.microsoft.com/office/drawing/2014/main" id="{5FC82AFF-74DD-49E6-BBF5-7A7813E90E88}"/>
              </a:ext>
            </a:extLst>
          </p:cNvPr>
          <p:cNvSpPr/>
          <p:nvPr/>
        </p:nvSpPr>
        <p:spPr>
          <a:xfrm>
            <a:off x="6512733" y="2686766"/>
            <a:ext cx="2057740" cy="833996"/>
          </a:xfrm>
          <a:prstGeom prst="wedgeEllipseCallout">
            <a:avLst>
              <a:gd name="adj1" fmla="val -5079"/>
              <a:gd name="adj2" fmla="val 8161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finally </a:t>
            </a:r>
            <a:r>
              <a:rPr lang="en-GB" sz="2000" b="1" dirty="0">
                <a:solidFill>
                  <a:srgbClr val="C00000"/>
                </a:solidFill>
              </a:rPr>
              <a:t>2</a:t>
            </a:r>
            <a:r>
              <a:rPr lang="en-GB" sz="2000" b="1" dirty="0">
                <a:solidFill>
                  <a:srgbClr val="253746"/>
                </a:solidFill>
              </a:rPr>
              <a:t> to 72.</a:t>
            </a:r>
          </a:p>
        </p:txBody>
      </p:sp>
      <p:sp>
        <p:nvSpPr>
          <p:cNvPr id="41" name="Speech Bubble: Rectangle with Corners Rounded 10">
            <a:extLst>
              <a:ext uri="{FF2B5EF4-FFF2-40B4-BE49-F238E27FC236}">
                <a16:creationId xmlns:a16="http://schemas.microsoft.com/office/drawing/2014/main" id="{F8FF0AF4-1978-4E40-B8F4-0CB1242747DE}"/>
              </a:ext>
            </a:extLst>
          </p:cNvPr>
          <p:cNvSpPr/>
          <p:nvPr/>
        </p:nvSpPr>
        <p:spPr>
          <a:xfrm>
            <a:off x="956721" y="2739812"/>
            <a:ext cx="2009301" cy="833996"/>
          </a:xfrm>
          <a:prstGeom prst="wedgeEllipseCallout">
            <a:avLst>
              <a:gd name="adj1" fmla="val 4616"/>
              <a:gd name="adj2" fmla="val 6640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Frog hops </a:t>
            </a:r>
            <a:r>
              <a:rPr lang="en-GB" sz="2000" b="1" dirty="0">
                <a:solidFill>
                  <a:srgbClr val="C00000"/>
                </a:solidFill>
              </a:rPr>
              <a:t>6 </a:t>
            </a:r>
            <a:r>
              <a:rPr lang="en-GB" sz="2000" b="1" dirty="0">
                <a:solidFill>
                  <a:srgbClr val="253746"/>
                </a:solidFill>
              </a:rPr>
              <a:t>to 60…</a:t>
            </a:r>
          </a:p>
        </p:txBody>
      </p:sp>
    </p:spTree>
    <p:extLst>
      <p:ext uri="{BB962C8B-B14F-4D97-AF65-F5344CB8AC3E}">
        <p14:creationId xmlns:p14="http://schemas.microsoft.com/office/powerpoint/2010/main" val="316691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xit" presetSubtype="0" fill="hold" nodeType="withEffect">
                                  <p:stCondLst>
                                    <p:cond delay="0"/>
                                  </p:stCondLst>
                                  <p:childTnLst>
                                    <p:animEffect transition="out" filter="fade">
                                      <p:cBhvr>
                                        <p:cTn id="13" dur="250"/>
                                        <p:tgtEl>
                                          <p:spTgt spid="15"/>
                                        </p:tgtEl>
                                      </p:cBhvr>
                                    </p:animEffect>
                                    <p:set>
                                      <p:cBhvr>
                                        <p:cTn id="14" dur="1" fill="hold">
                                          <p:stCondLst>
                                            <p:cond delay="249"/>
                                          </p:stCondLst>
                                        </p:cTn>
                                        <p:tgtEl>
                                          <p:spTgt spid="15"/>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xit" presetSubtype="0" fill="hold" nodeType="with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5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250"/>
                                        <p:tgtEl>
                                          <p:spTgt spid="14"/>
                                        </p:tgtEl>
                                      </p:cBhvr>
                                    </p:animEffect>
                                    <p:set>
                                      <p:cBhvr>
                                        <p:cTn id="47" dur="1" fill="hold">
                                          <p:stCondLst>
                                            <p:cond delay="249"/>
                                          </p:stCondLst>
                                        </p:cTn>
                                        <p:tgtEl>
                                          <p:spTgt spid="14"/>
                                        </p:tgtEl>
                                        <p:attrNameLst>
                                          <p:attrName>style.visibility</p:attrName>
                                        </p:attrNameLst>
                                      </p:cBhvr>
                                      <p:to>
                                        <p:strVal val="hidden"/>
                                      </p:to>
                                    </p:set>
                                  </p:childTnLst>
                                </p:cTn>
                              </p:par>
                            </p:childTnLst>
                          </p:cTn>
                        </p:par>
                        <p:par>
                          <p:cTn id="48" fill="hold">
                            <p:stCondLst>
                              <p:cond delay="1250"/>
                            </p:stCondLst>
                            <p:childTnLst>
                              <p:par>
                                <p:cTn id="49" presetID="10" presetClass="entr" presetSubtype="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1" name="TextBox 10">
            <a:extLst>
              <a:ext uri="{FF2B5EF4-FFF2-40B4-BE49-F238E27FC236}">
                <a16:creationId xmlns:a16="http://schemas.microsoft.com/office/drawing/2014/main" id="{231CAD64-ECC3-4585-AC91-C890ED0496A0}"/>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1: </a:t>
            </a:r>
            <a:r>
              <a:rPr lang="en-GB" sz="2000" b="1" dirty="0">
                <a:solidFill>
                  <a:srgbClr val="006400"/>
                </a:solidFill>
              </a:rPr>
              <a:t>Use ‘Frog’ (counting up) to subtract pairs of 2-digit numbers (answers less than 20);</a:t>
            </a:r>
            <a:r>
              <a:rPr lang="en-GB" sz="2000" b="1" dirty="0">
                <a:solidFill>
                  <a:srgbClr val="0000CC"/>
                </a:solidFill>
              </a:rPr>
              <a:t> Use ‘Frog’ (counting up) to subtract pairs of 2-digit numbers (answers greater than 20).</a:t>
            </a:r>
          </a:p>
        </p:txBody>
      </p:sp>
      <p:sp>
        <p:nvSpPr>
          <p:cNvPr id="12" name="Speech Bubble: Rectangle with Corners Rounded 10">
            <a:extLst>
              <a:ext uri="{FF2B5EF4-FFF2-40B4-BE49-F238E27FC236}">
                <a16:creationId xmlns:a16="http://schemas.microsoft.com/office/drawing/2014/main" id="{E6133A7A-A0C3-4611-89D0-C5E747317ED5}"/>
              </a:ext>
            </a:extLst>
          </p:cNvPr>
          <p:cNvSpPr/>
          <p:nvPr/>
        </p:nvSpPr>
        <p:spPr>
          <a:xfrm>
            <a:off x="636994" y="1749910"/>
            <a:ext cx="4040616" cy="1406023"/>
          </a:xfrm>
          <a:prstGeom prst="wedgeEllipseCallout">
            <a:avLst>
              <a:gd name="adj1" fmla="val -36460"/>
              <a:gd name="adj2" fmla="val -3198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try some examples on our whiteboards.</a:t>
            </a:r>
          </a:p>
        </p:txBody>
      </p:sp>
      <p:pic>
        <p:nvPicPr>
          <p:cNvPr id="13" name="Picture 12">
            <a:extLst>
              <a:ext uri="{FF2B5EF4-FFF2-40B4-BE49-F238E27FC236}">
                <a16:creationId xmlns:a16="http://schemas.microsoft.com/office/drawing/2014/main" id="{DDCEB8CD-DE8F-4BD9-894F-C30AF920B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447" y="1749910"/>
            <a:ext cx="1119559" cy="1119559"/>
          </a:xfrm>
          <a:prstGeom prst="rect">
            <a:avLst/>
          </a:prstGeom>
          <a:effectLst>
            <a:outerShdw blurRad="50800" dist="38100" dir="2700000" algn="tl" rotWithShape="0">
              <a:prstClr val="black">
                <a:alpha val="40000"/>
              </a:prstClr>
            </a:outerShdw>
          </a:effectLst>
        </p:spPr>
      </p:pic>
      <p:sp>
        <p:nvSpPr>
          <p:cNvPr id="14" name="Speech Bubble: Rectangle with Corners Rounded 10">
            <a:extLst>
              <a:ext uri="{FF2B5EF4-FFF2-40B4-BE49-F238E27FC236}">
                <a16:creationId xmlns:a16="http://schemas.microsoft.com/office/drawing/2014/main" id="{E00C0926-DB05-451E-84D0-0F50C7D81042}"/>
              </a:ext>
            </a:extLst>
          </p:cNvPr>
          <p:cNvSpPr/>
          <p:nvPr/>
        </p:nvSpPr>
        <p:spPr>
          <a:xfrm>
            <a:off x="673222" y="3465071"/>
            <a:ext cx="4232186" cy="1003821"/>
          </a:xfrm>
          <a:prstGeom prst="wedgeEllipseCallout">
            <a:avLst>
              <a:gd name="adj1" fmla="val -36460"/>
              <a:gd name="adj2" fmla="val -3198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chemeClr val="accent6">
                    <a:lumMod val="75000"/>
                  </a:schemeClr>
                </a:solidFill>
              </a:rPr>
              <a:t>Y3: </a:t>
            </a:r>
            <a:r>
              <a:rPr lang="en-GB" sz="2000" b="1" dirty="0">
                <a:solidFill>
                  <a:srgbClr val="253746"/>
                </a:solidFill>
              </a:rPr>
              <a:t>try 70 - 58 and 72 - 57.</a:t>
            </a:r>
          </a:p>
        </p:txBody>
      </p:sp>
      <p:sp>
        <p:nvSpPr>
          <p:cNvPr id="15" name="Speech Bubble: Rectangle with Corners Rounded 10">
            <a:extLst>
              <a:ext uri="{FF2B5EF4-FFF2-40B4-BE49-F238E27FC236}">
                <a16:creationId xmlns:a16="http://schemas.microsoft.com/office/drawing/2014/main" id="{B5836882-71DE-43E1-ADDC-CEBC5EF00571}"/>
              </a:ext>
            </a:extLst>
          </p:cNvPr>
          <p:cNvSpPr/>
          <p:nvPr/>
        </p:nvSpPr>
        <p:spPr>
          <a:xfrm>
            <a:off x="3548913" y="4414312"/>
            <a:ext cx="4232186" cy="1003821"/>
          </a:xfrm>
          <a:prstGeom prst="wedgeEllipseCallout">
            <a:avLst>
              <a:gd name="adj1" fmla="val -36460"/>
              <a:gd name="adj2" fmla="val -3198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0000CC"/>
                </a:solidFill>
              </a:rPr>
              <a:t>Y4: </a:t>
            </a:r>
            <a:r>
              <a:rPr lang="en-GB" sz="2000" b="1" dirty="0">
                <a:solidFill>
                  <a:srgbClr val="253746"/>
                </a:solidFill>
              </a:rPr>
              <a:t>try 72 - 47 and 65 - 38.</a:t>
            </a:r>
          </a:p>
        </p:txBody>
      </p:sp>
    </p:spTree>
    <p:extLst>
      <p:ext uri="{BB962C8B-B14F-4D97-AF65-F5344CB8AC3E}">
        <p14:creationId xmlns:p14="http://schemas.microsoft.com/office/powerpoint/2010/main" val="200147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1" name="TextBox 10">
            <a:extLst>
              <a:ext uri="{FF2B5EF4-FFF2-40B4-BE49-F238E27FC236}">
                <a16:creationId xmlns:a16="http://schemas.microsoft.com/office/drawing/2014/main" id="{231CAD64-ECC3-4585-AC91-C890ED0496A0}"/>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1: </a:t>
            </a:r>
            <a:r>
              <a:rPr lang="en-GB" sz="2000" b="1" dirty="0">
                <a:solidFill>
                  <a:srgbClr val="006400"/>
                </a:solidFill>
              </a:rPr>
              <a:t>Use ‘Frog’ (counting up) to subtract pairs of 2-digit numbers (answers less than 20);</a:t>
            </a:r>
            <a:r>
              <a:rPr lang="en-GB" sz="2000" b="1" dirty="0">
                <a:solidFill>
                  <a:srgbClr val="0000CC"/>
                </a:solidFill>
              </a:rPr>
              <a:t> Use ‘Frog’ (counting up) to subtract pairs of 2-digit numbers (answers greater than 20).</a:t>
            </a:r>
          </a:p>
        </p:txBody>
      </p:sp>
      <p:sp>
        <p:nvSpPr>
          <p:cNvPr id="12" name="Speech Bubble: Rectangle with Corners Rounded 10">
            <a:extLst>
              <a:ext uri="{FF2B5EF4-FFF2-40B4-BE49-F238E27FC236}">
                <a16:creationId xmlns:a16="http://schemas.microsoft.com/office/drawing/2014/main" id="{834DC260-D179-47D1-81CA-F42941206788}"/>
              </a:ext>
            </a:extLst>
          </p:cNvPr>
          <p:cNvSpPr/>
          <p:nvPr/>
        </p:nvSpPr>
        <p:spPr>
          <a:xfrm>
            <a:off x="1504056" y="1090529"/>
            <a:ext cx="4040616" cy="1015664"/>
          </a:xfrm>
          <a:prstGeom prst="wedgeEllipseCallout">
            <a:avLst>
              <a:gd name="adj1" fmla="val -36460"/>
              <a:gd name="adj2" fmla="val -3198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write some rules for Maths Frog.</a:t>
            </a:r>
          </a:p>
        </p:txBody>
      </p:sp>
      <p:pic>
        <p:nvPicPr>
          <p:cNvPr id="13" name="Picture 12">
            <a:extLst>
              <a:ext uri="{FF2B5EF4-FFF2-40B4-BE49-F238E27FC236}">
                <a16:creationId xmlns:a16="http://schemas.microsoft.com/office/drawing/2014/main" id="{C5870785-4A5D-42DD-BD59-ACD30AE3D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5487" y="1496550"/>
            <a:ext cx="1119559" cy="1119559"/>
          </a:xfrm>
          <a:prstGeom prst="rect">
            <a:avLst/>
          </a:prstGeom>
          <a:effectLst>
            <a:outerShdw blurRad="50800" dist="38100" dir="2700000" algn="tl" rotWithShape="0">
              <a:prstClr val="black">
                <a:alpha val="40000"/>
              </a:prstClr>
            </a:outerShdw>
          </a:effectLst>
        </p:spPr>
      </p:pic>
      <p:sp>
        <p:nvSpPr>
          <p:cNvPr id="14" name="Speech Bubble: Rectangle with Corners Rounded 10">
            <a:extLst>
              <a:ext uri="{FF2B5EF4-FFF2-40B4-BE49-F238E27FC236}">
                <a16:creationId xmlns:a16="http://schemas.microsoft.com/office/drawing/2014/main" id="{411C15A7-0723-4205-A329-48B625CD5FA0}"/>
              </a:ext>
            </a:extLst>
          </p:cNvPr>
          <p:cNvSpPr/>
          <p:nvPr/>
        </p:nvSpPr>
        <p:spPr>
          <a:xfrm>
            <a:off x="5134376" y="2195035"/>
            <a:ext cx="3265839" cy="1550499"/>
          </a:xfrm>
          <a:prstGeom prst="cloud">
            <a:avLst/>
          </a:prstGeom>
          <a:solidFill>
            <a:schemeClr val="accent1">
              <a:lumMod val="20000"/>
              <a:lumOff val="8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Frog jumps on a number line, to find differences.</a:t>
            </a:r>
          </a:p>
        </p:txBody>
      </p:sp>
      <p:sp>
        <p:nvSpPr>
          <p:cNvPr id="15" name="Speech Bubble: Rectangle with Corners Rounded 10">
            <a:extLst>
              <a:ext uri="{FF2B5EF4-FFF2-40B4-BE49-F238E27FC236}">
                <a16:creationId xmlns:a16="http://schemas.microsoft.com/office/drawing/2014/main" id="{7501C2ED-BC8E-4B74-A681-787230218EAA}"/>
              </a:ext>
            </a:extLst>
          </p:cNvPr>
          <p:cNvSpPr/>
          <p:nvPr/>
        </p:nvSpPr>
        <p:spPr>
          <a:xfrm>
            <a:off x="219087" y="2454560"/>
            <a:ext cx="4190750" cy="1790496"/>
          </a:xfrm>
          <a:prstGeom prst="cloud">
            <a:avLst/>
          </a:prstGeom>
          <a:solidFill>
            <a:schemeClr val="accent2">
              <a:lumMod val="20000"/>
              <a:lumOff val="8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Frog starts at the smaller number, then jumps up to the bigger number.</a:t>
            </a:r>
          </a:p>
        </p:txBody>
      </p:sp>
      <p:sp>
        <p:nvSpPr>
          <p:cNvPr id="16" name="Speech Bubble: Rectangle with Corners Rounded 10">
            <a:extLst>
              <a:ext uri="{FF2B5EF4-FFF2-40B4-BE49-F238E27FC236}">
                <a16:creationId xmlns:a16="http://schemas.microsoft.com/office/drawing/2014/main" id="{0A521BDF-39CF-4E44-974A-EAC7BACD6ED9}"/>
              </a:ext>
            </a:extLst>
          </p:cNvPr>
          <p:cNvSpPr/>
          <p:nvPr/>
        </p:nvSpPr>
        <p:spPr>
          <a:xfrm>
            <a:off x="2041525" y="4391697"/>
            <a:ext cx="2530475" cy="1550499"/>
          </a:xfrm>
          <a:prstGeom prst="cloud">
            <a:avLst/>
          </a:prstGeom>
          <a:solidFill>
            <a:schemeClr val="accent4">
              <a:lumMod val="20000"/>
              <a:lumOff val="8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He first jumps to the next 10. </a:t>
            </a:r>
          </a:p>
        </p:txBody>
      </p:sp>
      <p:sp>
        <p:nvSpPr>
          <p:cNvPr id="17" name="Speech Bubble: Rectangle with Corners Rounded 10">
            <a:extLst>
              <a:ext uri="{FF2B5EF4-FFF2-40B4-BE49-F238E27FC236}">
                <a16:creationId xmlns:a16="http://schemas.microsoft.com/office/drawing/2014/main" id="{BDD73452-7C3F-4ABE-8568-5EA3789B3B12}"/>
              </a:ext>
            </a:extLst>
          </p:cNvPr>
          <p:cNvSpPr/>
          <p:nvPr/>
        </p:nvSpPr>
        <p:spPr>
          <a:xfrm>
            <a:off x="4954608" y="4042628"/>
            <a:ext cx="3723776" cy="1790496"/>
          </a:xfrm>
          <a:prstGeom prst="cloud">
            <a:avLst/>
          </a:prstGeom>
          <a:solidFill>
            <a:schemeClr val="accent6">
              <a:lumMod val="20000"/>
              <a:lumOff val="8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We add up his jumps to find the answer to a subtraction.</a:t>
            </a:r>
          </a:p>
        </p:txBody>
      </p:sp>
      <p:pic>
        <p:nvPicPr>
          <p:cNvPr id="18" name="Picture 17">
            <a:extLst>
              <a:ext uri="{FF2B5EF4-FFF2-40B4-BE49-F238E27FC236}">
                <a16:creationId xmlns:a16="http://schemas.microsoft.com/office/drawing/2014/main" id="{26880EC1-4F44-4CEC-B018-8B8538B84D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7042" y="1517678"/>
            <a:ext cx="998508" cy="933949"/>
          </a:xfrm>
          <a:prstGeom prst="rect">
            <a:avLst/>
          </a:prstGeom>
        </p:spPr>
      </p:pic>
    </p:spTree>
    <p:extLst>
      <p:ext uri="{BB962C8B-B14F-4D97-AF65-F5344CB8AC3E}">
        <p14:creationId xmlns:p14="http://schemas.microsoft.com/office/powerpoint/2010/main" val="31704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pic>
        <p:nvPicPr>
          <p:cNvPr id="6" name="Picture 5">
            <a:extLst>
              <a:ext uri="{FF2B5EF4-FFF2-40B4-BE49-F238E27FC236}">
                <a16:creationId xmlns:a16="http://schemas.microsoft.com/office/drawing/2014/main" id="{C54C8930-9884-43D5-A5FB-0EF8CD33327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412429" y="62500"/>
            <a:ext cx="4639277" cy="6074979"/>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F881D059-96CD-46FA-B5BE-54D33A1BD0E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7052" y="4111303"/>
            <a:ext cx="8509895" cy="1616878"/>
          </a:xfrm>
          <a:prstGeom prst="rect">
            <a:avLst/>
          </a:prstGeom>
          <a:ln>
            <a:solidFill>
              <a:srgbClr val="FFC000"/>
            </a:solidFill>
          </a:ln>
        </p:spPr>
      </p:pic>
      <p:grpSp>
        <p:nvGrpSpPr>
          <p:cNvPr id="11" name="Group 10">
            <a:extLst>
              <a:ext uri="{FF2B5EF4-FFF2-40B4-BE49-F238E27FC236}">
                <a16:creationId xmlns:a16="http://schemas.microsoft.com/office/drawing/2014/main" id="{833CFEF8-B6C4-4376-9340-F2A18B539F01}"/>
              </a:ext>
            </a:extLst>
          </p:cNvPr>
          <p:cNvGrpSpPr/>
          <p:nvPr/>
        </p:nvGrpSpPr>
        <p:grpSpPr>
          <a:xfrm>
            <a:off x="7016616" y="4316211"/>
            <a:ext cx="1713640" cy="1160976"/>
            <a:chOff x="1834709" y="4015907"/>
            <a:chExt cx="1606379" cy="952832"/>
          </a:xfrm>
        </p:grpSpPr>
        <p:sp>
          <p:nvSpPr>
            <p:cNvPr id="12" name="Rounded Rectangle 13">
              <a:extLst>
                <a:ext uri="{FF2B5EF4-FFF2-40B4-BE49-F238E27FC236}">
                  <a16:creationId xmlns:a16="http://schemas.microsoft.com/office/drawing/2014/main" id="{96EECB6A-4DFD-4E29-ABB0-E9C6CBA8199E}"/>
                </a:ext>
              </a:extLst>
            </p:cNvPr>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3" name="Picture 2" descr="Related image">
              <a:extLst>
                <a:ext uri="{FF2B5EF4-FFF2-40B4-BE49-F238E27FC236}">
                  <a16:creationId xmlns:a16="http://schemas.microsoft.com/office/drawing/2014/main" id="{376AA295-0A7A-4B91-A15D-70159298B628}"/>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569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pic>
        <p:nvPicPr>
          <p:cNvPr id="6" name="Picture 5">
            <a:extLst>
              <a:ext uri="{FF2B5EF4-FFF2-40B4-BE49-F238E27FC236}">
                <a16:creationId xmlns:a16="http://schemas.microsoft.com/office/drawing/2014/main" id="{15C99AA7-8E06-4E07-A3C4-71EADB9D3E7A}"/>
              </a:ext>
            </a:extLst>
          </p:cNvPr>
          <p:cNvPicPr>
            <a:picLocks noChangeAspect="1"/>
          </p:cNvPicPr>
          <p:nvPr/>
        </p:nvPicPr>
        <p:blipFill rotWithShape="1">
          <a:blip r:embed="rId3">
            <a:extLst>
              <a:ext uri="{28A0092B-C50C-407E-A947-70E740481C1C}">
                <a14:useLocalDpi xmlns:a14="http://schemas.microsoft.com/office/drawing/2010/main" val="0"/>
              </a:ext>
            </a:extLst>
          </a:blip>
          <a:srcRect l="8710" t="8549" r="7240" b="28421"/>
          <a:stretch/>
        </p:blipFill>
        <p:spPr>
          <a:xfrm>
            <a:off x="345281" y="174771"/>
            <a:ext cx="8438666" cy="4474738"/>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0A375131-2E54-4D7E-B67C-C4A2D1D31782}"/>
              </a:ext>
            </a:extLst>
          </p:cNvPr>
          <p:cNvPicPr>
            <a:picLocks noChangeAspect="1"/>
          </p:cNvPicPr>
          <p:nvPr/>
        </p:nvPicPr>
        <p:blipFill rotWithShape="1">
          <a:blip r:embed="rId4">
            <a:extLst>
              <a:ext uri="{28A0092B-C50C-407E-A947-70E740481C1C}">
                <a14:useLocalDpi xmlns:a14="http://schemas.microsoft.com/office/drawing/2010/main" val="0"/>
              </a:ext>
            </a:extLst>
          </a:blip>
          <a:srcRect l="8097" t="70966" r="7713" b="11409"/>
          <a:stretch/>
        </p:blipFill>
        <p:spPr>
          <a:xfrm>
            <a:off x="60227" y="4661274"/>
            <a:ext cx="9008773" cy="1333523"/>
          </a:xfrm>
          <a:prstGeom prst="rect">
            <a:avLst/>
          </a:prstGeom>
          <a:ln>
            <a:solidFill>
              <a:srgbClr val="FFC000"/>
            </a:solidFill>
          </a:ln>
        </p:spPr>
      </p:pic>
      <p:grpSp>
        <p:nvGrpSpPr>
          <p:cNvPr id="11" name="Group 10">
            <a:extLst>
              <a:ext uri="{FF2B5EF4-FFF2-40B4-BE49-F238E27FC236}">
                <a16:creationId xmlns:a16="http://schemas.microsoft.com/office/drawing/2014/main" id="{833CFEF8-B6C4-4376-9340-F2A18B539F01}"/>
              </a:ext>
            </a:extLst>
          </p:cNvPr>
          <p:cNvGrpSpPr/>
          <p:nvPr/>
        </p:nvGrpSpPr>
        <p:grpSpPr>
          <a:xfrm>
            <a:off x="6932537" y="4347744"/>
            <a:ext cx="1713640" cy="1160976"/>
            <a:chOff x="1834709" y="4015907"/>
            <a:chExt cx="1606379" cy="952832"/>
          </a:xfrm>
        </p:grpSpPr>
        <p:sp>
          <p:nvSpPr>
            <p:cNvPr id="12" name="Rounded Rectangle 13">
              <a:extLst>
                <a:ext uri="{FF2B5EF4-FFF2-40B4-BE49-F238E27FC236}">
                  <a16:creationId xmlns:a16="http://schemas.microsoft.com/office/drawing/2014/main" id="{96EECB6A-4DFD-4E29-ABB0-E9C6CBA8199E}"/>
                </a:ext>
              </a:extLst>
            </p:cNvPr>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3" name="Picture 2" descr="Related image">
              <a:extLst>
                <a:ext uri="{FF2B5EF4-FFF2-40B4-BE49-F238E27FC236}">
                  <a16:creationId xmlns:a16="http://schemas.microsoft.com/office/drawing/2014/main" id="{376AA295-0A7A-4B91-A15D-70159298B628}"/>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6704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a16="http://schemas.microsoft.com/office/drawing/2014/main" id="{4F5BBA62-5BA1-4406-BC04-BBFA71D89E40}"/>
              </a:ext>
            </a:extLst>
          </p:cNvPr>
          <p:cNvSpPr txBox="1"/>
          <p:nvPr/>
        </p:nvSpPr>
        <p:spPr>
          <a:xfrm>
            <a:off x="590550" y="838782"/>
            <a:ext cx="8067675" cy="2039020"/>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2</a:t>
            </a:r>
          </a:p>
          <a:p>
            <a:pPr>
              <a:buClr>
                <a:srgbClr val="EA7600"/>
              </a:buClr>
              <a:buSzPct val="120000"/>
            </a:pPr>
            <a:r>
              <a:rPr lang="en-GB" sz="2000" b="1" dirty="0">
                <a:solidFill>
                  <a:srgbClr val="006400"/>
                </a:solidFill>
              </a:rPr>
              <a:t>Use ‘Frog’ (counting up) to subtract pairs of 2-digit numbers (answers less than 30).</a:t>
            </a:r>
          </a:p>
          <a:p>
            <a:pPr>
              <a:buClr>
                <a:srgbClr val="EA7600"/>
              </a:buClr>
              <a:buSzPct val="120000"/>
            </a:pPr>
            <a:r>
              <a:rPr lang="en-GB" sz="2000" b="1" dirty="0">
                <a:solidFill>
                  <a:srgbClr val="0000CC"/>
                </a:solidFill>
              </a:rPr>
              <a:t>Subtract 2-digit numbers from numbers &gt;100. Explore use of counting up and counting back, discussing choice of method.</a:t>
            </a:r>
          </a:p>
        </p:txBody>
      </p:sp>
      <p:sp>
        <p:nvSpPr>
          <p:cNvPr id="16" name="TextBox 15">
            <a:extLst>
              <a:ext uri="{FF2B5EF4-FFF2-40B4-BE49-F238E27FC236}">
                <a16:creationId xmlns:a16="http://schemas.microsoft.com/office/drawing/2014/main" id="{02231CE7-88FD-4EC2-99EC-B5144B635BDC}"/>
              </a:ext>
            </a:extLst>
          </p:cNvPr>
          <p:cNvSpPr txBox="1"/>
          <p:nvPr/>
        </p:nvSpPr>
        <p:spPr>
          <a:xfrm>
            <a:off x="116681" y="-88165"/>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Counting up subtraction (Frog)</a:t>
            </a:r>
          </a:p>
        </p:txBody>
      </p:sp>
    </p:spTree>
    <p:extLst>
      <p:ext uri="{BB962C8B-B14F-4D97-AF65-F5344CB8AC3E}">
        <p14:creationId xmlns:p14="http://schemas.microsoft.com/office/powerpoint/2010/main" val="2045082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a16="http://schemas.microsoft.com/office/drawing/2014/main" id="{3D8D22A3-6CE1-464E-9713-D95EBCCE7221}"/>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2: </a:t>
            </a:r>
            <a:r>
              <a:rPr lang="en-GB" sz="2000" b="1" dirty="0">
                <a:solidFill>
                  <a:srgbClr val="006400"/>
                </a:solidFill>
              </a:rPr>
              <a:t>Use ‘Frog’ (counting up) to subtract pairs of 2-digit numbers (answers less than 30); </a:t>
            </a:r>
            <a:r>
              <a:rPr lang="en-GB" sz="2000" b="1" dirty="0">
                <a:solidFill>
                  <a:srgbClr val="0000CC"/>
                </a:solidFill>
              </a:rPr>
              <a:t>Subtract 2-digit numbers from numbers &gt;100. Explore use of counting up and counting back, discussing choice of method.</a:t>
            </a:r>
          </a:p>
        </p:txBody>
      </p:sp>
      <p:sp>
        <p:nvSpPr>
          <p:cNvPr id="11" name="Speech Bubble: Rectangle with Corners Rounded 10">
            <a:extLst>
              <a:ext uri="{FF2B5EF4-FFF2-40B4-BE49-F238E27FC236}">
                <a16:creationId xmlns:a16="http://schemas.microsoft.com/office/drawing/2014/main" id="{416FDB43-9807-4F58-A979-7FDA5B392895}"/>
              </a:ext>
            </a:extLst>
          </p:cNvPr>
          <p:cNvSpPr/>
          <p:nvPr/>
        </p:nvSpPr>
        <p:spPr>
          <a:xfrm>
            <a:off x="1504056" y="1090529"/>
            <a:ext cx="4040616" cy="1015664"/>
          </a:xfrm>
          <a:prstGeom prst="wedgeEllipseCallout">
            <a:avLst>
              <a:gd name="adj1" fmla="val -36460"/>
              <a:gd name="adj2" fmla="val -3198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Who can remember our  rules for Maths Frog?</a:t>
            </a:r>
          </a:p>
        </p:txBody>
      </p:sp>
      <p:pic>
        <p:nvPicPr>
          <p:cNvPr id="12" name="Picture 11">
            <a:extLst>
              <a:ext uri="{FF2B5EF4-FFF2-40B4-BE49-F238E27FC236}">
                <a16:creationId xmlns:a16="http://schemas.microsoft.com/office/drawing/2014/main" id="{880057F4-4639-406E-A07F-5E426396E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920" y="1013027"/>
            <a:ext cx="1119559" cy="1119559"/>
          </a:xfrm>
          <a:prstGeom prst="rect">
            <a:avLst/>
          </a:prstGeom>
          <a:effectLst>
            <a:outerShdw blurRad="50800" dist="38100" dir="2700000" algn="tl" rotWithShape="0">
              <a:prstClr val="black">
                <a:alpha val="40000"/>
              </a:prstClr>
            </a:outerShdw>
          </a:effectLst>
        </p:spPr>
      </p:pic>
      <p:sp>
        <p:nvSpPr>
          <p:cNvPr id="19" name="Speech Bubble: Rectangle with Corners Rounded 10">
            <a:extLst>
              <a:ext uri="{FF2B5EF4-FFF2-40B4-BE49-F238E27FC236}">
                <a16:creationId xmlns:a16="http://schemas.microsoft.com/office/drawing/2014/main" id="{40B4DA38-1346-489E-A0CA-8C0A6B54B886}"/>
              </a:ext>
            </a:extLst>
          </p:cNvPr>
          <p:cNvSpPr/>
          <p:nvPr/>
        </p:nvSpPr>
        <p:spPr>
          <a:xfrm>
            <a:off x="5134376" y="2195035"/>
            <a:ext cx="3265839" cy="1550499"/>
          </a:xfrm>
          <a:prstGeom prst="cloud">
            <a:avLst/>
          </a:prstGeom>
          <a:solidFill>
            <a:schemeClr val="accent1">
              <a:lumMod val="20000"/>
              <a:lumOff val="8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Frog jumps on a number line, to find differences.</a:t>
            </a:r>
          </a:p>
        </p:txBody>
      </p:sp>
      <p:sp>
        <p:nvSpPr>
          <p:cNvPr id="20" name="Speech Bubble: Rectangle with Corners Rounded 10">
            <a:extLst>
              <a:ext uri="{FF2B5EF4-FFF2-40B4-BE49-F238E27FC236}">
                <a16:creationId xmlns:a16="http://schemas.microsoft.com/office/drawing/2014/main" id="{785FE0D5-4F07-448E-A0F2-5E50CE22688E}"/>
              </a:ext>
            </a:extLst>
          </p:cNvPr>
          <p:cNvSpPr/>
          <p:nvPr/>
        </p:nvSpPr>
        <p:spPr>
          <a:xfrm>
            <a:off x="219087" y="2454560"/>
            <a:ext cx="4190750" cy="1790496"/>
          </a:xfrm>
          <a:prstGeom prst="cloud">
            <a:avLst/>
          </a:prstGeom>
          <a:solidFill>
            <a:schemeClr val="accent2">
              <a:lumMod val="20000"/>
              <a:lumOff val="8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Frog starts at the smaller number, then jumps up to the bigger number.</a:t>
            </a:r>
          </a:p>
        </p:txBody>
      </p:sp>
      <p:sp>
        <p:nvSpPr>
          <p:cNvPr id="21" name="Speech Bubble: Rectangle with Corners Rounded 10">
            <a:extLst>
              <a:ext uri="{FF2B5EF4-FFF2-40B4-BE49-F238E27FC236}">
                <a16:creationId xmlns:a16="http://schemas.microsoft.com/office/drawing/2014/main" id="{292C2F97-DBCA-46C9-9255-A7EA1ABA2720}"/>
              </a:ext>
            </a:extLst>
          </p:cNvPr>
          <p:cNvSpPr/>
          <p:nvPr/>
        </p:nvSpPr>
        <p:spPr>
          <a:xfrm>
            <a:off x="2041525" y="4391697"/>
            <a:ext cx="2530475" cy="1550499"/>
          </a:xfrm>
          <a:prstGeom prst="cloud">
            <a:avLst/>
          </a:prstGeom>
          <a:solidFill>
            <a:schemeClr val="accent4">
              <a:lumMod val="20000"/>
              <a:lumOff val="8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He first jumps to the next 10. </a:t>
            </a:r>
          </a:p>
        </p:txBody>
      </p:sp>
      <p:sp>
        <p:nvSpPr>
          <p:cNvPr id="22" name="Speech Bubble: Rectangle with Corners Rounded 10">
            <a:extLst>
              <a:ext uri="{FF2B5EF4-FFF2-40B4-BE49-F238E27FC236}">
                <a16:creationId xmlns:a16="http://schemas.microsoft.com/office/drawing/2014/main" id="{2EEA779F-E5A9-48A6-92F0-9834FA98C2D4}"/>
              </a:ext>
            </a:extLst>
          </p:cNvPr>
          <p:cNvSpPr/>
          <p:nvPr/>
        </p:nvSpPr>
        <p:spPr>
          <a:xfrm>
            <a:off x="4954608" y="4042628"/>
            <a:ext cx="3723776" cy="1790496"/>
          </a:xfrm>
          <a:prstGeom prst="cloud">
            <a:avLst/>
          </a:prstGeom>
          <a:solidFill>
            <a:schemeClr val="accent6">
              <a:lumMod val="20000"/>
              <a:lumOff val="8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We add up his jumps to find the answer to a subtraction.</a:t>
            </a:r>
          </a:p>
        </p:txBody>
      </p:sp>
      <p:pic>
        <p:nvPicPr>
          <p:cNvPr id="4" name="Picture 3">
            <a:extLst>
              <a:ext uri="{FF2B5EF4-FFF2-40B4-BE49-F238E27FC236}">
                <a16:creationId xmlns:a16="http://schemas.microsoft.com/office/drawing/2014/main" id="{EFD16905-EA73-49AF-B73D-4A8E0163D30D}"/>
              </a:ext>
            </a:extLst>
          </p:cNvPr>
          <p:cNvPicPr>
            <a:picLocks noChangeAspect="1"/>
          </p:cNvPicPr>
          <p:nvPr/>
        </p:nvPicPr>
        <p:blipFill rotWithShape="1">
          <a:blip r:embed="rId4">
            <a:extLst>
              <a:ext uri="{28A0092B-C50C-407E-A947-70E740481C1C}">
                <a14:useLocalDpi xmlns:a14="http://schemas.microsoft.com/office/drawing/2010/main" val="0"/>
              </a:ext>
            </a:extLst>
          </a:blip>
          <a:srcRect l="27370" t="25020" r="48206" b="40695"/>
          <a:stretch/>
        </p:blipFill>
        <p:spPr>
          <a:xfrm>
            <a:off x="861870" y="1333333"/>
            <a:ext cx="1119558" cy="1110530"/>
          </a:xfrm>
          <a:prstGeom prst="rect">
            <a:avLst/>
          </a:prstGeom>
        </p:spPr>
      </p:pic>
    </p:spTree>
    <p:extLst>
      <p:ext uri="{BB962C8B-B14F-4D97-AF65-F5344CB8AC3E}">
        <p14:creationId xmlns:p14="http://schemas.microsoft.com/office/powerpoint/2010/main" val="101168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a16="http://schemas.microsoft.com/office/drawing/2014/main" id="{3D8D22A3-6CE1-464E-9713-D95EBCCE7221}"/>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2: </a:t>
            </a:r>
            <a:r>
              <a:rPr lang="en-GB" sz="2000" b="1" dirty="0">
                <a:solidFill>
                  <a:srgbClr val="006400"/>
                </a:solidFill>
              </a:rPr>
              <a:t>Use ‘Frog’ (counting up) to subtract pairs of 2-digit numbers (answers less than 30); </a:t>
            </a:r>
            <a:r>
              <a:rPr lang="en-GB" sz="2000" b="1" dirty="0">
                <a:solidFill>
                  <a:srgbClr val="0000CC"/>
                </a:solidFill>
              </a:rPr>
              <a:t>Subtract 2-digit numbers from numbers &gt;100. Explore use of counting up and counting back, discussing choice of method.</a:t>
            </a:r>
          </a:p>
        </p:txBody>
      </p:sp>
      <p:sp>
        <p:nvSpPr>
          <p:cNvPr id="11" name="Rounded Rectangle 34">
            <a:extLst>
              <a:ext uri="{FF2B5EF4-FFF2-40B4-BE49-F238E27FC236}">
                <a16:creationId xmlns:a16="http://schemas.microsoft.com/office/drawing/2014/main" id="{495D60D0-FE08-4884-B82C-E546BB0017D3}"/>
              </a:ext>
            </a:extLst>
          </p:cNvPr>
          <p:cNvSpPr/>
          <p:nvPr/>
        </p:nvSpPr>
        <p:spPr>
          <a:xfrm>
            <a:off x="175895" y="3805541"/>
            <a:ext cx="8663973" cy="1721801"/>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2290F680-6F5C-4BB2-B62D-D8EDC304DA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29378" y="4242778"/>
            <a:ext cx="502909" cy="470393"/>
          </a:xfrm>
          <a:prstGeom prst="rect">
            <a:avLst/>
          </a:prstGeom>
        </p:spPr>
      </p:pic>
      <p:pic>
        <p:nvPicPr>
          <p:cNvPr id="13" name="Picture 12">
            <a:extLst>
              <a:ext uri="{FF2B5EF4-FFF2-40B4-BE49-F238E27FC236}">
                <a16:creationId xmlns:a16="http://schemas.microsoft.com/office/drawing/2014/main" id="{34A4F817-DA70-48F3-BC20-EE3437A20C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0753" y="4238464"/>
            <a:ext cx="502909" cy="470393"/>
          </a:xfrm>
          <a:prstGeom prst="rect">
            <a:avLst/>
          </a:prstGeom>
        </p:spPr>
      </p:pic>
      <p:pic>
        <p:nvPicPr>
          <p:cNvPr id="15" name="Picture 14">
            <a:extLst>
              <a:ext uri="{FF2B5EF4-FFF2-40B4-BE49-F238E27FC236}">
                <a16:creationId xmlns:a16="http://schemas.microsoft.com/office/drawing/2014/main" id="{93F61D64-151B-45A3-9194-6DEA14E897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2791" y="4226548"/>
            <a:ext cx="502909" cy="470393"/>
          </a:xfrm>
          <a:prstGeom prst="rect">
            <a:avLst/>
          </a:prstGeom>
        </p:spPr>
      </p:pic>
      <p:pic>
        <p:nvPicPr>
          <p:cNvPr id="16" name="Picture 15">
            <a:extLst>
              <a:ext uri="{FF2B5EF4-FFF2-40B4-BE49-F238E27FC236}">
                <a16:creationId xmlns:a16="http://schemas.microsoft.com/office/drawing/2014/main" id="{A1862F3A-55EF-49D1-906B-F36E9E83FC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34303" y="4219415"/>
            <a:ext cx="502909" cy="470393"/>
          </a:xfrm>
          <a:prstGeom prst="rect">
            <a:avLst/>
          </a:prstGeom>
        </p:spPr>
      </p:pic>
      <p:cxnSp>
        <p:nvCxnSpPr>
          <p:cNvPr id="17" name="Straight Connector 16">
            <a:extLst>
              <a:ext uri="{FF2B5EF4-FFF2-40B4-BE49-F238E27FC236}">
                <a16:creationId xmlns:a16="http://schemas.microsoft.com/office/drawing/2014/main" id="{0B3CA352-9C5D-402D-A425-64233C2217B8}"/>
              </a:ext>
            </a:extLst>
          </p:cNvPr>
          <p:cNvCxnSpPr/>
          <p:nvPr/>
        </p:nvCxnSpPr>
        <p:spPr>
          <a:xfrm>
            <a:off x="793693" y="4681175"/>
            <a:ext cx="7838594" cy="44877"/>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a16="http://schemas.microsoft.com/office/drawing/2014/main" id="{318CCFA2-AA71-4B48-A421-561B217644F3}"/>
              </a:ext>
            </a:extLst>
          </p:cNvPr>
          <p:cNvCxnSpPr/>
          <p:nvPr/>
        </p:nvCxnSpPr>
        <p:spPr>
          <a:xfrm>
            <a:off x="1139038" y="4694218"/>
            <a:ext cx="0" cy="127709"/>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484F8EB6-BEF0-4B4E-B121-789AED3B52A6}"/>
              </a:ext>
            </a:extLst>
          </p:cNvPr>
          <p:cNvSpPr txBox="1"/>
          <p:nvPr/>
        </p:nvSpPr>
        <p:spPr>
          <a:xfrm>
            <a:off x="885260" y="4752000"/>
            <a:ext cx="5304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47</a:t>
            </a:r>
          </a:p>
        </p:txBody>
      </p:sp>
      <p:grpSp>
        <p:nvGrpSpPr>
          <p:cNvPr id="20" name="Group 19">
            <a:extLst>
              <a:ext uri="{FF2B5EF4-FFF2-40B4-BE49-F238E27FC236}">
                <a16:creationId xmlns:a16="http://schemas.microsoft.com/office/drawing/2014/main" id="{D31E7377-801F-400A-8CEA-459A08554A98}"/>
              </a:ext>
            </a:extLst>
          </p:cNvPr>
          <p:cNvGrpSpPr/>
          <p:nvPr/>
        </p:nvGrpSpPr>
        <p:grpSpPr>
          <a:xfrm>
            <a:off x="1139037" y="3906446"/>
            <a:ext cx="1675283" cy="1245664"/>
            <a:chOff x="1423517" y="3685311"/>
            <a:chExt cx="2191039" cy="1629158"/>
          </a:xfrm>
        </p:grpSpPr>
        <p:cxnSp>
          <p:nvCxnSpPr>
            <p:cNvPr id="21" name="Straight Connector 20">
              <a:extLst>
                <a:ext uri="{FF2B5EF4-FFF2-40B4-BE49-F238E27FC236}">
                  <a16:creationId xmlns:a16="http://schemas.microsoft.com/office/drawing/2014/main" id="{9208325A-0B2C-485F-B177-1D5DADA86AF9}"/>
                </a:ext>
              </a:extLst>
            </p:cNvPr>
            <p:cNvCxnSpPr/>
            <p:nvPr/>
          </p:nvCxnSpPr>
          <p:spPr>
            <a:xfrm flipH="1">
              <a:off x="3175429" y="4726809"/>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2" name="TextBox 21">
              <a:extLst>
                <a:ext uri="{FF2B5EF4-FFF2-40B4-BE49-F238E27FC236}">
                  <a16:creationId xmlns:a16="http://schemas.microsoft.com/office/drawing/2014/main" id="{2F1DF37F-EA89-4B78-A84B-A6CBCDC0B7A0}"/>
                </a:ext>
              </a:extLst>
            </p:cNvPr>
            <p:cNvSpPr txBox="1"/>
            <p:nvPr/>
          </p:nvSpPr>
          <p:spPr>
            <a:xfrm>
              <a:off x="2741170" y="4791180"/>
              <a:ext cx="873386" cy="5232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2060"/>
                  </a:solidFill>
                  <a:latin typeface="Calibri" panose="020F0502020204030204"/>
                </a:rPr>
                <a:t>50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4ABBB458-DA42-4806-A1D3-DAE0551EFFE3}"/>
                </a:ext>
              </a:extLst>
            </p:cNvPr>
            <p:cNvGrpSpPr/>
            <p:nvPr/>
          </p:nvGrpSpPr>
          <p:grpSpPr>
            <a:xfrm>
              <a:off x="1423517" y="3685311"/>
              <a:ext cx="1756367" cy="1023543"/>
              <a:chOff x="2247895" y="3474726"/>
              <a:chExt cx="1727645" cy="1239511"/>
            </a:xfrm>
          </p:grpSpPr>
          <p:sp>
            <p:nvSpPr>
              <p:cNvPr id="24" name="Freeform: Shape 17">
                <a:extLst>
                  <a:ext uri="{FF2B5EF4-FFF2-40B4-BE49-F238E27FC236}">
                    <a16:creationId xmlns:a16="http://schemas.microsoft.com/office/drawing/2014/main" id="{3B0C7F91-AA6B-4720-88A4-A07AD1B07DE7}"/>
                  </a:ext>
                </a:extLst>
              </p:cNvPr>
              <p:cNvSpPr/>
              <p:nvPr/>
            </p:nvSpPr>
            <p:spPr>
              <a:xfrm>
                <a:off x="2247895" y="4035364"/>
                <a:ext cx="1727645" cy="67887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2FF1C6F7-BF39-4769-9B64-03A303B6FBBF}"/>
                  </a:ext>
                </a:extLst>
              </p:cNvPr>
              <p:cNvSpPr txBox="1"/>
              <p:nvPr/>
            </p:nvSpPr>
            <p:spPr>
              <a:xfrm>
                <a:off x="2897010" y="3474726"/>
                <a:ext cx="428465" cy="6337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3</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6" name="Group 25">
            <a:extLst>
              <a:ext uri="{FF2B5EF4-FFF2-40B4-BE49-F238E27FC236}">
                <a16:creationId xmlns:a16="http://schemas.microsoft.com/office/drawing/2014/main" id="{1672D58D-6F22-4FCB-AD96-DA86B60082F8}"/>
              </a:ext>
            </a:extLst>
          </p:cNvPr>
          <p:cNvGrpSpPr/>
          <p:nvPr/>
        </p:nvGrpSpPr>
        <p:grpSpPr>
          <a:xfrm>
            <a:off x="2493195" y="3871285"/>
            <a:ext cx="4291126" cy="1316825"/>
            <a:chOff x="3179884" y="3606226"/>
            <a:chExt cx="5612199" cy="1722225"/>
          </a:xfrm>
        </p:grpSpPr>
        <p:cxnSp>
          <p:nvCxnSpPr>
            <p:cNvPr id="27" name="Straight Connector 26">
              <a:extLst>
                <a:ext uri="{FF2B5EF4-FFF2-40B4-BE49-F238E27FC236}">
                  <a16:creationId xmlns:a16="http://schemas.microsoft.com/office/drawing/2014/main" id="{6B72A50C-7B35-4B64-B6F0-16CE71B5070E}"/>
                </a:ext>
              </a:extLst>
            </p:cNvPr>
            <p:cNvCxnSpPr/>
            <p:nvPr/>
          </p:nvCxnSpPr>
          <p:spPr>
            <a:xfrm flipH="1">
              <a:off x="8263877" y="4726809"/>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8" name="TextBox 27">
              <a:extLst>
                <a:ext uri="{FF2B5EF4-FFF2-40B4-BE49-F238E27FC236}">
                  <a16:creationId xmlns:a16="http://schemas.microsoft.com/office/drawing/2014/main" id="{3B1D31B3-15CD-4EF8-A4C4-6F70A453A4B1}"/>
                </a:ext>
              </a:extLst>
            </p:cNvPr>
            <p:cNvSpPr txBox="1"/>
            <p:nvPr/>
          </p:nvSpPr>
          <p:spPr>
            <a:xfrm>
              <a:off x="7734911" y="4805162"/>
              <a:ext cx="1057172" cy="5232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6</a:t>
              </a: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0</a:t>
              </a:r>
            </a:p>
          </p:txBody>
        </p:sp>
        <p:grpSp>
          <p:nvGrpSpPr>
            <p:cNvPr id="29" name="Group 28">
              <a:extLst>
                <a:ext uri="{FF2B5EF4-FFF2-40B4-BE49-F238E27FC236}">
                  <a16:creationId xmlns:a16="http://schemas.microsoft.com/office/drawing/2014/main" id="{36E06A1C-1C30-41DA-B503-359C5B6A90A0}"/>
                </a:ext>
              </a:extLst>
            </p:cNvPr>
            <p:cNvGrpSpPr/>
            <p:nvPr/>
          </p:nvGrpSpPr>
          <p:grpSpPr>
            <a:xfrm>
              <a:off x="3179884" y="3606226"/>
              <a:ext cx="5076296" cy="1085195"/>
              <a:chOff x="4899515" y="3333008"/>
              <a:chExt cx="6472151" cy="1381682"/>
            </a:xfrm>
          </p:grpSpPr>
          <p:sp>
            <p:nvSpPr>
              <p:cNvPr id="30" name="Freeform: Shape 18">
                <a:extLst>
                  <a:ext uri="{FF2B5EF4-FFF2-40B4-BE49-F238E27FC236}">
                    <a16:creationId xmlns:a16="http://schemas.microsoft.com/office/drawing/2014/main" id="{EA25B8C2-3643-4D91-B1AA-3DC400C0B93F}"/>
                  </a:ext>
                </a:extLst>
              </p:cNvPr>
              <p:cNvSpPr/>
              <p:nvPr/>
            </p:nvSpPr>
            <p:spPr>
              <a:xfrm>
                <a:off x="4899515" y="3898270"/>
                <a:ext cx="6472151" cy="816420"/>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D172E94D-2DFF-4DAD-8589-0DBDE6145E3E}"/>
                  </a:ext>
                </a:extLst>
              </p:cNvPr>
              <p:cNvSpPr txBox="1"/>
              <p:nvPr/>
            </p:nvSpPr>
            <p:spPr>
              <a:xfrm>
                <a:off x="7716809" y="3333008"/>
                <a:ext cx="856932" cy="6662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10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32" name="Speech Bubble: Rectangle with Corners Rounded 10">
            <a:extLst>
              <a:ext uri="{FF2B5EF4-FFF2-40B4-BE49-F238E27FC236}">
                <a16:creationId xmlns:a16="http://schemas.microsoft.com/office/drawing/2014/main" id="{1A75B06C-E8DC-4AF8-B7B2-9985DF12F80F}"/>
              </a:ext>
            </a:extLst>
          </p:cNvPr>
          <p:cNvSpPr/>
          <p:nvPr/>
        </p:nvSpPr>
        <p:spPr>
          <a:xfrm>
            <a:off x="3184762" y="2486295"/>
            <a:ext cx="2964577" cy="1021254"/>
          </a:xfrm>
          <a:prstGeom prst="wedgeEllipseCallout">
            <a:avLst>
              <a:gd name="adj1" fmla="val -831"/>
              <a:gd name="adj2" fmla="val 6662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and then jumps </a:t>
            </a:r>
            <a:r>
              <a:rPr lang="en-GB" sz="2000" b="1" dirty="0">
                <a:solidFill>
                  <a:srgbClr val="C00000"/>
                </a:solidFill>
              </a:rPr>
              <a:t>10</a:t>
            </a:r>
            <a:r>
              <a:rPr lang="en-GB" sz="2000" b="1" dirty="0">
                <a:solidFill>
                  <a:srgbClr val="253746"/>
                </a:solidFill>
              </a:rPr>
              <a:t> to 60...</a:t>
            </a:r>
          </a:p>
        </p:txBody>
      </p:sp>
      <p:sp>
        <p:nvSpPr>
          <p:cNvPr id="33" name="Speech Bubble: Rectangle with Corners Rounded 10">
            <a:extLst>
              <a:ext uri="{FF2B5EF4-FFF2-40B4-BE49-F238E27FC236}">
                <a16:creationId xmlns:a16="http://schemas.microsoft.com/office/drawing/2014/main" id="{57C8258B-F776-48CC-91C7-370BBB0EBE6F}"/>
              </a:ext>
            </a:extLst>
          </p:cNvPr>
          <p:cNvSpPr/>
          <p:nvPr/>
        </p:nvSpPr>
        <p:spPr>
          <a:xfrm>
            <a:off x="1643606" y="1209393"/>
            <a:ext cx="3240817" cy="775251"/>
          </a:xfrm>
          <a:prstGeom prst="wedgeEllipseCallout">
            <a:avLst>
              <a:gd name="adj1" fmla="val -45542"/>
              <a:gd name="adj2" fmla="val -4843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try our rules </a:t>
            </a:r>
          </a:p>
          <a:p>
            <a:pPr algn="ctr"/>
            <a:r>
              <a:rPr lang="en-GB" sz="2000" b="1" dirty="0">
                <a:solidFill>
                  <a:srgbClr val="253746"/>
                </a:solidFill>
              </a:rPr>
              <a:t>to find </a:t>
            </a:r>
            <a:r>
              <a:rPr lang="en-GB" sz="2000" b="1" dirty="0">
                <a:solidFill>
                  <a:srgbClr val="C00000"/>
                </a:solidFill>
              </a:rPr>
              <a:t>65 - 47.</a:t>
            </a:r>
          </a:p>
        </p:txBody>
      </p:sp>
      <p:cxnSp>
        <p:nvCxnSpPr>
          <p:cNvPr id="34" name="Straight Connector 33">
            <a:extLst>
              <a:ext uri="{FF2B5EF4-FFF2-40B4-BE49-F238E27FC236}">
                <a16:creationId xmlns:a16="http://schemas.microsoft.com/office/drawing/2014/main" id="{D92CBC03-56CF-4C5D-9B22-66D1F60490BD}"/>
              </a:ext>
            </a:extLst>
          </p:cNvPr>
          <p:cNvCxnSpPr/>
          <p:nvPr/>
        </p:nvCxnSpPr>
        <p:spPr>
          <a:xfrm>
            <a:off x="8467230" y="4716000"/>
            <a:ext cx="1" cy="127709"/>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5" name="TextBox 34">
            <a:extLst>
              <a:ext uri="{FF2B5EF4-FFF2-40B4-BE49-F238E27FC236}">
                <a16:creationId xmlns:a16="http://schemas.microsoft.com/office/drawing/2014/main" id="{922A17AC-E525-4A97-81CA-1BAFB73D0966}"/>
              </a:ext>
            </a:extLst>
          </p:cNvPr>
          <p:cNvSpPr txBox="1"/>
          <p:nvPr/>
        </p:nvSpPr>
        <p:spPr>
          <a:xfrm>
            <a:off x="8114405" y="4788000"/>
            <a:ext cx="7056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65</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13EA187D-8BC4-46CB-919E-2FDB972E7D66}"/>
              </a:ext>
            </a:extLst>
          </p:cNvPr>
          <p:cNvGrpSpPr/>
          <p:nvPr/>
        </p:nvGrpSpPr>
        <p:grpSpPr>
          <a:xfrm>
            <a:off x="6355937" y="3864138"/>
            <a:ext cx="2111294" cy="844721"/>
            <a:chOff x="4899515" y="3330281"/>
            <a:chExt cx="8921141" cy="1406617"/>
          </a:xfrm>
        </p:grpSpPr>
        <p:sp>
          <p:nvSpPr>
            <p:cNvPr id="37" name="Freeform: Shape 18">
              <a:extLst>
                <a:ext uri="{FF2B5EF4-FFF2-40B4-BE49-F238E27FC236}">
                  <a16:creationId xmlns:a16="http://schemas.microsoft.com/office/drawing/2014/main" id="{A6CE6F6B-3A08-466F-AF5A-DE00318F956E}"/>
                </a:ext>
              </a:extLst>
            </p:cNvPr>
            <p:cNvSpPr/>
            <p:nvPr/>
          </p:nvSpPr>
          <p:spPr>
            <a:xfrm>
              <a:off x="4899515" y="3898270"/>
              <a:ext cx="8921141" cy="838628"/>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81CE5166-2919-4893-A7B2-6DC7CDB9DCCA}"/>
                </a:ext>
              </a:extLst>
            </p:cNvPr>
            <p:cNvSpPr txBox="1"/>
            <p:nvPr/>
          </p:nvSpPr>
          <p:spPr>
            <a:xfrm>
              <a:off x="9005926" y="3330281"/>
              <a:ext cx="856931" cy="6662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5</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9" name="Speech Bubble: Rectangle with Corners Rounded 10">
            <a:extLst>
              <a:ext uri="{FF2B5EF4-FFF2-40B4-BE49-F238E27FC236}">
                <a16:creationId xmlns:a16="http://schemas.microsoft.com/office/drawing/2014/main" id="{E8B0CA2B-2121-410F-8162-F18D26B84C01}"/>
              </a:ext>
            </a:extLst>
          </p:cNvPr>
          <p:cNvSpPr/>
          <p:nvPr/>
        </p:nvSpPr>
        <p:spPr>
          <a:xfrm>
            <a:off x="6431005" y="2727960"/>
            <a:ext cx="2578523" cy="733182"/>
          </a:xfrm>
          <a:prstGeom prst="wedgeEllipseCallout">
            <a:avLst>
              <a:gd name="adj1" fmla="val -5079"/>
              <a:gd name="adj2" fmla="val 8161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then </a:t>
            </a:r>
            <a:r>
              <a:rPr lang="en-GB" sz="2000" b="1" dirty="0">
                <a:solidFill>
                  <a:srgbClr val="C00000"/>
                </a:solidFill>
              </a:rPr>
              <a:t>5</a:t>
            </a:r>
            <a:r>
              <a:rPr lang="en-GB" sz="2000" b="1" dirty="0">
                <a:solidFill>
                  <a:srgbClr val="253746"/>
                </a:solidFill>
              </a:rPr>
              <a:t> to 65.</a:t>
            </a:r>
          </a:p>
        </p:txBody>
      </p:sp>
      <p:sp>
        <p:nvSpPr>
          <p:cNvPr id="40" name="Speech Bubble: Rectangle with Corners Rounded 10">
            <a:extLst>
              <a:ext uri="{FF2B5EF4-FFF2-40B4-BE49-F238E27FC236}">
                <a16:creationId xmlns:a16="http://schemas.microsoft.com/office/drawing/2014/main" id="{201D3128-EF24-485D-9AC4-3F6A961DA6A0}"/>
              </a:ext>
            </a:extLst>
          </p:cNvPr>
          <p:cNvSpPr/>
          <p:nvPr/>
        </p:nvSpPr>
        <p:spPr>
          <a:xfrm>
            <a:off x="134472" y="2010121"/>
            <a:ext cx="2679847" cy="1497428"/>
          </a:xfrm>
          <a:prstGeom prst="wedgeEllipseCallout">
            <a:avLst>
              <a:gd name="adj1" fmla="val 6967"/>
              <a:gd name="adj2" fmla="val 7988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Frog starts at the smaller number and hops </a:t>
            </a:r>
            <a:r>
              <a:rPr lang="en-GB" b="1" dirty="0">
                <a:solidFill>
                  <a:srgbClr val="C00000"/>
                </a:solidFill>
              </a:rPr>
              <a:t>3</a:t>
            </a:r>
            <a:r>
              <a:rPr lang="en-GB" b="1" dirty="0">
                <a:solidFill>
                  <a:srgbClr val="253746"/>
                </a:solidFill>
              </a:rPr>
              <a:t> to the next 10.</a:t>
            </a:r>
          </a:p>
        </p:txBody>
      </p:sp>
      <p:sp>
        <p:nvSpPr>
          <p:cNvPr id="41" name="Speech Bubble: Rectangle with Corners Rounded 10">
            <a:extLst>
              <a:ext uri="{FF2B5EF4-FFF2-40B4-BE49-F238E27FC236}">
                <a16:creationId xmlns:a16="http://schemas.microsoft.com/office/drawing/2014/main" id="{65731745-DDE5-4043-8053-18A20384E391}"/>
              </a:ext>
            </a:extLst>
          </p:cNvPr>
          <p:cNvSpPr/>
          <p:nvPr/>
        </p:nvSpPr>
        <p:spPr>
          <a:xfrm>
            <a:off x="5391470" y="1318504"/>
            <a:ext cx="3240817" cy="775251"/>
          </a:xfrm>
          <a:prstGeom prst="wedgeEllipseCallout">
            <a:avLst>
              <a:gd name="adj1" fmla="val -45542"/>
              <a:gd name="adj2" fmla="val -4843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65 - 47 = 18, can you see why?</a:t>
            </a:r>
          </a:p>
        </p:txBody>
      </p:sp>
    </p:spTree>
    <p:extLst>
      <p:ext uri="{BB962C8B-B14F-4D97-AF65-F5344CB8AC3E}">
        <p14:creationId xmlns:p14="http://schemas.microsoft.com/office/powerpoint/2010/main" val="77853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par>
                                <p:cTn id="12" presetID="10" presetClass="exit" presetSubtype="0" fill="hold" nodeType="withEffect">
                                  <p:stCondLst>
                                    <p:cond delay="0"/>
                                  </p:stCondLst>
                                  <p:childTnLst>
                                    <p:animEffect transition="out" filter="fade">
                                      <p:cBhvr>
                                        <p:cTn id="13" dur="250"/>
                                        <p:tgtEl>
                                          <p:spTgt spid="15"/>
                                        </p:tgtEl>
                                      </p:cBhvr>
                                    </p:animEffect>
                                    <p:set>
                                      <p:cBhvr>
                                        <p:cTn id="14" dur="1" fill="hold">
                                          <p:stCondLst>
                                            <p:cond delay="249"/>
                                          </p:stCondLst>
                                        </p:cTn>
                                        <p:tgtEl>
                                          <p:spTgt spid="15"/>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xit" presetSubtype="0" fill="hold" nodeType="with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5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250"/>
                                        <p:tgtEl>
                                          <p:spTgt spid="13"/>
                                        </p:tgtEl>
                                      </p:cBhvr>
                                    </p:animEffect>
                                    <p:set>
                                      <p:cBhvr>
                                        <p:cTn id="47" dur="1" fill="hold">
                                          <p:stCondLst>
                                            <p:cond delay="249"/>
                                          </p:stCondLst>
                                        </p:cTn>
                                        <p:tgtEl>
                                          <p:spTgt spid="13"/>
                                        </p:tgtEl>
                                        <p:attrNameLst>
                                          <p:attrName>style.visibility</p:attrName>
                                        </p:attrNameLst>
                                      </p:cBhvr>
                                      <p:to>
                                        <p:strVal val="hidden"/>
                                      </p:to>
                                    </p:set>
                                  </p:childTnLst>
                                </p:cTn>
                              </p:par>
                            </p:childTnLst>
                          </p:cTn>
                        </p:par>
                        <p:par>
                          <p:cTn id="48" fill="hold">
                            <p:stCondLst>
                              <p:cond delay="1250"/>
                            </p:stCondLst>
                            <p:childTnLst>
                              <p:par>
                                <p:cTn id="49" presetID="1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9" grpId="0" animBg="1"/>
      <p:bldP spid="40"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a16="http://schemas.microsoft.com/office/drawing/2014/main" id="{3D8D22A3-6CE1-464E-9713-D95EBCCE7221}"/>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2: </a:t>
            </a:r>
            <a:r>
              <a:rPr lang="en-GB" sz="2000" b="1" dirty="0">
                <a:solidFill>
                  <a:srgbClr val="006400"/>
                </a:solidFill>
              </a:rPr>
              <a:t>Use ‘Frog’ (counting up) to subtract pairs of 2-digit numbers (answers less than 30); </a:t>
            </a:r>
            <a:r>
              <a:rPr lang="en-GB" sz="2000" b="1" dirty="0">
                <a:solidFill>
                  <a:srgbClr val="0000CC"/>
                </a:solidFill>
              </a:rPr>
              <a:t>Subtract 2-digit numbers from numbers &gt;100. Explore use of counting up and counting back, discussing choice of method.</a:t>
            </a:r>
          </a:p>
        </p:txBody>
      </p:sp>
      <p:sp>
        <p:nvSpPr>
          <p:cNvPr id="11" name="Rounded Rectangle 34">
            <a:extLst>
              <a:ext uri="{FF2B5EF4-FFF2-40B4-BE49-F238E27FC236}">
                <a16:creationId xmlns:a16="http://schemas.microsoft.com/office/drawing/2014/main" id="{495D60D0-FE08-4884-B82C-E546BB0017D3}"/>
              </a:ext>
            </a:extLst>
          </p:cNvPr>
          <p:cNvSpPr/>
          <p:nvPr/>
        </p:nvSpPr>
        <p:spPr>
          <a:xfrm>
            <a:off x="175895" y="3805541"/>
            <a:ext cx="8663973" cy="1721801"/>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2290F680-6F5C-4BB2-B62D-D8EDC304DA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29378" y="4242778"/>
            <a:ext cx="502909" cy="470393"/>
          </a:xfrm>
          <a:prstGeom prst="rect">
            <a:avLst/>
          </a:prstGeom>
        </p:spPr>
      </p:pic>
      <p:pic>
        <p:nvPicPr>
          <p:cNvPr id="13" name="Picture 12">
            <a:extLst>
              <a:ext uri="{FF2B5EF4-FFF2-40B4-BE49-F238E27FC236}">
                <a16:creationId xmlns:a16="http://schemas.microsoft.com/office/drawing/2014/main" id="{34A4F817-DA70-48F3-BC20-EE3437A20C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497" y="4253947"/>
            <a:ext cx="502909" cy="470393"/>
          </a:xfrm>
          <a:prstGeom prst="rect">
            <a:avLst/>
          </a:prstGeom>
        </p:spPr>
      </p:pic>
      <p:pic>
        <p:nvPicPr>
          <p:cNvPr id="15" name="Picture 14">
            <a:extLst>
              <a:ext uri="{FF2B5EF4-FFF2-40B4-BE49-F238E27FC236}">
                <a16:creationId xmlns:a16="http://schemas.microsoft.com/office/drawing/2014/main" id="{93F61D64-151B-45A3-9194-6DEA14E897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2791" y="4226548"/>
            <a:ext cx="502909" cy="470393"/>
          </a:xfrm>
          <a:prstGeom prst="rect">
            <a:avLst/>
          </a:prstGeom>
        </p:spPr>
      </p:pic>
      <p:pic>
        <p:nvPicPr>
          <p:cNvPr id="16" name="Picture 15">
            <a:extLst>
              <a:ext uri="{FF2B5EF4-FFF2-40B4-BE49-F238E27FC236}">
                <a16:creationId xmlns:a16="http://schemas.microsoft.com/office/drawing/2014/main" id="{A1862F3A-55EF-49D1-906B-F36E9E83FC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6613" y="4210782"/>
            <a:ext cx="502909" cy="470393"/>
          </a:xfrm>
          <a:prstGeom prst="rect">
            <a:avLst/>
          </a:prstGeom>
        </p:spPr>
      </p:pic>
      <p:cxnSp>
        <p:nvCxnSpPr>
          <p:cNvPr id="17" name="Straight Connector 16">
            <a:extLst>
              <a:ext uri="{FF2B5EF4-FFF2-40B4-BE49-F238E27FC236}">
                <a16:creationId xmlns:a16="http://schemas.microsoft.com/office/drawing/2014/main" id="{0B3CA352-9C5D-402D-A425-64233C2217B8}"/>
              </a:ext>
            </a:extLst>
          </p:cNvPr>
          <p:cNvCxnSpPr/>
          <p:nvPr/>
        </p:nvCxnSpPr>
        <p:spPr>
          <a:xfrm>
            <a:off x="793693" y="4681175"/>
            <a:ext cx="7838594" cy="44877"/>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a16="http://schemas.microsoft.com/office/drawing/2014/main" id="{318CCFA2-AA71-4B48-A421-561B217644F3}"/>
              </a:ext>
            </a:extLst>
          </p:cNvPr>
          <p:cNvCxnSpPr/>
          <p:nvPr/>
        </p:nvCxnSpPr>
        <p:spPr>
          <a:xfrm>
            <a:off x="1139038" y="4694218"/>
            <a:ext cx="0" cy="127709"/>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484F8EB6-BEF0-4B4E-B121-789AED3B52A6}"/>
              </a:ext>
            </a:extLst>
          </p:cNvPr>
          <p:cNvSpPr txBox="1"/>
          <p:nvPr/>
        </p:nvSpPr>
        <p:spPr>
          <a:xfrm>
            <a:off x="885260" y="4752000"/>
            <a:ext cx="5304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37</a:t>
            </a:r>
          </a:p>
        </p:txBody>
      </p:sp>
      <p:grpSp>
        <p:nvGrpSpPr>
          <p:cNvPr id="20" name="Group 19">
            <a:extLst>
              <a:ext uri="{FF2B5EF4-FFF2-40B4-BE49-F238E27FC236}">
                <a16:creationId xmlns:a16="http://schemas.microsoft.com/office/drawing/2014/main" id="{D31E7377-801F-400A-8CEA-459A08554A98}"/>
              </a:ext>
            </a:extLst>
          </p:cNvPr>
          <p:cNvGrpSpPr/>
          <p:nvPr/>
        </p:nvGrpSpPr>
        <p:grpSpPr>
          <a:xfrm>
            <a:off x="1124273" y="3909086"/>
            <a:ext cx="1227146" cy="1238617"/>
            <a:chOff x="1590245" y="3685311"/>
            <a:chExt cx="1604937" cy="1619941"/>
          </a:xfrm>
        </p:grpSpPr>
        <p:cxnSp>
          <p:nvCxnSpPr>
            <p:cNvPr id="21" name="Straight Connector 20">
              <a:extLst>
                <a:ext uri="{FF2B5EF4-FFF2-40B4-BE49-F238E27FC236}">
                  <a16:creationId xmlns:a16="http://schemas.microsoft.com/office/drawing/2014/main" id="{9208325A-0B2C-485F-B177-1D5DADA86AF9}"/>
                </a:ext>
              </a:extLst>
            </p:cNvPr>
            <p:cNvCxnSpPr>
              <a:cxnSpLocks/>
            </p:cNvCxnSpPr>
            <p:nvPr/>
          </p:nvCxnSpPr>
          <p:spPr>
            <a:xfrm>
              <a:off x="2756500" y="4731035"/>
              <a:ext cx="3467" cy="162800"/>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2" name="TextBox 21">
              <a:extLst>
                <a:ext uri="{FF2B5EF4-FFF2-40B4-BE49-F238E27FC236}">
                  <a16:creationId xmlns:a16="http://schemas.microsoft.com/office/drawing/2014/main" id="{2F1DF37F-EA89-4B78-A84B-A6CBCDC0B7A0}"/>
                </a:ext>
              </a:extLst>
            </p:cNvPr>
            <p:cNvSpPr txBox="1"/>
            <p:nvPr/>
          </p:nvSpPr>
          <p:spPr>
            <a:xfrm>
              <a:off x="2321796" y="4781963"/>
              <a:ext cx="873386" cy="5232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Calibri" panose="020F0502020204030204"/>
                </a:rPr>
                <a:t>4</a:t>
              </a:r>
              <a:r>
                <a:rPr lang="en-US" sz="2000" b="1" noProof="0" dirty="0">
                  <a:solidFill>
                    <a:srgbClr val="002060"/>
                  </a:solidFill>
                  <a:latin typeface="Calibri" panose="020F0502020204030204"/>
                </a:rPr>
                <a:t>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4ABBB458-DA42-4806-A1D3-DAE0551EFFE3}"/>
                </a:ext>
              </a:extLst>
            </p:cNvPr>
            <p:cNvGrpSpPr/>
            <p:nvPr/>
          </p:nvGrpSpPr>
          <p:grpSpPr>
            <a:xfrm>
              <a:off x="1590245" y="3685311"/>
              <a:ext cx="1160836" cy="1023543"/>
              <a:chOff x="2411897" y="3474726"/>
              <a:chExt cx="1141853" cy="1239511"/>
            </a:xfrm>
          </p:grpSpPr>
          <p:sp>
            <p:nvSpPr>
              <p:cNvPr id="24" name="Freeform: Shape 17">
                <a:extLst>
                  <a:ext uri="{FF2B5EF4-FFF2-40B4-BE49-F238E27FC236}">
                    <a16:creationId xmlns:a16="http://schemas.microsoft.com/office/drawing/2014/main" id="{3B0C7F91-AA6B-4720-88A4-A07AD1B07DE7}"/>
                  </a:ext>
                </a:extLst>
              </p:cNvPr>
              <p:cNvSpPr/>
              <p:nvPr/>
            </p:nvSpPr>
            <p:spPr>
              <a:xfrm>
                <a:off x="2411897" y="4035365"/>
                <a:ext cx="1141853" cy="678872"/>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2FF1C6F7-BF39-4769-9B64-03A303B6FBBF}"/>
                  </a:ext>
                </a:extLst>
              </p:cNvPr>
              <p:cNvSpPr txBox="1"/>
              <p:nvPr/>
            </p:nvSpPr>
            <p:spPr>
              <a:xfrm>
                <a:off x="2897010" y="3474726"/>
                <a:ext cx="428465" cy="6337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3</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6" name="Group 25">
            <a:extLst>
              <a:ext uri="{FF2B5EF4-FFF2-40B4-BE49-F238E27FC236}">
                <a16:creationId xmlns:a16="http://schemas.microsoft.com/office/drawing/2014/main" id="{1672D58D-6F22-4FCB-AD96-DA86B60082F8}"/>
              </a:ext>
            </a:extLst>
          </p:cNvPr>
          <p:cNvGrpSpPr/>
          <p:nvPr/>
        </p:nvGrpSpPr>
        <p:grpSpPr>
          <a:xfrm>
            <a:off x="2014507" y="3818887"/>
            <a:ext cx="5651985" cy="1369224"/>
            <a:chOff x="3179884" y="3537696"/>
            <a:chExt cx="6650169" cy="1790755"/>
          </a:xfrm>
        </p:grpSpPr>
        <p:cxnSp>
          <p:nvCxnSpPr>
            <p:cNvPr id="27" name="Straight Connector 26">
              <a:extLst>
                <a:ext uri="{FF2B5EF4-FFF2-40B4-BE49-F238E27FC236}">
                  <a16:creationId xmlns:a16="http://schemas.microsoft.com/office/drawing/2014/main" id="{6B72A50C-7B35-4B64-B6F0-16CE71B5070E}"/>
                </a:ext>
              </a:extLst>
            </p:cNvPr>
            <p:cNvCxnSpPr/>
            <p:nvPr/>
          </p:nvCxnSpPr>
          <p:spPr>
            <a:xfrm flipH="1">
              <a:off x="9281173" y="4726809"/>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8" name="TextBox 27">
              <a:extLst>
                <a:ext uri="{FF2B5EF4-FFF2-40B4-BE49-F238E27FC236}">
                  <a16:creationId xmlns:a16="http://schemas.microsoft.com/office/drawing/2014/main" id="{3B1D31B3-15CD-4EF8-A4C4-6F70A453A4B1}"/>
                </a:ext>
              </a:extLst>
            </p:cNvPr>
            <p:cNvSpPr txBox="1"/>
            <p:nvPr/>
          </p:nvSpPr>
          <p:spPr>
            <a:xfrm>
              <a:off x="8772880" y="4805163"/>
              <a:ext cx="1057173" cy="5232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6</a:t>
              </a: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0</a:t>
              </a:r>
            </a:p>
          </p:txBody>
        </p:sp>
        <p:grpSp>
          <p:nvGrpSpPr>
            <p:cNvPr id="29" name="Group 28">
              <a:extLst>
                <a:ext uri="{FF2B5EF4-FFF2-40B4-BE49-F238E27FC236}">
                  <a16:creationId xmlns:a16="http://schemas.microsoft.com/office/drawing/2014/main" id="{36E06A1C-1C30-41DA-B503-359C5B6A90A0}"/>
                </a:ext>
              </a:extLst>
            </p:cNvPr>
            <p:cNvGrpSpPr/>
            <p:nvPr/>
          </p:nvGrpSpPr>
          <p:grpSpPr>
            <a:xfrm>
              <a:off x="3179884" y="3537696"/>
              <a:ext cx="6103258" cy="1153726"/>
              <a:chOff x="4899515" y="3245754"/>
              <a:chExt cx="7781502" cy="1468936"/>
            </a:xfrm>
          </p:grpSpPr>
          <p:sp>
            <p:nvSpPr>
              <p:cNvPr id="30" name="Freeform: Shape 18">
                <a:extLst>
                  <a:ext uri="{FF2B5EF4-FFF2-40B4-BE49-F238E27FC236}">
                    <a16:creationId xmlns:a16="http://schemas.microsoft.com/office/drawing/2014/main" id="{EA25B8C2-3643-4D91-B1AA-3DC400C0B93F}"/>
                  </a:ext>
                </a:extLst>
              </p:cNvPr>
              <p:cNvSpPr/>
              <p:nvPr/>
            </p:nvSpPr>
            <p:spPr>
              <a:xfrm>
                <a:off x="4899515" y="3898269"/>
                <a:ext cx="7781502" cy="816421"/>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D172E94D-2DFF-4DAD-8589-0DBDE6145E3E}"/>
                  </a:ext>
                </a:extLst>
              </p:cNvPr>
              <p:cNvSpPr txBox="1"/>
              <p:nvPr/>
            </p:nvSpPr>
            <p:spPr>
              <a:xfrm>
                <a:off x="8683330" y="3245754"/>
                <a:ext cx="856932" cy="6662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20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32" name="Speech Bubble: Rectangle with Corners Rounded 10">
            <a:extLst>
              <a:ext uri="{FF2B5EF4-FFF2-40B4-BE49-F238E27FC236}">
                <a16:creationId xmlns:a16="http://schemas.microsoft.com/office/drawing/2014/main" id="{1A75B06C-E8DC-4AF8-B7B2-9985DF12F80F}"/>
              </a:ext>
            </a:extLst>
          </p:cNvPr>
          <p:cNvSpPr/>
          <p:nvPr/>
        </p:nvSpPr>
        <p:spPr>
          <a:xfrm>
            <a:off x="3070860" y="2486295"/>
            <a:ext cx="3078479" cy="1021254"/>
          </a:xfrm>
          <a:prstGeom prst="wedgeEllipseCallout">
            <a:avLst>
              <a:gd name="adj1" fmla="val -831"/>
              <a:gd name="adj2" fmla="val 6662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and then a big jump of </a:t>
            </a:r>
            <a:r>
              <a:rPr lang="en-GB" sz="2000" b="1" dirty="0">
                <a:solidFill>
                  <a:srgbClr val="C00000"/>
                </a:solidFill>
              </a:rPr>
              <a:t>20</a:t>
            </a:r>
            <a:r>
              <a:rPr lang="en-GB" sz="2000" b="1" dirty="0">
                <a:solidFill>
                  <a:srgbClr val="253746"/>
                </a:solidFill>
              </a:rPr>
              <a:t> to 60...</a:t>
            </a:r>
          </a:p>
        </p:txBody>
      </p:sp>
      <p:sp>
        <p:nvSpPr>
          <p:cNvPr id="33" name="Speech Bubble: Rectangle with Corners Rounded 10">
            <a:extLst>
              <a:ext uri="{FF2B5EF4-FFF2-40B4-BE49-F238E27FC236}">
                <a16:creationId xmlns:a16="http://schemas.microsoft.com/office/drawing/2014/main" id="{57C8258B-F776-48CC-91C7-370BBB0EBE6F}"/>
              </a:ext>
            </a:extLst>
          </p:cNvPr>
          <p:cNvSpPr/>
          <p:nvPr/>
        </p:nvSpPr>
        <p:spPr>
          <a:xfrm>
            <a:off x="1501360" y="1209393"/>
            <a:ext cx="3383063" cy="775251"/>
          </a:xfrm>
          <a:prstGeom prst="wedgeEllipseCallout">
            <a:avLst>
              <a:gd name="adj1" fmla="val -45542"/>
              <a:gd name="adj2" fmla="val -4843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let’s try </a:t>
            </a:r>
            <a:r>
              <a:rPr lang="en-GB" sz="2000" b="1" dirty="0">
                <a:solidFill>
                  <a:srgbClr val="C00000"/>
                </a:solidFill>
              </a:rPr>
              <a:t>65 - 37.</a:t>
            </a:r>
          </a:p>
        </p:txBody>
      </p:sp>
      <p:cxnSp>
        <p:nvCxnSpPr>
          <p:cNvPr id="34" name="Straight Connector 33">
            <a:extLst>
              <a:ext uri="{FF2B5EF4-FFF2-40B4-BE49-F238E27FC236}">
                <a16:creationId xmlns:a16="http://schemas.microsoft.com/office/drawing/2014/main" id="{D92CBC03-56CF-4C5D-9B22-66D1F60490BD}"/>
              </a:ext>
            </a:extLst>
          </p:cNvPr>
          <p:cNvCxnSpPr/>
          <p:nvPr/>
        </p:nvCxnSpPr>
        <p:spPr>
          <a:xfrm>
            <a:off x="8467230" y="4716000"/>
            <a:ext cx="1" cy="127709"/>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5" name="TextBox 34">
            <a:extLst>
              <a:ext uri="{FF2B5EF4-FFF2-40B4-BE49-F238E27FC236}">
                <a16:creationId xmlns:a16="http://schemas.microsoft.com/office/drawing/2014/main" id="{922A17AC-E525-4A97-81CA-1BAFB73D0966}"/>
              </a:ext>
            </a:extLst>
          </p:cNvPr>
          <p:cNvSpPr txBox="1"/>
          <p:nvPr/>
        </p:nvSpPr>
        <p:spPr>
          <a:xfrm>
            <a:off x="8114405" y="4788000"/>
            <a:ext cx="7056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65</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13EA187D-8BC4-46CB-919E-2FDB972E7D66}"/>
              </a:ext>
            </a:extLst>
          </p:cNvPr>
          <p:cNvGrpSpPr/>
          <p:nvPr/>
        </p:nvGrpSpPr>
        <p:grpSpPr>
          <a:xfrm>
            <a:off x="7204323" y="4031837"/>
            <a:ext cx="1262907" cy="677022"/>
            <a:chOff x="4899515" y="3062167"/>
            <a:chExt cx="8921141" cy="1674731"/>
          </a:xfrm>
        </p:grpSpPr>
        <p:sp>
          <p:nvSpPr>
            <p:cNvPr id="37" name="Freeform: Shape 18">
              <a:extLst>
                <a:ext uri="{FF2B5EF4-FFF2-40B4-BE49-F238E27FC236}">
                  <a16:creationId xmlns:a16="http://schemas.microsoft.com/office/drawing/2014/main" id="{A6CE6F6B-3A08-466F-AF5A-DE00318F956E}"/>
                </a:ext>
              </a:extLst>
            </p:cNvPr>
            <p:cNvSpPr/>
            <p:nvPr/>
          </p:nvSpPr>
          <p:spPr>
            <a:xfrm>
              <a:off x="4899515" y="3898270"/>
              <a:ext cx="8921141" cy="838628"/>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81CE5166-2919-4893-A7B2-6DC7CDB9DCCA}"/>
                </a:ext>
              </a:extLst>
            </p:cNvPr>
            <p:cNvSpPr txBox="1"/>
            <p:nvPr/>
          </p:nvSpPr>
          <p:spPr>
            <a:xfrm>
              <a:off x="8960438" y="3062167"/>
              <a:ext cx="856931" cy="6662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5</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9" name="Speech Bubble: Rectangle with Corners Rounded 10">
            <a:extLst>
              <a:ext uri="{FF2B5EF4-FFF2-40B4-BE49-F238E27FC236}">
                <a16:creationId xmlns:a16="http://schemas.microsoft.com/office/drawing/2014/main" id="{E8B0CA2B-2121-410F-8162-F18D26B84C01}"/>
              </a:ext>
            </a:extLst>
          </p:cNvPr>
          <p:cNvSpPr/>
          <p:nvPr/>
        </p:nvSpPr>
        <p:spPr>
          <a:xfrm>
            <a:off x="6431005" y="2727960"/>
            <a:ext cx="2578523" cy="733182"/>
          </a:xfrm>
          <a:prstGeom prst="wedgeEllipseCallout">
            <a:avLst>
              <a:gd name="adj1" fmla="val -5079"/>
              <a:gd name="adj2" fmla="val 8161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then </a:t>
            </a:r>
            <a:r>
              <a:rPr lang="en-GB" sz="2000" b="1" dirty="0">
                <a:solidFill>
                  <a:srgbClr val="C00000"/>
                </a:solidFill>
              </a:rPr>
              <a:t>5</a:t>
            </a:r>
            <a:r>
              <a:rPr lang="en-GB" sz="2000" b="1" dirty="0">
                <a:solidFill>
                  <a:srgbClr val="253746"/>
                </a:solidFill>
              </a:rPr>
              <a:t> to 65.</a:t>
            </a:r>
          </a:p>
        </p:txBody>
      </p:sp>
      <p:sp>
        <p:nvSpPr>
          <p:cNvPr id="40" name="Speech Bubble: Rectangle with Corners Rounded 10">
            <a:extLst>
              <a:ext uri="{FF2B5EF4-FFF2-40B4-BE49-F238E27FC236}">
                <a16:creationId xmlns:a16="http://schemas.microsoft.com/office/drawing/2014/main" id="{201D3128-EF24-485D-9AC4-3F6A961DA6A0}"/>
              </a:ext>
            </a:extLst>
          </p:cNvPr>
          <p:cNvSpPr/>
          <p:nvPr/>
        </p:nvSpPr>
        <p:spPr>
          <a:xfrm>
            <a:off x="134472" y="2628899"/>
            <a:ext cx="2679847" cy="878649"/>
          </a:xfrm>
          <a:prstGeom prst="wedgeEllipseCallout">
            <a:avLst>
              <a:gd name="adj1" fmla="val 6967"/>
              <a:gd name="adj2" fmla="val 7988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Frog hops </a:t>
            </a:r>
            <a:r>
              <a:rPr lang="en-GB" b="1" dirty="0">
                <a:solidFill>
                  <a:srgbClr val="C00000"/>
                </a:solidFill>
              </a:rPr>
              <a:t>3</a:t>
            </a:r>
            <a:r>
              <a:rPr lang="en-GB" b="1" dirty="0">
                <a:solidFill>
                  <a:srgbClr val="253746"/>
                </a:solidFill>
              </a:rPr>
              <a:t> to the next 10.</a:t>
            </a:r>
          </a:p>
        </p:txBody>
      </p:sp>
      <p:sp>
        <p:nvSpPr>
          <p:cNvPr id="41" name="Speech Bubble: Rectangle with Corners Rounded 10">
            <a:extLst>
              <a:ext uri="{FF2B5EF4-FFF2-40B4-BE49-F238E27FC236}">
                <a16:creationId xmlns:a16="http://schemas.microsoft.com/office/drawing/2014/main" id="{65731745-DDE5-4043-8053-18A20384E391}"/>
              </a:ext>
            </a:extLst>
          </p:cNvPr>
          <p:cNvSpPr/>
          <p:nvPr/>
        </p:nvSpPr>
        <p:spPr>
          <a:xfrm>
            <a:off x="5391470" y="1318504"/>
            <a:ext cx="3240817" cy="775251"/>
          </a:xfrm>
          <a:prstGeom prst="wedgeEllipseCallout">
            <a:avLst>
              <a:gd name="adj1" fmla="val -45542"/>
              <a:gd name="adj2" fmla="val -4843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65 - 37 = 28, can you see why?</a:t>
            </a:r>
          </a:p>
        </p:txBody>
      </p:sp>
    </p:spTree>
    <p:extLst>
      <p:ext uri="{BB962C8B-B14F-4D97-AF65-F5344CB8AC3E}">
        <p14:creationId xmlns:p14="http://schemas.microsoft.com/office/powerpoint/2010/main" val="337340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par>
                                <p:cTn id="12" presetID="10" presetClass="exit" presetSubtype="0" fill="hold" nodeType="withEffect">
                                  <p:stCondLst>
                                    <p:cond delay="0"/>
                                  </p:stCondLst>
                                  <p:childTnLst>
                                    <p:animEffect transition="out" filter="fade">
                                      <p:cBhvr>
                                        <p:cTn id="13" dur="250"/>
                                        <p:tgtEl>
                                          <p:spTgt spid="15"/>
                                        </p:tgtEl>
                                      </p:cBhvr>
                                    </p:animEffect>
                                    <p:set>
                                      <p:cBhvr>
                                        <p:cTn id="14" dur="1" fill="hold">
                                          <p:stCondLst>
                                            <p:cond delay="249"/>
                                          </p:stCondLst>
                                        </p:cTn>
                                        <p:tgtEl>
                                          <p:spTgt spid="15"/>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xit" presetSubtype="0" fill="hold" nodeType="with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5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250"/>
                                        <p:tgtEl>
                                          <p:spTgt spid="13"/>
                                        </p:tgtEl>
                                      </p:cBhvr>
                                    </p:animEffect>
                                    <p:set>
                                      <p:cBhvr>
                                        <p:cTn id="47" dur="1" fill="hold">
                                          <p:stCondLst>
                                            <p:cond delay="249"/>
                                          </p:stCondLst>
                                        </p:cTn>
                                        <p:tgtEl>
                                          <p:spTgt spid="13"/>
                                        </p:tgtEl>
                                        <p:attrNameLst>
                                          <p:attrName>style.visibility</p:attrName>
                                        </p:attrNameLst>
                                      </p:cBhvr>
                                      <p:to>
                                        <p:strVal val="hidden"/>
                                      </p:to>
                                    </p:set>
                                  </p:childTnLst>
                                </p:cTn>
                              </p:par>
                            </p:childTnLst>
                          </p:cTn>
                        </p:par>
                        <p:par>
                          <p:cTn id="48" fill="hold">
                            <p:stCondLst>
                              <p:cond delay="1250"/>
                            </p:stCondLst>
                            <p:childTnLst>
                              <p:par>
                                <p:cTn id="49" presetID="1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9" grpId="0" animBg="1"/>
      <p:bldP spid="40"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a16="http://schemas.microsoft.com/office/drawing/2014/main" id="{3D8D22A3-6CE1-464E-9713-D95EBCCE7221}"/>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2: </a:t>
            </a:r>
            <a:r>
              <a:rPr lang="en-GB" sz="2000" b="1" dirty="0">
                <a:solidFill>
                  <a:srgbClr val="006400"/>
                </a:solidFill>
              </a:rPr>
              <a:t>Use ‘Frog’ (counting up) to subtract pairs of 2-digit numbers (answers less than 30); </a:t>
            </a:r>
            <a:r>
              <a:rPr lang="en-GB" sz="2000" b="1" dirty="0">
                <a:solidFill>
                  <a:srgbClr val="0000CC"/>
                </a:solidFill>
              </a:rPr>
              <a:t>Subtract 2-digit numbers from numbers &gt;100. Explore use of counting up and counting back, discussing choice of method.</a:t>
            </a:r>
          </a:p>
        </p:txBody>
      </p:sp>
      <p:sp>
        <p:nvSpPr>
          <p:cNvPr id="11" name="Rounded Rectangle 40">
            <a:extLst>
              <a:ext uri="{FF2B5EF4-FFF2-40B4-BE49-F238E27FC236}">
                <a16:creationId xmlns:a16="http://schemas.microsoft.com/office/drawing/2014/main" id="{5040D459-DB95-4287-B3C7-0BC236B692BC}"/>
              </a:ext>
            </a:extLst>
          </p:cNvPr>
          <p:cNvSpPr/>
          <p:nvPr/>
        </p:nvSpPr>
        <p:spPr>
          <a:xfrm>
            <a:off x="320549" y="3932042"/>
            <a:ext cx="8446465" cy="1678575"/>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C9F755FD-C28D-4DFE-8BAC-71492DAFA7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6351" y="4348568"/>
            <a:ext cx="490283" cy="458584"/>
          </a:xfrm>
          <a:prstGeom prst="rect">
            <a:avLst/>
          </a:prstGeom>
        </p:spPr>
      </p:pic>
      <p:pic>
        <p:nvPicPr>
          <p:cNvPr id="13" name="Picture 12">
            <a:extLst>
              <a:ext uri="{FF2B5EF4-FFF2-40B4-BE49-F238E27FC236}">
                <a16:creationId xmlns:a16="http://schemas.microsoft.com/office/drawing/2014/main" id="{8B4374D9-DB0E-42A0-B882-E31FB9C937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0883" y="4358022"/>
            <a:ext cx="490283" cy="458584"/>
          </a:xfrm>
          <a:prstGeom prst="rect">
            <a:avLst/>
          </a:prstGeom>
        </p:spPr>
      </p:pic>
      <p:pic>
        <p:nvPicPr>
          <p:cNvPr id="15" name="Picture 14">
            <a:extLst>
              <a:ext uri="{FF2B5EF4-FFF2-40B4-BE49-F238E27FC236}">
                <a16:creationId xmlns:a16="http://schemas.microsoft.com/office/drawing/2014/main" id="{3245E16C-5C2F-4BB5-80DA-7935187168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445" y="4321632"/>
            <a:ext cx="490283" cy="458584"/>
          </a:xfrm>
          <a:prstGeom prst="rect">
            <a:avLst/>
          </a:prstGeom>
        </p:spPr>
      </p:pic>
      <p:sp>
        <p:nvSpPr>
          <p:cNvPr id="16" name="Title 1">
            <a:extLst>
              <a:ext uri="{FF2B5EF4-FFF2-40B4-BE49-F238E27FC236}">
                <a16:creationId xmlns:a16="http://schemas.microsoft.com/office/drawing/2014/main" id="{6E47F547-E811-42D1-ABD6-CBA0769F8588}"/>
              </a:ext>
            </a:extLst>
          </p:cNvPr>
          <p:cNvSpPr txBox="1">
            <a:spLocks/>
          </p:cNvSpPr>
          <p:nvPr/>
        </p:nvSpPr>
        <p:spPr>
          <a:xfrm>
            <a:off x="838200" y="664677"/>
            <a:ext cx="7838440" cy="8770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2800" dirty="0"/>
            </a:br>
            <a:endParaRPr lang="en-GB" sz="2800" dirty="0"/>
          </a:p>
        </p:txBody>
      </p:sp>
      <p:pic>
        <p:nvPicPr>
          <p:cNvPr id="17" name="Picture 16">
            <a:extLst>
              <a:ext uri="{FF2B5EF4-FFF2-40B4-BE49-F238E27FC236}">
                <a16:creationId xmlns:a16="http://schemas.microsoft.com/office/drawing/2014/main" id="{8AC55CCD-D2CF-4763-A0AE-D6FB066888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7417" y="4325286"/>
            <a:ext cx="490283" cy="458584"/>
          </a:xfrm>
          <a:prstGeom prst="rect">
            <a:avLst/>
          </a:prstGeom>
        </p:spPr>
      </p:pic>
      <p:cxnSp>
        <p:nvCxnSpPr>
          <p:cNvPr id="18" name="Straight Connector 17">
            <a:extLst>
              <a:ext uri="{FF2B5EF4-FFF2-40B4-BE49-F238E27FC236}">
                <a16:creationId xmlns:a16="http://schemas.microsoft.com/office/drawing/2014/main" id="{7972234A-D890-46CB-87ED-7A63A1F2C5A7}"/>
              </a:ext>
            </a:extLst>
          </p:cNvPr>
          <p:cNvCxnSpPr/>
          <p:nvPr/>
        </p:nvCxnSpPr>
        <p:spPr>
          <a:xfrm>
            <a:off x="698374" y="4789614"/>
            <a:ext cx="7658297" cy="15634"/>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9" name="Straight Connector 18">
            <a:extLst>
              <a:ext uri="{FF2B5EF4-FFF2-40B4-BE49-F238E27FC236}">
                <a16:creationId xmlns:a16="http://schemas.microsoft.com/office/drawing/2014/main" id="{99D00764-EED6-4ADF-A769-0EF715FCBEA4}"/>
              </a:ext>
            </a:extLst>
          </p:cNvPr>
          <p:cNvCxnSpPr/>
          <p:nvPr/>
        </p:nvCxnSpPr>
        <p:spPr>
          <a:xfrm>
            <a:off x="1290549" y="4801765"/>
            <a:ext cx="0" cy="144000"/>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0" name="TextBox 19">
            <a:extLst>
              <a:ext uri="{FF2B5EF4-FFF2-40B4-BE49-F238E27FC236}">
                <a16:creationId xmlns:a16="http://schemas.microsoft.com/office/drawing/2014/main" id="{5CBF90AD-B5EA-4AD6-BF3A-ABDA1DC289DA}"/>
              </a:ext>
            </a:extLst>
          </p:cNvPr>
          <p:cNvSpPr txBox="1"/>
          <p:nvPr/>
        </p:nvSpPr>
        <p:spPr>
          <a:xfrm>
            <a:off x="1027254" y="4873765"/>
            <a:ext cx="52047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47</a:t>
            </a:r>
          </a:p>
        </p:txBody>
      </p:sp>
      <p:grpSp>
        <p:nvGrpSpPr>
          <p:cNvPr id="21" name="Group 20">
            <a:extLst>
              <a:ext uri="{FF2B5EF4-FFF2-40B4-BE49-F238E27FC236}">
                <a16:creationId xmlns:a16="http://schemas.microsoft.com/office/drawing/2014/main" id="{E6F2D0B3-83D5-44FB-BB4A-C90C5D5E3581}"/>
              </a:ext>
            </a:extLst>
          </p:cNvPr>
          <p:cNvGrpSpPr/>
          <p:nvPr/>
        </p:nvGrpSpPr>
        <p:grpSpPr>
          <a:xfrm>
            <a:off x="1294658" y="3945669"/>
            <a:ext cx="769520" cy="1328206"/>
            <a:chOff x="1423517" y="3582442"/>
            <a:chExt cx="2909195" cy="1771422"/>
          </a:xfrm>
        </p:grpSpPr>
        <p:cxnSp>
          <p:nvCxnSpPr>
            <p:cNvPr id="22" name="Straight Connector 21">
              <a:extLst>
                <a:ext uri="{FF2B5EF4-FFF2-40B4-BE49-F238E27FC236}">
                  <a16:creationId xmlns:a16="http://schemas.microsoft.com/office/drawing/2014/main" id="{A7521E8E-6877-43C1-B41F-7D317234ABA0}"/>
                </a:ext>
              </a:extLst>
            </p:cNvPr>
            <p:cNvCxnSpPr/>
            <p:nvPr/>
          </p:nvCxnSpPr>
          <p:spPr>
            <a:xfrm flipH="1">
              <a:off x="3130586" y="4724213"/>
              <a:ext cx="4" cy="19205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3" name="TextBox 22">
              <a:extLst>
                <a:ext uri="{FF2B5EF4-FFF2-40B4-BE49-F238E27FC236}">
                  <a16:creationId xmlns:a16="http://schemas.microsoft.com/office/drawing/2014/main" id="{B0337AE6-2A78-4006-89CC-16034F4FB09E}"/>
                </a:ext>
              </a:extLst>
            </p:cNvPr>
            <p:cNvSpPr txBox="1"/>
            <p:nvPr/>
          </p:nvSpPr>
          <p:spPr>
            <a:xfrm>
              <a:off x="1956629" y="4820239"/>
              <a:ext cx="2376083" cy="5336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2060"/>
                  </a:solidFill>
                  <a:latin typeface="Calibri" panose="020F0502020204030204"/>
                </a:rPr>
                <a:t>50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B7117E1A-DB71-4E47-9E28-597B41AFE0FB}"/>
                </a:ext>
              </a:extLst>
            </p:cNvPr>
            <p:cNvGrpSpPr/>
            <p:nvPr/>
          </p:nvGrpSpPr>
          <p:grpSpPr>
            <a:xfrm>
              <a:off x="1423517" y="3582442"/>
              <a:ext cx="1709407" cy="1126078"/>
              <a:chOff x="2247895" y="3350149"/>
              <a:chExt cx="1681453" cy="1363680"/>
            </a:xfrm>
          </p:grpSpPr>
          <p:sp>
            <p:nvSpPr>
              <p:cNvPr id="25" name="Freeform: Shape 17">
                <a:extLst>
                  <a:ext uri="{FF2B5EF4-FFF2-40B4-BE49-F238E27FC236}">
                    <a16:creationId xmlns:a16="http://schemas.microsoft.com/office/drawing/2014/main" id="{3FAB3FEF-5822-4ADB-9405-40641FA237B8}"/>
                  </a:ext>
                </a:extLst>
              </p:cNvPr>
              <p:cNvSpPr/>
              <p:nvPr/>
            </p:nvSpPr>
            <p:spPr>
              <a:xfrm>
                <a:off x="2247895" y="4035365"/>
                <a:ext cx="1681453" cy="678464"/>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DFBAC45D-EA66-4BAF-9A8A-840A7774B6A9}"/>
                  </a:ext>
                </a:extLst>
              </p:cNvPr>
              <p:cNvSpPr txBox="1"/>
              <p:nvPr/>
            </p:nvSpPr>
            <p:spPr>
              <a:xfrm>
                <a:off x="2952189" y="3350149"/>
                <a:ext cx="428466" cy="646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3</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7" name="Group 26">
            <a:extLst>
              <a:ext uri="{FF2B5EF4-FFF2-40B4-BE49-F238E27FC236}">
                <a16:creationId xmlns:a16="http://schemas.microsoft.com/office/drawing/2014/main" id="{81B56F5B-679A-4258-88E8-0EB99BA14A22}"/>
              </a:ext>
            </a:extLst>
          </p:cNvPr>
          <p:cNvGrpSpPr/>
          <p:nvPr/>
        </p:nvGrpSpPr>
        <p:grpSpPr>
          <a:xfrm>
            <a:off x="1759012" y="3908308"/>
            <a:ext cx="6150612" cy="1365568"/>
            <a:chOff x="3179884" y="3524426"/>
            <a:chExt cx="4950047" cy="1804816"/>
          </a:xfrm>
        </p:grpSpPr>
        <p:cxnSp>
          <p:nvCxnSpPr>
            <p:cNvPr id="28" name="Straight Connector 27">
              <a:extLst>
                <a:ext uri="{FF2B5EF4-FFF2-40B4-BE49-F238E27FC236}">
                  <a16:creationId xmlns:a16="http://schemas.microsoft.com/office/drawing/2014/main" id="{1B68D239-3643-4A79-8A10-9EBDC6E9FD3D}"/>
                </a:ext>
              </a:extLst>
            </p:cNvPr>
            <p:cNvCxnSpPr/>
            <p:nvPr/>
          </p:nvCxnSpPr>
          <p:spPr>
            <a:xfrm flipH="1">
              <a:off x="7890128" y="4705272"/>
              <a:ext cx="1" cy="190319"/>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9" name="TextBox 28">
              <a:extLst>
                <a:ext uri="{FF2B5EF4-FFF2-40B4-BE49-F238E27FC236}">
                  <a16:creationId xmlns:a16="http://schemas.microsoft.com/office/drawing/2014/main" id="{09BC504E-0B76-43E8-BE13-AB40B07D507B}"/>
                </a:ext>
              </a:extLst>
            </p:cNvPr>
            <p:cNvSpPr txBox="1"/>
            <p:nvPr/>
          </p:nvSpPr>
          <p:spPr>
            <a:xfrm>
              <a:off x="7601248" y="4800433"/>
              <a:ext cx="528683" cy="5288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8</a:t>
              </a: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0</a:t>
              </a:r>
            </a:p>
          </p:txBody>
        </p:sp>
        <p:grpSp>
          <p:nvGrpSpPr>
            <p:cNvPr id="30" name="Group 29">
              <a:extLst>
                <a:ext uri="{FF2B5EF4-FFF2-40B4-BE49-F238E27FC236}">
                  <a16:creationId xmlns:a16="http://schemas.microsoft.com/office/drawing/2014/main" id="{D4E0CD4B-902A-43DB-BEF0-4F898773A844}"/>
                </a:ext>
              </a:extLst>
            </p:cNvPr>
            <p:cNvGrpSpPr/>
            <p:nvPr/>
          </p:nvGrpSpPr>
          <p:grpSpPr>
            <a:xfrm>
              <a:off x="3179884" y="3524426"/>
              <a:ext cx="4672626" cy="1166990"/>
              <a:chOff x="4899515" y="3228864"/>
              <a:chExt cx="5957482" cy="1485826"/>
            </a:xfrm>
          </p:grpSpPr>
          <p:sp>
            <p:nvSpPr>
              <p:cNvPr id="31" name="Freeform: Shape 18">
                <a:extLst>
                  <a:ext uri="{FF2B5EF4-FFF2-40B4-BE49-F238E27FC236}">
                    <a16:creationId xmlns:a16="http://schemas.microsoft.com/office/drawing/2014/main" id="{D3BC5543-E749-4C7C-BE7E-6A65237E785D}"/>
                  </a:ext>
                </a:extLst>
              </p:cNvPr>
              <p:cNvSpPr/>
              <p:nvPr/>
            </p:nvSpPr>
            <p:spPr>
              <a:xfrm>
                <a:off x="4899515" y="3898270"/>
                <a:ext cx="5957482" cy="816420"/>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6EA8B65D-3C1B-4943-9BB3-6EEB555982A1}"/>
                  </a:ext>
                </a:extLst>
              </p:cNvPr>
              <p:cNvSpPr txBox="1"/>
              <p:nvPr/>
            </p:nvSpPr>
            <p:spPr>
              <a:xfrm>
                <a:off x="7653141" y="3228864"/>
                <a:ext cx="856932" cy="6732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30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33" name="Speech Bubble: Rectangle with Corners Rounded 10">
            <a:extLst>
              <a:ext uri="{FF2B5EF4-FFF2-40B4-BE49-F238E27FC236}">
                <a16:creationId xmlns:a16="http://schemas.microsoft.com/office/drawing/2014/main" id="{3DE5AA8F-D960-49D0-8F0F-7506190828BA}"/>
              </a:ext>
            </a:extLst>
          </p:cNvPr>
          <p:cNvSpPr/>
          <p:nvPr/>
        </p:nvSpPr>
        <p:spPr>
          <a:xfrm>
            <a:off x="3143045" y="2236979"/>
            <a:ext cx="3037840" cy="1232407"/>
          </a:xfrm>
          <a:prstGeom prst="wedgeEllipseCallout">
            <a:avLst>
              <a:gd name="adj1" fmla="val 722"/>
              <a:gd name="adj2" fmla="val 7054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and then jumps </a:t>
            </a:r>
            <a:r>
              <a:rPr lang="en-GB" sz="2000" b="1" dirty="0">
                <a:solidFill>
                  <a:srgbClr val="C00000"/>
                </a:solidFill>
              </a:rPr>
              <a:t>30</a:t>
            </a:r>
            <a:r>
              <a:rPr lang="en-GB" sz="2000" b="1" dirty="0">
                <a:solidFill>
                  <a:srgbClr val="253746"/>
                </a:solidFill>
              </a:rPr>
              <a:t> </a:t>
            </a:r>
            <a:r>
              <a:rPr lang="en-GB" sz="2000" b="1" dirty="0">
                <a:solidFill>
                  <a:srgbClr val="C00000"/>
                </a:solidFill>
              </a:rPr>
              <a:t>to 80</a:t>
            </a:r>
            <a:r>
              <a:rPr lang="en-GB" sz="2000" b="1" dirty="0">
                <a:solidFill>
                  <a:srgbClr val="253746"/>
                </a:solidFill>
              </a:rPr>
              <a:t>... That’s a big jump!</a:t>
            </a:r>
          </a:p>
        </p:txBody>
      </p:sp>
      <p:sp>
        <p:nvSpPr>
          <p:cNvPr id="34" name="Speech Bubble: Rectangle with Corners Rounded 10">
            <a:extLst>
              <a:ext uri="{FF2B5EF4-FFF2-40B4-BE49-F238E27FC236}">
                <a16:creationId xmlns:a16="http://schemas.microsoft.com/office/drawing/2014/main" id="{B464DD57-E615-41FA-870F-BF6560276F8C}"/>
              </a:ext>
            </a:extLst>
          </p:cNvPr>
          <p:cNvSpPr/>
          <p:nvPr/>
        </p:nvSpPr>
        <p:spPr>
          <a:xfrm>
            <a:off x="364660" y="1392536"/>
            <a:ext cx="2594187" cy="852840"/>
          </a:xfrm>
          <a:prstGeom prst="wedgeEllipseCallout">
            <a:avLst>
              <a:gd name="adj1" fmla="val -44415"/>
              <a:gd name="adj2" fmla="val -5400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let’s try </a:t>
            </a:r>
          </a:p>
          <a:p>
            <a:pPr algn="ctr"/>
            <a:r>
              <a:rPr lang="en-GB" sz="2000" b="1" dirty="0">
                <a:solidFill>
                  <a:srgbClr val="C00000"/>
                </a:solidFill>
              </a:rPr>
              <a:t>83 - 47.</a:t>
            </a:r>
          </a:p>
        </p:txBody>
      </p:sp>
      <p:cxnSp>
        <p:nvCxnSpPr>
          <p:cNvPr id="35" name="Straight Connector 34">
            <a:extLst>
              <a:ext uri="{FF2B5EF4-FFF2-40B4-BE49-F238E27FC236}">
                <a16:creationId xmlns:a16="http://schemas.microsoft.com/office/drawing/2014/main" id="{E7927CDA-701D-416B-918C-96818D90ED44}"/>
              </a:ext>
            </a:extLst>
          </p:cNvPr>
          <p:cNvCxnSpPr/>
          <p:nvPr/>
        </p:nvCxnSpPr>
        <p:spPr>
          <a:xfrm>
            <a:off x="8028218" y="4801765"/>
            <a:ext cx="0" cy="144000"/>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6" name="TextBox 35">
            <a:extLst>
              <a:ext uri="{FF2B5EF4-FFF2-40B4-BE49-F238E27FC236}">
                <a16:creationId xmlns:a16="http://schemas.microsoft.com/office/drawing/2014/main" id="{6F64E598-6818-4383-B25C-6848CF19AE23}"/>
              </a:ext>
            </a:extLst>
          </p:cNvPr>
          <p:cNvSpPr txBox="1"/>
          <p:nvPr/>
        </p:nvSpPr>
        <p:spPr>
          <a:xfrm>
            <a:off x="7681652" y="4873765"/>
            <a:ext cx="69313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83</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37" name="Group 36">
            <a:extLst>
              <a:ext uri="{FF2B5EF4-FFF2-40B4-BE49-F238E27FC236}">
                <a16:creationId xmlns:a16="http://schemas.microsoft.com/office/drawing/2014/main" id="{D362AFA2-A367-4A76-9EDC-AF977815FA7A}"/>
              </a:ext>
            </a:extLst>
          </p:cNvPr>
          <p:cNvGrpSpPr/>
          <p:nvPr/>
        </p:nvGrpSpPr>
        <p:grpSpPr>
          <a:xfrm>
            <a:off x="7610596" y="3926640"/>
            <a:ext cx="406790" cy="858540"/>
            <a:chOff x="4899515" y="3231528"/>
            <a:chExt cx="9023269" cy="1505370"/>
          </a:xfrm>
        </p:grpSpPr>
        <p:sp>
          <p:nvSpPr>
            <p:cNvPr id="38" name="Freeform: Shape 18">
              <a:extLst>
                <a:ext uri="{FF2B5EF4-FFF2-40B4-BE49-F238E27FC236}">
                  <a16:creationId xmlns:a16="http://schemas.microsoft.com/office/drawing/2014/main" id="{3C99C47D-6C67-49FD-88F0-781354CB9445}"/>
                </a:ext>
              </a:extLst>
            </p:cNvPr>
            <p:cNvSpPr/>
            <p:nvPr/>
          </p:nvSpPr>
          <p:spPr>
            <a:xfrm>
              <a:off x="4899515" y="3898270"/>
              <a:ext cx="9023269" cy="838628"/>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F3BE12FA-FA42-4888-8BFF-B87D9B6C48EC}"/>
                </a:ext>
              </a:extLst>
            </p:cNvPr>
            <p:cNvSpPr txBox="1"/>
            <p:nvPr/>
          </p:nvSpPr>
          <p:spPr>
            <a:xfrm>
              <a:off x="8670371" y="3231528"/>
              <a:ext cx="856921" cy="7015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3</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40" name="Speech Bubble: Rectangle with Corners Rounded 10">
            <a:extLst>
              <a:ext uri="{FF2B5EF4-FFF2-40B4-BE49-F238E27FC236}">
                <a16:creationId xmlns:a16="http://schemas.microsoft.com/office/drawing/2014/main" id="{EB736FDA-CE91-40DB-A4FB-29608274B101}"/>
              </a:ext>
            </a:extLst>
          </p:cNvPr>
          <p:cNvSpPr/>
          <p:nvPr/>
        </p:nvSpPr>
        <p:spPr>
          <a:xfrm>
            <a:off x="6552609" y="2501721"/>
            <a:ext cx="2474155" cy="734611"/>
          </a:xfrm>
          <a:prstGeom prst="wedgeEllipseCallout">
            <a:avLst>
              <a:gd name="adj1" fmla="val -2621"/>
              <a:gd name="adj2" fmla="val 8765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then </a:t>
            </a:r>
            <a:r>
              <a:rPr lang="en-GB" sz="2000" b="1" dirty="0">
                <a:solidFill>
                  <a:srgbClr val="C00000"/>
                </a:solidFill>
              </a:rPr>
              <a:t>3</a:t>
            </a:r>
            <a:r>
              <a:rPr lang="en-GB" sz="2000" b="1" dirty="0">
                <a:solidFill>
                  <a:srgbClr val="253746"/>
                </a:solidFill>
              </a:rPr>
              <a:t> to 83.</a:t>
            </a:r>
          </a:p>
        </p:txBody>
      </p:sp>
      <p:sp>
        <p:nvSpPr>
          <p:cNvPr id="41" name="Speech Bubble: Rectangle with Corners Rounded 10">
            <a:extLst>
              <a:ext uri="{FF2B5EF4-FFF2-40B4-BE49-F238E27FC236}">
                <a16:creationId xmlns:a16="http://schemas.microsoft.com/office/drawing/2014/main" id="{0B64DC53-C9FB-41A9-AAC2-7CA9D321CADD}"/>
              </a:ext>
            </a:extLst>
          </p:cNvPr>
          <p:cNvSpPr/>
          <p:nvPr/>
        </p:nvSpPr>
        <p:spPr>
          <a:xfrm>
            <a:off x="116681" y="2572286"/>
            <a:ext cx="1745877" cy="990115"/>
          </a:xfrm>
          <a:prstGeom prst="wedgeEllipseCallout">
            <a:avLst>
              <a:gd name="adj1" fmla="val 25573"/>
              <a:gd name="adj2" fmla="val 9188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Frog hops </a:t>
            </a:r>
            <a:r>
              <a:rPr lang="en-GB" sz="2000" b="1" dirty="0">
                <a:solidFill>
                  <a:srgbClr val="C00000"/>
                </a:solidFill>
              </a:rPr>
              <a:t>3</a:t>
            </a:r>
            <a:r>
              <a:rPr lang="en-GB" sz="2000" b="1" dirty="0">
                <a:solidFill>
                  <a:srgbClr val="253746"/>
                </a:solidFill>
              </a:rPr>
              <a:t> </a:t>
            </a:r>
            <a:r>
              <a:rPr lang="en-GB" sz="2000" b="1" dirty="0">
                <a:solidFill>
                  <a:srgbClr val="C00000"/>
                </a:solidFill>
              </a:rPr>
              <a:t>to 50.</a:t>
            </a:r>
          </a:p>
        </p:txBody>
      </p:sp>
      <p:sp>
        <p:nvSpPr>
          <p:cNvPr id="42" name="Speech Bubble: Rectangle with Corners Rounded 10">
            <a:extLst>
              <a:ext uri="{FF2B5EF4-FFF2-40B4-BE49-F238E27FC236}">
                <a16:creationId xmlns:a16="http://schemas.microsoft.com/office/drawing/2014/main" id="{170F9377-DBF9-4D4A-B6A2-798D79EED42C}"/>
              </a:ext>
            </a:extLst>
          </p:cNvPr>
          <p:cNvSpPr/>
          <p:nvPr/>
        </p:nvSpPr>
        <p:spPr>
          <a:xfrm>
            <a:off x="5437574" y="880176"/>
            <a:ext cx="2681494" cy="955332"/>
          </a:xfrm>
          <a:prstGeom prst="wedgeEllipseCallout">
            <a:avLst>
              <a:gd name="adj1" fmla="val -82035"/>
              <a:gd name="adj2" fmla="val 3774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Add the jumps to find 83 - 47.</a:t>
            </a:r>
            <a:endParaRPr lang="en-GB" sz="2000" dirty="0">
              <a:solidFill>
                <a:srgbClr val="253746"/>
              </a:solidFill>
            </a:endParaRPr>
          </a:p>
        </p:txBody>
      </p:sp>
    </p:spTree>
    <p:extLst>
      <p:ext uri="{BB962C8B-B14F-4D97-AF65-F5344CB8AC3E}">
        <p14:creationId xmlns:p14="http://schemas.microsoft.com/office/powerpoint/2010/main" val="86478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xit" presetSubtype="0" fill="hold" nodeType="withEffect">
                                  <p:stCondLst>
                                    <p:cond delay="0"/>
                                  </p:stCondLst>
                                  <p:childTnLst>
                                    <p:animEffect transition="out" filter="fade">
                                      <p:cBhvr>
                                        <p:cTn id="13" dur="250"/>
                                        <p:tgtEl>
                                          <p:spTgt spid="15"/>
                                        </p:tgtEl>
                                      </p:cBhvr>
                                    </p:animEffect>
                                    <p:set>
                                      <p:cBhvr>
                                        <p:cTn id="14" dur="1" fill="hold">
                                          <p:stCondLst>
                                            <p:cond delay="249"/>
                                          </p:stCondLst>
                                        </p:cTn>
                                        <p:tgtEl>
                                          <p:spTgt spid="15"/>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xit" presetSubtype="0" fill="hold" nodeType="with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5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250"/>
                                        <p:tgtEl>
                                          <p:spTgt spid="13"/>
                                        </p:tgtEl>
                                      </p:cBhvr>
                                    </p:animEffect>
                                    <p:set>
                                      <p:cBhvr>
                                        <p:cTn id="47" dur="1" fill="hold">
                                          <p:stCondLst>
                                            <p:cond delay="249"/>
                                          </p:stCondLst>
                                        </p:cTn>
                                        <p:tgtEl>
                                          <p:spTgt spid="13"/>
                                        </p:tgtEl>
                                        <p:attrNameLst>
                                          <p:attrName>style.visibility</p:attrName>
                                        </p:attrNameLst>
                                      </p:cBhvr>
                                      <p:to>
                                        <p:strVal val="hidden"/>
                                      </p:to>
                                    </p:set>
                                  </p:childTnLst>
                                </p:cTn>
                              </p:par>
                            </p:childTnLst>
                          </p:cTn>
                        </p:par>
                        <p:par>
                          <p:cTn id="48" fill="hold">
                            <p:stCondLst>
                              <p:cond delay="1250"/>
                            </p:stCondLst>
                            <p:childTnLst>
                              <p:par>
                                <p:cTn id="49" presetID="1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a16="http://schemas.microsoft.com/office/drawing/2014/main" id="{798E9FAB-27C2-4145-84E6-1B5598FDAB64}"/>
              </a:ext>
            </a:extLst>
          </p:cNvPr>
          <p:cNvSpPr txBox="1"/>
          <p:nvPr/>
        </p:nvSpPr>
        <p:spPr>
          <a:xfrm>
            <a:off x="449557" y="1188349"/>
            <a:ext cx="8130503" cy="3372718"/>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Short Mental Workouts</a:t>
            </a: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rgbClr val="0000CC"/>
                </a:solidFill>
              </a:rPr>
              <a:t>Bonds to 20.</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rgbClr val="0000CC"/>
                </a:solidFill>
              </a:rPr>
              <a:t>Add three 1-digit numbers.</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rgbClr val="0000CC"/>
                </a:solidFill>
              </a:rPr>
              <a:t>Complements to 100. </a:t>
            </a: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rgbClr val="0000CC"/>
                </a:solidFill>
              </a:rPr>
              <a:t>Change from £1.</a:t>
            </a:r>
          </a:p>
        </p:txBody>
      </p:sp>
      <p:sp>
        <p:nvSpPr>
          <p:cNvPr id="6" name="TextBox 5">
            <a:extLst>
              <a:ext uri="{FF2B5EF4-FFF2-40B4-BE49-F238E27FC236}">
                <a16:creationId xmlns:a16="http://schemas.microsoft.com/office/drawing/2014/main" id="{6B3BBD47-7305-4C1E-AD92-72BE2BCD8F8C}"/>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Counting up subtraction (Frog)</a:t>
            </a:r>
          </a:p>
        </p:txBody>
      </p:sp>
    </p:spTree>
    <p:extLst>
      <p:ext uri="{BB962C8B-B14F-4D97-AF65-F5344CB8AC3E}">
        <p14:creationId xmlns:p14="http://schemas.microsoft.com/office/powerpoint/2010/main" val="275489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pic>
        <p:nvPicPr>
          <p:cNvPr id="4" name="Picture 3">
            <a:extLst>
              <a:ext uri="{FF2B5EF4-FFF2-40B4-BE49-F238E27FC236}">
                <a16:creationId xmlns:a16="http://schemas.microsoft.com/office/drawing/2014/main" id="{C97E9069-5594-4A01-B2F3-4E7FCAD40A8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65144" y="126630"/>
            <a:ext cx="4559138" cy="597988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2799D52E-5872-4136-9F6D-A66D4DA8706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6833" y="4281611"/>
            <a:ext cx="8730334" cy="1713186"/>
          </a:xfrm>
          <a:prstGeom prst="rect">
            <a:avLst/>
          </a:prstGeom>
          <a:ln>
            <a:solidFill>
              <a:srgbClr val="FFC000"/>
            </a:solidFill>
          </a:ln>
        </p:spPr>
      </p:pic>
      <p:grpSp>
        <p:nvGrpSpPr>
          <p:cNvPr id="11" name="Group 10">
            <a:extLst>
              <a:ext uri="{FF2B5EF4-FFF2-40B4-BE49-F238E27FC236}">
                <a16:creationId xmlns:a16="http://schemas.microsoft.com/office/drawing/2014/main" id="{833CFEF8-B6C4-4376-9340-F2A18B539F01}"/>
              </a:ext>
            </a:extLst>
          </p:cNvPr>
          <p:cNvGrpSpPr/>
          <p:nvPr/>
        </p:nvGrpSpPr>
        <p:grpSpPr>
          <a:xfrm>
            <a:off x="6932537" y="4631522"/>
            <a:ext cx="1713640" cy="1160976"/>
            <a:chOff x="1834709" y="4015907"/>
            <a:chExt cx="1606379" cy="952832"/>
          </a:xfrm>
        </p:grpSpPr>
        <p:sp>
          <p:nvSpPr>
            <p:cNvPr id="12" name="Rounded Rectangle 13">
              <a:extLst>
                <a:ext uri="{FF2B5EF4-FFF2-40B4-BE49-F238E27FC236}">
                  <a16:creationId xmlns:a16="http://schemas.microsoft.com/office/drawing/2014/main" id="{96EECB6A-4DFD-4E29-ABB0-E9C6CBA8199E}"/>
                </a:ext>
              </a:extLst>
            </p:cNvPr>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3" name="Picture 2" descr="Related image">
              <a:extLst>
                <a:ext uri="{FF2B5EF4-FFF2-40B4-BE49-F238E27FC236}">
                  <a16:creationId xmlns:a16="http://schemas.microsoft.com/office/drawing/2014/main" id="{376AA295-0A7A-4B91-A15D-70159298B628}"/>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09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1">
            <a:extLst>
              <a:ext uri="{FF2B5EF4-FFF2-40B4-BE49-F238E27FC236}">
                <a16:creationId xmlns:a16="http://schemas.microsoft.com/office/drawing/2014/main" id="{9B6AA7CA-613E-4B5A-B60B-6513B2909AFF}"/>
              </a:ext>
            </a:extLst>
          </p:cNvPr>
          <p:cNvSpPr/>
          <p:nvPr/>
        </p:nvSpPr>
        <p:spPr>
          <a:xfrm>
            <a:off x="123494" y="3564219"/>
            <a:ext cx="8872010"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5" name="TextBox 14">
            <a:extLst>
              <a:ext uri="{FF2B5EF4-FFF2-40B4-BE49-F238E27FC236}">
                <a16:creationId xmlns:a16="http://schemas.microsoft.com/office/drawing/2014/main" id="{3C1C8DCA-DDFA-4A03-A990-123A82D48E9F}"/>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2</a:t>
            </a:r>
            <a:r>
              <a:rPr lang="en-GB" sz="2000" b="1" dirty="0">
                <a:solidFill>
                  <a:srgbClr val="0000CC"/>
                </a:solidFill>
              </a:rPr>
              <a:t>: Subtract 2-digit numbers from numbers &gt;100. Explore use of counting up and counting back, discussing choice of method.</a:t>
            </a:r>
            <a:endParaRPr lang="en-GB" sz="2000" b="1" dirty="0">
              <a:solidFill>
                <a:srgbClr val="FF0000"/>
              </a:solidFill>
            </a:endParaRPr>
          </a:p>
        </p:txBody>
      </p:sp>
      <p:pic>
        <p:nvPicPr>
          <p:cNvPr id="16" name="Picture 15">
            <a:extLst>
              <a:ext uri="{FF2B5EF4-FFF2-40B4-BE49-F238E27FC236}">
                <a16:creationId xmlns:a16="http://schemas.microsoft.com/office/drawing/2014/main" id="{B533502A-ACC3-4A05-AA6D-CAAA11E4BA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1316" y="4495977"/>
            <a:ext cx="536311" cy="501636"/>
          </a:xfrm>
          <a:prstGeom prst="rect">
            <a:avLst/>
          </a:prstGeom>
        </p:spPr>
      </p:pic>
      <p:pic>
        <p:nvPicPr>
          <p:cNvPr id="17" name="Picture 16">
            <a:extLst>
              <a:ext uri="{FF2B5EF4-FFF2-40B4-BE49-F238E27FC236}">
                <a16:creationId xmlns:a16="http://schemas.microsoft.com/office/drawing/2014/main" id="{C99B3FCB-AC49-40B7-9DF5-C3C3C785F1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8961" y="4495977"/>
            <a:ext cx="536311" cy="501636"/>
          </a:xfrm>
          <a:prstGeom prst="rect">
            <a:avLst/>
          </a:prstGeom>
        </p:spPr>
      </p:pic>
      <p:pic>
        <p:nvPicPr>
          <p:cNvPr id="19" name="Picture 18">
            <a:extLst>
              <a:ext uri="{FF2B5EF4-FFF2-40B4-BE49-F238E27FC236}">
                <a16:creationId xmlns:a16="http://schemas.microsoft.com/office/drawing/2014/main" id="{7A3AEBC1-F219-4C13-9A1A-75AA7FF788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07" y="4464152"/>
            <a:ext cx="536311" cy="501636"/>
          </a:xfrm>
          <a:prstGeom prst="rect">
            <a:avLst/>
          </a:prstGeom>
        </p:spPr>
      </p:pic>
      <p:grpSp>
        <p:nvGrpSpPr>
          <p:cNvPr id="23" name="Group 22">
            <a:extLst>
              <a:ext uri="{FF2B5EF4-FFF2-40B4-BE49-F238E27FC236}">
                <a16:creationId xmlns:a16="http://schemas.microsoft.com/office/drawing/2014/main" id="{4A60C5B8-FD56-4AB0-B337-645753C41AF2}"/>
              </a:ext>
            </a:extLst>
          </p:cNvPr>
          <p:cNvGrpSpPr/>
          <p:nvPr/>
        </p:nvGrpSpPr>
        <p:grpSpPr>
          <a:xfrm>
            <a:off x="593640" y="4020068"/>
            <a:ext cx="785616" cy="1481696"/>
            <a:chOff x="1429253" y="3731312"/>
            <a:chExt cx="2451504" cy="1481696"/>
          </a:xfrm>
        </p:grpSpPr>
        <p:cxnSp>
          <p:nvCxnSpPr>
            <p:cNvPr id="24" name="Straight Connector 23">
              <a:extLst>
                <a:ext uri="{FF2B5EF4-FFF2-40B4-BE49-F238E27FC236}">
                  <a16:creationId xmlns:a16="http://schemas.microsoft.com/office/drawing/2014/main" id="{ED104655-57F3-4794-9E33-35773FC3FE34}"/>
                </a:ext>
              </a:extLst>
            </p:cNvPr>
            <p:cNvCxnSpPr/>
            <p:nvPr/>
          </p:nvCxnSpPr>
          <p:spPr>
            <a:xfrm flipH="1">
              <a:off x="2969179" y="4696019"/>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5" name="TextBox 24">
              <a:extLst>
                <a:ext uri="{FF2B5EF4-FFF2-40B4-BE49-F238E27FC236}">
                  <a16:creationId xmlns:a16="http://schemas.microsoft.com/office/drawing/2014/main" id="{08CF043E-68B1-4F99-88B7-152AF29FA92A}"/>
                </a:ext>
              </a:extLst>
            </p:cNvPr>
            <p:cNvSpPr txBox="1"/>
            <p:nvPr/>
          </p:nvSpPr>
          <p:spPr>
            <a:xfrm>
              <a:off x="2213484" y="4812898"/>
              <a:ext cx="16672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Calibri" panose="020F0502020204030204"/>
                </a:rPr>
                <a:t>5</a:t>
              </a:r>
              <a:r>
                <a:rPr lang="en-US" sz="2000" b="1" noProof="0" dirty="0">
                  <a:solidFill>
                    <a:srgbClr val="002060"/>
                  </a:solidFill>
                  <a:latin typeface="Calibri" panose="020F0502020204030204"/>
                </a:rPr>
                <a:t>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22638947-470C-4C7A-82CE-E3B7097E0765}"/>
                </a:ext>
              </a:extLst>
            </p:cNvPr>
            <p:cNvGrpSpPr/>
            <p:nvPr/>
          </p:nvGrpSpPr>
          <p:grpSpPr>
            <a:xfrm>
              <a:off x="1429253" y="3731312"/>
              <a:ext cx="1520725" cy="949492"/>
              <a:chOff x="2253539" y="3530429"/>
              <a:chExt cx="1495857" cy="1149834"/>
            </a:xfrm>
          </p:grpSpPr>
          <p:sp>
            <p:nvSpPr>
              <p:cNvPr id="28" name="TextBox 27">
                <a:extLst>
                  <a:ext uri="{FF2B5EF4-FFF2-40B4-BE49-F238E27FC236}">
                    <a16:creationId xmlns:a16="http://schemas.microsoft.com/office/drawing/2014/main" id="{175FE3B6-3F60-4E58-9CB9-19F642C7E45E}"/>
                  </a:ext>
                </a:extLst>
              </p:cNvPr>
              <p:cNvSpPr txBox="1"/>
              <p:nvPr/>
            </p:nvSpPr>
            <p:spPr>
              <a:xfrm>
                <a:off x="2874388" y="3530429"/>
                <a:ext cx="428466"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5</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sp>
            <p:nvSpPr>
              <p:cNvPr id="27" name="Freeform: Shape 17">
                <a:extLst>
                  <a:ext uri="{FF2B5EF4-FFF2-40B4-BE49-F238E27FC236}">
                    <a16:creationId xmlns:a16="http://schemas.microsoft.com/office/drawing/2014/main" id="{403175DC-7A56-4AB3-B962-5000CADDCA92}"/>
                  </a:ext>
                </a:extLst>
              </p:cNvPr>
              <p:cNvSpPr/>
              <p:nvPr/>
            </p:nvSpPr>
            <p:spPr>
              <a:xfrm>
                <a:off x="2253539" y="4072782"/>
                <a:ext cx="1495857" cy="607481"/>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grpSp>
        <p:nvGrpSpPr>
          <p:cNvPr id="29" name="Group 28">
            <a:extLst>
              <a:ext uri="{FF2B5EF4-FFF2-40B4-BE49-F238E27FC236}">
                <a16:creationId xmlns:a16="http://schemas.microsoft.com/office/drawing/2014/main" id="{F820C9B6-606C-4736-807D-9F33288D3410}"/>
              </a:ext>
            </a:extLst>
          </p:cNvPr>
          <p:cNvGrpSpPr/>
          <p:nvPr/>
        </p:nvGrpSpPr>
        <p:grpSpPr>
          <a:xfrm>
            <a:off x="1045379" y="3970929"/>
            <a:ext cx="6583098" cy="1631785"/>
            <a:chOff x="3053069" y="3698215"/>
            <a:chExt cx="5505340" cy="1631785"/>
          </a:xfrm>
        </p:grpSpPr>
        <p:cxnSp>
          <p:nvCxnSpPr>
            <p:cNvPr id="30" name="Straight Connector 29">
              <a:extLst>
                <a:ext uri="{FF2B5EF4-FFF2-40B4-BE49-F238E27FC236}">
                  <a16:creationId xmlns:a16="http://schemas.microsoft.com/office/drawing/2014/main" id="{0D418F08-BA27-4AEB-9D66-A728EE0749A9}"/>
                </a:ext>
              </a:extLst>
            </p:cNvPr>
            <p:cNvCxnSpPr/>
            <p:nvPr/>
          </p:nvCxnSpPr>
          <p:spPr>
            <a:xfrm flipH="1">
              <a:off x="8263877" y="4726809"/>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1" name="TextBox 30">
              <a:extLst>
                <a:ext uri="{FF2B5EF4-FFF2-40B4-BE49-F238E27FC236}">
                  <a16:creationId xmlns:a16="http://schemas.microsoft.com/office/drawing/2014/main" id="{185FB2F6-D5FF-49EB-9612-9E5AA0E4A002}"/>
                </a:ext>
              </a:extLst>
            </p:cNvPr>
            <p:cNvSpPr txBox="1"/>
            <p:nvPr/>
          </p:nvSpPr>
          <p:spPr>
            <a:xfrm>
              <a:off x="7939497" y="4929890"/>
              <a:ext cx="6189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002060"/>
                  </a:solidFill>
                  <a:effectLst/>
                  <a:uLnTx/>
                  <a:uFillTx/>
                  <a:latin typeface="Calibri" panose="020F0502020204030204"/>
                  <a:ea typeface="+mn-ea"/>
                  <a:cs typeface="+mn-cs"/>
                </a:rPr>
                <a:t>100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503B4304-40B4-46C2-B7F8-615F7599676D}"/>
                </a:ext>
              </a:extLst>
            </p:cNvPr>
            <p:cNvGrpSpPr/>
            <p:nvPr/>
          </p:nvGrpSpPr>
          <p:grpSpPr>
            <a:xfrm>
              <a:off x="3053069" y="3698215"/>
              <a:ext cx="5183357" cy="999002"/>
              <a:chOff x="4737829" y="3450136"/>
              <a:chExt cx="6608652" cy="1271942"/>
            </a:xfrm>
          </p:grpSpPr>
          <p:sp>
            <p:nvSpPr>
              <p:cNvPr id="33" name="Freeform: Shape 18">
                <a:extLst>
                  <a:ext uri="{FF2B5EF4-FFF2-40B4-BE49-F238E27FC236}">
                    <a16:creationId xmlns:a16="http://schemas.microsoft.com/office/drawing/2014/main" id="{F9F1AC77-5B06-4E3B-8801-C18ED0591C86}"/>
                  </a:ext>
                </a:extLst>
              </p:cNvPr>
              <p:cNvSpPr/>
              <p:nvPr/>
            </p:nvSpPr>
            <p:spPr>
              <a:xfrm>
                <a:off x="4737829" y="3918695"/>
                <a:ext cx="6608652"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2DE8DB38-0F60-4ABA-87FB-4EE9A642232A}"/>
                  </a:ext>
                </a:extLst>
              </p:cNvPr>
              <p:cNvSpPr txBox="1"/>
              <p:nvPr/>
            </p:nvSpPr>
            <p:spPr>
              <a:xfrm>
                <a:off x="7687487" y="3450136"/>
                <a:ext cx="856932"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50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35" name="Speech Bubble: Rectangle with Corners Rounded 10">
            <a:extLst>
              <a:ext uri="{FF2B5EF4-FFF2-40B4-BE49-F238E27FC236}">
                <a16:creationId xmlns:a16="http://schemas.microsoft.com/office/drawing/2014/main" id="{2B192654-2DDB-4BEF-9718-4B50ADEBADE2}"/>
              </a:ext>
            </a:extLst>
          </p:cNvPr>
          <p:cNvSpPr/>
          <p:nvPr/>
        </p:nvSpPr>
        <p:spPr>
          <a:xfrm>
            <a:off x="4525015" y="1306877"/>
            <a:ext cx="2761282" cy="1097707"/>
          </a:xfrm>
          <a:prstGeom prst="wedgeEllipseCallout">
            <a:avLst>
              <a:gd name="adj1" fmla="val 62355"/>
              <a:gd name="adj2" fmla="val 29747"/>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Add the jumps to find the answer.</a:t>
            </a:r>
          </a:p>
          <a:p>
            <a:pPr algn="ctr"/>
            <a:r>
              <a:rPr lang="en-GB" b="1" dirty="0">
                <a:solidFill>
                  <a:srgbClr val="C00000"/>
                </a:solidFill>
              </a:rPr>
              <a:t>50 + 23 + 5 </a:t>
            </a:r>
            <a:r>
              <a:rPr lang="en-GB" b="1" dirty="0">
                <a:solidFill>
                  <a:srgbClr val="253746"/>
                </a:solidFill>
              </a:rPr>
              <a:t>= ?</a:t>
            </a:r>
          </a:p>
        </p:txBody>
      </p:sp>
      <p:sp>
        <p:nvSpPr>
          <p:cNvPr id="36" name="Speech Bubble: Rectangle with Corners Rounded 10">
            <a:extLst>
              <a:ext uri="{FF2B5EF4-FFF2-40B4-BE49-F238E27FC236}">
                <a16:creationId xmlns:a16="http://schemas.microsoft.com/office/drawing/2014/main" id="{3920E652-ABA3-41A5-8781-42CC29DEC1EA}"/>
              </a:ext>
            </a:extLst>
          </p:cNvPr>
          <p:cNvSpPr/>
          <p:nvPr/>
        </p:nvSpPr>
        <p:spPr>
          <a:xfrm>
            <a:off x="455728" y="1067828"/>
            <a:ext cx="3884734" cy="948654"/>
          </a:xfrm>
          <a:prstGeom prst="wedgeEllipseCallout">
            <a:avLst>
              <a:gd name="adj1" fmla="val -53258"/>
              <a:gd name="adj2" fmla="val -38856"/>
            </a:avLst>
          </a:prstGeom>
          <a:solidFill>
            <a:srgbClr val="BDD7EE"/>
          </a:solidFill>
          <a:ln w="9525">
            <a:solidFill>
              <a:srgbClr val="1F4E79"/>
            </a:solidFill>
          </a:ln>
          <a:effectLst/>
        </p:spPr>
        <p:style>
          <a:lnRef idx="0">
            <a:schemeClr val="accent4"/>
          </a:lnRef>
          <a:fillRef idx="3">
            <a:schemeClr val="accent4"/>
          </a:fillRef>
          <a:effectRef idx="3">
            <a:schemeClr val="accent4"/>
          </a:effectRef>
          <a:fontRef idx="minor">
            <a:schemeClr val="lt1"/>
          </a:fontRef>
        </p:style>
        <p:txBody>
          <a:bodyPr rtlCol="0" anchor="b" anchorCtr="1"/>
          <a:lstStyle/>
          <a:p>
            <a:pPr algn="ctr"/>
            <a:r>
              <a:rPr lang="en-GB" b="1" dirty="0">
                <a:solidFill>
                  <a:srgbClr val="253746"/>
                </a:solidFill>
              </a:rPr>
              <a:t>Let’s try with Frog - he’s getting confident!</a:t>
            </a:r>
          </a:p>
        </p:txBody>
      </p:sp>
      <p:grpSp>
        <p:nvGrpSpPr>
          <p:cNvPr id="39" name="Group 38">
            <a:extLst>
              <a:ext uri="{FF2B5EF4-FFF2-40B4-BE49-F238E27FC236}">
                <a16:creationId xmlns:a16="http://schemas.microsoft.com/office/drawing/2014/main" id="{E2F7991A-22BF-49A4-8741-7C0F7DA90469}"/>
              </a:ext>
            </a:extLst>
          </p:cNvPr>
          <p:cNvGrpSpPr/>
          <p:nvPr/>
        </p:nvGrpSpPr>
        <p:grpSpPr>
          <a:xfrm>
            <a:off x="7243462" y="4067181"/>
            <a:ext cx="1311206" cy="902750"/>
            <a:chOff x="4899515" y="3552261"/>
            <a:chExt cx="6432877" cy="1149392"/>
          </a:xfrm>
        </p:grpSpPr>
        <p:sp>
          <p:nvSpPr>
            <p:cNvPr id="40" name="Freeform: Shape 18">
              <a:extLst>
                <a:ext uri="{FF2B5EF4-FFF2-40B4-BE49-F238E27FC236}">
                  <a16:creationId xmlns:a16="http://schemas.microsoft.com/office/drawing/2014/main" id="{911DFCA6-E5D9-4FA1-AE10-6ED10BA8D4DD}"/>
                </a:ext>
              </a:extLst>
            </p:cNvPr>
            <p:cNvSpPr/>
            <p:nvPr/>
          </p:nvSpPr>
          <p:spPr>
            <a:xfrm>
              <a:off x="4899515" y="4120419"/>
              <a:ext cx="6432877" cy="581234"/>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67B7BEAE-9E4D-44F0-88EE-3FC4E049AC8E}"/>
                </a:ext>
              </a:extLst>
            </p:cNvPr>
            <p:cNvSpPr txBox="1"/>
            <p:nvPr/>
          </p:nvSpPr>
          <p:spPr>
            <a:xfrm>
              <a:off x="6723985" y="3552261"/>
              <a:ext cx="2519943"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Calibri" panose="020F0502020204030204"/>
                </a:rPr>
                <a:t>23</a:t>
              </a:r>
            </a:p>
          </p:txBody>
        </p:sp>
      </p:grpSp>
      <p:sp>
        <p:nvSpPr>
          <p:cNvPr id="42" name="Speech Bubble: Rectangle with Corners Rounded 10">
            <a:extLst>
              <a:ext uri="{FF2B5EF4-FFF2-40B4-BE49-F238E27FC236}">
                <a16:creationId xmlns:a16="http://schemas.microsoft.com/office/drawing/2014/main" id="{AA573E78-CCE4-4A53-96F6-06DB1BE0EED7}"/>
              </a:ext>
            </a:extLst>
          </p:cNvPr>
          <p:cNvSpPr/>
          <p:nvPr/>
        </p:nvSpPr>
        <p:spPr>
          <a:xfrm>
            <a:off x="6268420" y="2554110"/>
            <a:ext cx="2761282" cy="808214"/>
          </a:xfrm>
          <a:prstGeom prst="wedgeEllipseCallout">
            <a:avLst>
              <a:gd name="adj1" fmla="val 6075"/>
              <a:gd name="adj2" fmla="val 118355"/>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then </a:t>
            </a:r>
            <a:r>
              <a:rPr lang="en-GB" b="1" dirty="0">
                <a:solidFill>
                  <a:srgbClr val="C00000"/>
                </a:solidFill>
              </a:rPr>
              <a:t>23</a:t>
            </a:r>
            <a:r>
              <a:rPr lang="en-GB" b="1" dirty="0">
                <a:solidFill>
                  <a:srgbClr val="253746"/>
                </a:solidFill>
              </a:rPr>
              <a:t> to 123.</a:t>
            </a:r>
          </a:p>
        </p:txBody>
      </p:sp>
      <p:sp>
        <p:nvSpPr>
          <p:cNvPr id="43" name="Speech Bubble: Rectangle with Corners Rounded 10">
            <a:extLst>
              <a:ext uri="{FF2B5EF4-FFF2-40B4-BE49-F238E27FC236}">
                <a16:creationId xmlns:a16="http://schemas.microsoft.com/office/drawing/2014/main" id="{82910B15-1A42-4D5B-B775-7277C1A69FBB}"/>
              </a:ext>
            </a:extLst>
          </p:cNvPr>
          <p:cNvSpPr/>
          <p:nvPr/>
        </p:nvSpPr>
        <p:spPr>
          <a:xfrm>
            <a:off x="219936" y="2719338"/>
            <a:ext cx="2438440" cy="860216"/>
          </a:xfrm>
          <a:prstGeom prst="wedgeEllipseCallout">
            <a:avLst>
              <a:gd name="adj1" fmla="val -12609"/>
              <a:gd name="adj2" fmla="val 100561"/>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First </a:t>
            </a:r>
            <a:r>
              <a:rPr lang="en-GB" b="1" dirty="0">
                <a:solidFill>
                  <a:srgbClr val="C00000"/>
                </a:solidFill>
              </a:rPr>
              <a:t>5 </a:t>
            </a:r>
            <a:r>
              <a:rPr lang="en-GB" b="1" dirty="0">
                <a:solidFill>
                  <a:srgbClr val="253746"/>
                </a:solidFill>
              </a:rPr>
              <a:t>to 50…</a:t>
            </a:r>
          </a:p>
        </p:txBody>
      </p:sp>
      <p:sp>
        <p:nvSpPr>
          <p:cNvPr id="44" name="Speech Bubble: Rectangle with Corners Rounded 10">
            <a:extLst>
              <a:ext uri="{FF2B5EF4-FFF2-40B4-BE49-F238E27FC236}">
                <a16:creationId xmlns:a16="http://schemas.microsoft.com/office/drawing/2014/main" id="{E6985942-80C0-4513-BB2D-89F83A3296B0}"/>
              </a:ext>
            </a:extLst>
          </p:cNvPr>
          <p:cNvSpPr/>
          <p:nvPr/>
        </p:nvSpPr>
        <p:spPr>
          <a:xfrm>
            <a:off x="2658377" y="2511071"/>
            <a:ext cx="3026144" cy="908512"/>
          </a:xfrm>
          <a:prstGeom prst="wedgeEllipseCallout">
            <a:avLst>
              <a:gd name="adj1" fmla="val 2726"/>
              <a:gd name="adj2" fmla="val 105496"/>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and then </a:t>
            </a:r>
            <a:r>
              <a:rPr lang="en-GB" b="1" dirty="0">
                <a:solidFill>
                  <a:srgbClr val="C00000"/>
                </a:solidFill>
              </a:rPr>
              <a:t>50</a:t>
            </a:r>
            <a:r>
              <a:rPr lang="en-GB" b="1" dirty="0">
                <a:solidFill>
                  <a:srgbClr val="253746"/>
                </a:solidFill>
              </a:rPr>
              <a:t> to 100...</a:t>
            </a:r>
          </a:p>
        </p:txBody>
      </p:sp>
      <p:sp>
        <p:nvSpPr>
          <p:cNvPr id="45" name="Speech Bubble: Rectangle with Corners Rounded 10">
            <a:extLst>
              <a:ext uri="{FF2B5EF4-FFF2-40B4-BE49-F238E27FC236}">
                <a16:creationId xmlns:a16="http://schemas.microsoft.com/office/drawing/2014/main" id="{C879DF1D-4596-425F-A9D7-39F5216DAC8D}"/>
              </a:ext>
            </a:extLst>
          </p:cNvPr>
          <p:cNvSpPr/>
          <p:nvPr/>
        </p:nvSpPr>
        <p:spPr>
          <a:xfrm>
            <a:off x="5905656" y="533511"/>
            <a:ext cx="2761282" cy="740244"/>
          </a:xfrm>
          <a:prstGeom prst="wedgeEllipseCallout">
            <a:avLst>
              <a:gd name="adj1" fmla="val 60169"/>
              <a:gd name="adj2" fmla="val -56638"/>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C00000"/>
                </a:solidFill>
              </a:rPr>
              <a:t>123 - 45 = 78</a:t>
            </a:r>
          </a:p>
        </p:txBody>
      </p:sp>
      <p:pic>
        <p:nvPicPr>
          <p:cNvPr id="53" name="Picture 52">
            <a:extLst>
              <a:ext uri="{FF2B5EF4-FFF2-40B4-BE49-F238E27FC236}">
                <a16:creationId xmlns:a16="http://schemas.microsoft.com/office/drawing/2014/main" id="{05193CE6-6CC5-411F-A05D-84B278DD37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087" y="4484061"/>
            <a:ext cx="536311" cy="501636"/>
          </a:xfrm>
          <a:prstGeom prst="rect">
            <a:avLst/>
          </a:prstGeom>
        </p:spPr>
      </p:pic>
      <p:cxnSp>
        <p:nvCxnSpPr>
          <p:cNvPr id="54" name="Straight Connector 53">
            <a:extLst>
              <a:ext uri="{FF2B5EF4-FFF2-40B4-BE49-F238E27FC236}">
                <a16:creationId xmlns:a16="http://schemas.microsoft.com/office/drawing/2014/main" id="{78509FBC-9E1C-449E-9CB7-F9A36EA38D84}"/>
              </a:ext>
            </a:extLst>
          </p:cNvPr>
          <p:cNvCxnSpPr>
            <a:cxnSpLocks/>
          </p:cNvCxnSpPr>
          <p:nvPr/>
        </p:nvCxnSpPr>
        <p:spPr>
          <a:xfrm>
            <a:off x="243989" y="4969931"/>
            <a:ext cx="8575062" cy="1766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55" name="Straight Connector 54">
            <a:extLst>
              <a:ext uri="{FF2B5EF4-FFF2-40B4-BE49-F238E27FC236}">
                <a16:creationId xmlns:a16="http://schemas.microsoft.com/office/drawing/2014/main" id="{5958265C-4BAC-49DD-8F25-7EE7A70321EF}"/>
              </a:ext>
            </a:extLst>
          </p:cNvPr>
          <p:cNvCxnSpPr/>
          <p:nvPr/>
        </p:nvCxnSpPr>
        <p:spPr>
          <a:xfrm flipH="1">
            <a:off x="589333" y="4984297"/>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56" name="TextBox 55">
            <a:extLst>
              <a:ext uri="{FF2B5EF4-FFF2-40B4-BE49-F238E27FC236}">
                <a16:creationId xmlns:a16="http://schemas.microsoft.com/office/drawing/2014/main" id="{46427159-E5D2-4628-BD15-E5D87A2DF911}"/>
              </a:ext>
            </a:extLst>
          </p:cNvPr>
          <p:cNvSpPr txBox="1"/>
          <p:nvPr/>
        </p:nvSpPr>
        <p:spPr>
          <a:xfrm>
            <a:off x="335555" y="5093367"/>
            <a:ext cx="5075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alibri" panose="020F0502020204030204"/>
              </a:rPr>
              <a:t>45</a:t>
            </a:r>
            <a:endParaRPr kumimoji="0" lang="en-GB" sz="2000" b="1" i="0" u="none" strike="noStrike" kern="1200" cap="none" spc="0" normalizeH="0" baseline="0" noProof="0" dirty="0">
              <a:ln>
                <a:noFill/>
              </a:ln>
              <a:solidFill>
                <a:srgbClr val="002060"/>
              </a:solidFill>
              <a:effectLst/>
              <a:uLnTx/>
              <a:uFillTx/>
              <a:latin typeface="Calibri" panose="020F0502020204030204"/>
            </a:endParaRPr>
          </a:p>
        </p:txBody>
      </p:sp>
      <p:cxnSp>
        <p:nvCxnSpPr>
          <p:cNvPr id="57" name="Straight Connector 56">
            <a:extLst>
              <a:ext uri="{FF2B5EF4-FFF2-40B4-BE49-F238E27FC236}">
                <a16:creationId xmlns:a16="http://schemas.microsoft.com/office/drawing/2014/main" id="{24FC7B5A-C679-41BD-83EE-3BD33465B4F7}"/>
              </a:ext>
            </a:extLst>
          </p:cNvPr>
          <p:cNvCxnSpPr/>
          <p:nvPr/>
        </p:nvCxnSpPr>
        <p:spPr>
          <a:xfrm flipH="1">
            <a:off x="8563308" y="4999523"/>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58" name="TextBox 57">
            <a:extLst>
              <a:ext uri="{FF2B5EF4-FFF2-40B4-BE49-F238E27FC236}">
                <a16:creationId xmlns:a16="http://schemas.microsoft.com/office/drawing/2014/main" id="{99D546FA-0FBF-4BA9-90FE-9834091582D1}"/>
              </a:ext>
            </a:extLst>
          </p:cNvPr>
          <p:cNvSpPr txBox="1"/>
          <p:nvPr/>
        </p:nvSpPr>
        <p:spPr>
          <a:xfrm>
            <a:off x="8218486" y="5202604"/>
            <a:ext cx="65773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123</a:t>
            </a:r>
            <a:endParaRPr kumimoji="0" lang="en-GB" sz="2000" b="1" i="0" u="none" strike="noStrike" kern="1200" cap="none" spc="0" normalizeH="0" baseline="0" noProof="0" dirty="0">
              <a:ln>
                <a:noFill/>
              </a:ln>
              <a:solidFill>
                <a:srgbClr val="002060"/>
              </a:solidFill>
              <a:effectLst/>
              <a:uLnTx/>
              <a:uFillTx/>
              <a:latin typeface="Calibri" panose="020F0502020204030204"/>
            </a:endParaRPr>
          </a:p>
        </p:txBody>
      </p:sp>
      <p:grpSp>
        <p:nvGrpSpPr>
          <p:cNvPr id="59" name="Group 58">
            <a:extLst>
              <a:ext uri="{FF2B5EF4-FFF2-40B4-BE49-F238E27FC236}">
                <a16:creationId xmlns:a16="http://schemas.microsoft.com/office/drawing/2014/main" id="{4D138EF5-1278-49BC-8386-2F2B85DA6692}"/>
              </a:ext>
            </a:extLst>
          </p:cNvPr>
          <p:cNvGrpSpPr/>
          <p:nvPr/>
        </p:nvGrpSpPr>
        <p:grpSpPr>
          <a:xfrm>
            <a:off x="671642" y="748903"/>
            <a:ext cx="8173507" cy="4606792"/>
            <a:chOff x="2533044" y="3259341"/>
            <a:chExt cx="6014463" cy="2936519"/>
          </a:xfrm>
        </p:grpSpPr>
        <p:sp>
          <p:nvSpPr>
            <p:cNvPr id="60" name="Speech Bubble: Rectangle with Corners Rounded 14">
              <a:extLst>
                <a:ext uri="{FF2B5EF4-FFF2-40B4-BE49-F238E27FC236}">
                  <a16:creationId xmlns:a16="http://schemas.microsoft.com/office/drawing/2014/main" id="{DCE890A6-5B9E-4F95-B662-C3BD7D17E00B}"/>
                </a:ext>
              </a:extLst>
            </p:cNvPr>
            <p:cNvSpPr/>
            <p:nvPr/>
          </p:nvSpPr>
          <p:spPr>
            <a:xfrm>
              <a:off x="2533044" y="3259341"/>
              <a:ext cx="6014463" cy="2936519"/>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sz="2200" b="1" dirty="0">
                  <a:solidFill>
                    <a:schemeClr val="accent5">
                      <a:lumMod val="20000"/>
                      <a:lumOff val="80000"/>
                    </a:schemeClr>
                  </a:solidFill>
                </a:rPr>
                <a:t>Think-pair-share – how would you solve </a:t>
              </a:r>
              <a:r>
                <a:rPr lang="en-GB" sz="2200" b="1" dirty="0">
                  <a:solidFill>
                    <a:srgbClr val="FFFF00"/>
                  </a:solidFill>
                </a:rPr>
                <a:t>123 - 45?</a:t>
              </a:r>
            </a:p>
          </p:txBody>
        </p:sp>
        <p:pic>
          <p:nvPicPr>
            <p:cNvPr id="61" name="Picture 60">
              <a:extLst>
                <a:ext uri="{FF2B5EF4-FFF2-40B4-BE49-F238E27FC236}">
                  <a16:creationId xmlns:a16="http://schemas.microsoft.com/office/drawing/2014/main" id="{1A6DBAD9-67D2-41B7-8299-ABE1843C4822}"/>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tretch>
              <a:fillRect/>
            </a:stretch>
          </p:blipFill>
          <p:spPr>
            <a:xfrm>
              <a:off x="3589694" y="5309493"/>
              <a:ext cx="1106634" cy="482329"/>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58255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9"/>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75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par>
                                <p:cTn id="43" presetID="10" presetClass="exit" presetSubtype="0" fill="hold" nodeType="withEffect">
                                  <p:stCondLst>
                                    <p:cond delay="0"/>
                                  </p:stCondLst>
                                  <p:childTnLst>
                                    <p:animEffect transition="out" filter="fade">
                                      <p:cBhvr>
                                        <p:cTn id="44" dur="500"/>
                                        <p:tgtEl>
                                          <p:spTgt spid="53"/>
                                        </p:tgtEl>
                                      </p:cBhvr>
                                    </p:animEffect>
                                    <p:set>
                                      <p:cBhvr>
                                        <p:cTn id="45" dur="1" fill="hold">
                                          <p:stCondLst>
                                            <p:cond delay="499"/>
                                          </p:stCondLst>
                                        </p:cTn>
                                        <p:tgtEl>
                                          <p:spTgt spid="53"/>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10" presetClass="exit" presetSubtype="0" fill="hold" nodeType="withEffect">
                                  <p:stCondLst>
                                    <p:cond delay="0"/>
                                  </p:stCondLst>
                                  <p:childTnLst>
                                    <p:animEffect transition="out" filter="fad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7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left)">
                                      <p:cBhvr>
                                        <p:cTn id="72" dur="500"/>
                                        <p:tgtEl>
                                          <p:spTgt spid="39"/>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par>
                          <p:cTn id="77" fill="hold">
                            <p:stCondLst>
                              <p:cond delay="1000"/>
                            </p:stCondLst>
                            <p:childTnLst>
                              <p:par>
                                <p:cTn id="78" presetID="10" presetClass="exit" presetSubtype="0" fill="hold" nodeType="afterEffect">
                                  <p:stCondLst>
                                    <p:cond delay="0"/>
                                  </p:stCondLst>
                                  <p:childTnLst>
                                    <p:animEffect transition="out" filter="fade">
                                      <p:cBhvr>
                                        <p:cTn id="79" dur="250"/>
                                        <p:tgtEl>
                                          <p:spTgt spid="17"/>
                                        </p:tgtEl>
                                      </p:cBhvr>
                                    </p:animEffect>
                                    <p:set>
                                      <p:cBhvr>
                                        <p:cTn id="80" dur="1" fill="hold">
                                          <p:stCondLst>
                                            <p:cond delay="249"/>
                                          </p:stCondLst>
                                        </p:cTn>
                                        <p:tgtEl>
                                          <p:spTgt spid="17"/>
                                        </p:tgtEl>
                                        <p:attrNameLst>
                                          <p:attrName>style.visibility</p:attrName>
                                        </p:attrNameLst>
                                      </p:cBhvr>
                                      <p:to>
                                        <p:strVal val="hidden"/>
                                      </p:to>
                                    </p:set>
                                  </p:childTnLst>
                                </p:cTn>
                              </p:par>
                              <p:par>
                                <p:cTn id="81" presetID="10"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75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750"/>
                                        <p:tgtEl>
                                          <p:spTgt spid="45"/>
                                        </p:tgtEl>
                                      </p:cBhvr>
                                    </p:animEffect>
                                  </p:childTnLst>
                                </p:cTn>
                              </p:par>
                              <p:par>
                                <p:cTn id="94" presetID="10" presetClass="exit" presetSubtype="0" fill="hold" nodeType="withEffect">
                                  <p:stCondLst>
                                    <p:cond delay="0"/>
                                  </p:stCondLst>
                                  <p:childTnLst>
                                    <p:animEffect transition="out" filter="fade">
                                      <p:cBhvr>
                                        <p:cTn id="95" dur="700"/>
                                        <p:tgtEl>
                                          <p:spTgt spid="53"/>
                                        </p:tgtEl>
                                      </p:cBhvr>
                                    </p:animEffect>
                                    <p:set>
                                      <p:cBhvr>
                                        <p:cTn id="96" dur="1" fill="hold">
                                          <p:stCondLst>
                                            <p:cond delay="6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5" grpId="0" animBg="1"/>
      <p:bldP spid="36" grpId="0" animBg="1"/>
      <p:bldP spid="42" grpId="0" animBg="1"/>
      <p:bldP spid="43" grpId="0" animBg="1"/>
      <p:bldP spid="44" grpId="0" animBg="1"/>
      <p:bldP spid="45" grpId="0" animBg="1"/>
      <p:bldP spid="56"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5" name="TextBox 14">
            <a:extLst>
              <a:ext uri="{FF2B5EF4-FFF2-40B4-BE49-F238E27FC236}">
                <a16:creationId xmlns:a16="http://schemas.microsoft.com/office/drawing/2014/main" id="{3C1C8DCA-DDFA-4A03-A990-123A82D48E9F}"/>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2</a:t>
            </a:r>
            <a:r>
              <a:rPr lang="en-GB" sz="2000" b="1" dirty="0">
                <a:solidFill>
                  <a:srgbClr val="0000CC"/>
                </a:solidFill>
              </a:rPr>
              <a:t>: Subtract 2-digit numbers from numbers &gt;100. Explore use of counting up and counting back, discussing choice of method.</a:t>
            </a:r>
            <a:endParaRPr lang="en-GB" sz="2000" b="1" dirty="0">
              <a:solidFill>
                <a:srgbClr val="FF0000"/>
              </a:solidFill>
            </a:endParaRPr>
          </a:p>
        </p:txBody>
      </p:sp>
      <p:sp>
        <p:nvSpPr>
          <p:cNvPr id="14" name="Speech Bubble: Rectangle with Corners Rounded 10">
            <a:extLst>
              <a:ext uri="{FF2B5EF4-FFF2-40B4-BE49-F238E27FC236}">
                <a16:creationId xmlns:a16="http://schemas.microsoft.com/office/drawing/2014/main" id="{6C9B88AA-AFF8-4152-8A2C-5117DABBE678}"/>
              </a:ext>
            </a:extLst>
          </p:cNvPr>
          <p:cNvSpPr/>
          <p:nvPr/>
        </p:nvSpPr>
        <p:spPr>
          <a:xfrm>
            <a:off x="345281" y="975180"/>
            <a:ext cx="4270248" cy="1173999"/>
          </a:xfrm>
          <a:prstGeom prst="wedgeEllipseCallout">
            <a:avLst>
              <a:gd name="adj1" fmla="val -48933"/>
              <a:gd name="adj2" fmla="val -4465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Sometimes it can be more efficient to </a:t>
            </a:r>
            <a:r>
              <a:rPr lang="en-GB" sz="2000" b="1" dirty="0">
                <a:solidFill>
                  <a:srgbClr val="C00000"/>
                </a:solidFill>
              </a:rPr>
              <a:t>count back. </a:t>
            </a:r>
            <a:r>
              <a:rPr lang="en-GB" sz="2000" b="1" dirty="0">
                <a:solidFill>
                  <a:srgbClr val="253746"/>
                </a:solidFill>
              </a:rPr>
              <a:t>Let’s try for 123 - 45.</a:t>
            </a:r>
          </a:p>
        </p:txBody>
      </p:sp>
      <p:sp>
        <p:nvSpPr>
          <p:cNvPr id="17" name="Speech Bubble: Rectangle with Corners Rounded 10">
            <a:extLst>
              <a:ext uri="{FF2B5EF4-FFF2-40B4-BE49-F238E27FC236}">
                <a16:creationId xmlns:a16="http://schemas.microsoft.com/office/drawing/2014/main" id="{6D52A3EA-B21B-4971-BCB0-66582457C663}"/>
              </a:ext>
            </a:extLst>
          </p:cNvPr>
          <p:cNvSpPr/>
          <p:nvPr/>
        </p:nvSpPr>
        <p:spPr>
          <a:xfrm>
            <a:off x="573881" y="2277829"/>
            <a:ext cx="3245727" cy="952347"/>
          </a:xfrm>
          <a:prstGeom prst="wedgeEllipseCallout">
            <a:avLst>
              <a:gd name="adj1" fmla="val 62453"/>
              <a:gd name="adj2" fmla="val -3592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Count back four </a:t>
            </a:r>
            <a:r>
              <a:rPr lang="en-GB" sz="2000" b="1" dirty="0">
                <a:solidFill>
                  <a:srgbClr val="C00000"/>
                </a:solidFill>
              </a:rPr>
              <a:t>10s</a:t>
            </a:r>
            <a:r>
              <a:rPr lang="en-GB" sz="2000" b="1" dirty="0">
                <a:solidFill>
                  <a:srgbClr val="253746"/>
                </a:solidFill>
              </a:rPr>
              <a:t> from </a:t>
            </a:r>
            <a:r>
              <a:rPr lang="en-GB" sz="2000" b="1" dirty="0">
                <a:solidFill>
                  <a:srgbClr val="C00000"/>
                </a:solidFill>
              </a:rPr>
              <a:t>123…</a:t>
            </a:r>
          </a:p>
        </p:txBody>
      </p:sp>
      <p:sp>
        <p:nvSpPr>
          <p:cNvPr id="18" name="Speech Bubble: Rectangle with Corners Rounded 10">
            <a:extLst>
              <a:ext uri="{FF2B5EF4-FFF2-40B4-BE49-F238E27FC236}">
                <a16:creationId xmlns:a16="http://schemas.microsoft.com/office/drawing/2014/main" id="{482D92E1-2EA0-468E-B30A-B92502426988}"/>
              </a:ext>
            </a:extLst>
          </p:cNvPr>
          <p:cNvSpPr/>
          <p:nvPr/>
        </p:nvSpPr>
        <p:spPr>
          <a:xfrm>
            <a:off x="4572000" y="1912027"/>
            <a:ext cx="3086100" cy="952347"/>
          </a:xfrm>
          <a:prstGeom prst="wedgeEllipseCallout">
            <a:avLst>
              <a:gd name="adj1" fmla="val 34700"/>
              <a:gd name="adj2" fmla="val -7056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…113, 103, 93, </a:t>
            </a:r>
            <a:r>
              <a:rPr lang="en-GB" sz="2000" b="1" dirty="0">
                <a:solidFill>
                  <a:srgbClr val="C00000"/>
                </a:solidFill>
              </a:rPr>
              <a:t>83.</a:t>
            </a:r>
          </a:p>
        </p:txBody>
      </p:sp>
      <p:sp>
        <p:nvSpPr>
          <p:cNvPr id="19" name="Speech Bubble: Rectangle with Corners Rounded 10">
            <a:extLst>
              <a:ext uri="{FF2B5EF4-FFF2-40B4-BE49-F238E27FC236}">
                <a16:creationId xmlns:a16="http://schemas.microsoft.com/office/drawing/2014/main" id="{4E965535-299C-4757-8BE7-ED6DF524DBEB}"/>
              </a:ext>
            </a:extLst>
          </p:cNvPr>
          <p:cNvSpPr/>
          <p:nvPr/>
        </p:nvSpPr>
        <p:spPr>
          <a:xfrm>
            <a:off x="4905408" y="3230176"/>
            <a:ext cx="3245727" cy="1055386"/>
          </a:xfrm>
          <a:prstGeom prst="wedgeEllipseCallout">
            <a:avLst>
              <a:gd name="adj1" fmla="val 38515"/>
              <a:gd name="adj2" fmla="val -5779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Then 5 more… 82, 81, 80, 79, </a:t>
            </a:r>
            <a:r>
              <a:rPr lang="en-GB" sz="2000" b="1" dirty="0">
                <a:solidFill>
                  <a:srgbClr val="C00000"/>
                </a:solidFill>
              </a:rPr>
              <a:t>78.</a:t>
            </a:r>
          </a:p>
        </p:txBody>
      </p:sp>
      <p:grpSp>
        <p:nvGrpSpPr>
          <p:cNvPr id="20" name="Group 19">
            <a:extLst>
              <a:ext uri="{FF2B5EF4-FFF2-40B4-BE49-F238E27FC236}">
                <a16:creationId xmlns:a16="http://schemas.microsoft.com/office/drawing/2014/main" id="{BF04F5F9-C7DB-4106-8067-08F7C9CA3F51}"/>
              </a:ext>
            </a:extLst>
          </p:cNvPr>
          <p:cNvGrpSpPr/>
          <p:nvPr/>
        </p:nvGrpSpPr>
        <p:grpSpPr>
          <a:xfrm>
            <a:off x="1369801" y="3757869"/>
            <a:ext cx="3245728" cy="1453248"/>
            <a:chOff x="7302785" y="4202644"/>
            <a:chExt cx="3308331" cy="1448812"/>
          </a:xfrm>
        </p:grpSpPr>
        <p:sp>
          <p:nvSpPr>
            <p:cNvPr id="21" name="Speech Bubble: Rectangle with Corners Rounded 12">
              <a:extLst>
                <a:ext uri="{FF2B5EF4-FFF2-40B4-BE49-F238E27FC236}">
                  <a16:creationId xmlns:a16="http://schemas.microsoft.com/office/drawing/2014/main" id="{570358D3-3259-4EB2-92EE-23268E18FF85}"/>
                </a:ext>
              </a:extLst>
            </p:cNvPr>
            <p:cNvSpPr/>
            <p:nvPr/>
          </p:nvSpPr>
          <p:spPr>
            <a:xfrm>
              <a:off x="7302785" y="4202644"/>
              <a:ext cx="3308331" cy="1448812"/>
            </a:xfrm>
            <a:prstGeom prst="cloudCallout">
              <a:avLst>
                <a:gd name="adj1" fmla="val 36463"/>
                <a:gd name="adj2" fmla="val -68600"/>
              </a:avLst>
            </a:prstGeom>
            <a:solidFill>
              <a:schemeClr val="accent5">
                <a:lumMod val="40000"/>
                <a:lumOff val="60000"/>
              </a:schemeClr>
            </a:solidFill>
            <a:ln w="28575">
              <a:solidFill>
                <a:schemeClr val="accent5">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b="1" dirty="0">
                  <a:solidFill>
                    <a:srgbClr val="253746"/>
                  </a:solidFill>
                </a:rPr>
                <a:t>The answer is the same! Which way did you prefer…</a:t>
              </a:r>
            </a:p>
          </p:txBody>
        </p:sp>
        <p:pic>
          <p:nvPicPr>
            <p:cNvPr id="22" name="Picture 21">
              <a:extLst>
                <a:ext uri="{FF2B5EF4-FFF2-40B4-BE49-F238E27FC236}">
                  <a16:creationId xmlns:a16="http://schemas.microsoft.com/office/drawing/2014/main" id="{3916B9C9-BE7D-4693-9DEE-6FBA502B8908}"/>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9805377" y="4407184"/>
              <a:ext cx="307921" cy="519866"/>
            </a:xfrm>
            <a:prstGeom prst="rect">
              <a:avLst/>
            </a:prstGeom>
          </p:spPr>
        </p:pic>
      </p:grpSp>
    </p:spTree>
    <p:extLst>
      <p:ext uri="{BB962C8B-B14F-4D97-AF65-F5344CB8AC3E}">
        <p14:creationId xmlns:p14="http://schemas.microsoft.com/office/powerpoint/2010/main" val="250465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7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75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childTnLst>
                          </p:cTn>
                        </p:par>
                        <p:par>
                          <p:cTn id="23" fill="hold">
                            <p:stCondLst>
                              <p:cond delay="750"/>
                            </p:stCondLst>
                            <p:childTnLst>
                              <p:par>
                                <p:cTn id="24" presetID="10" presetClass="entr" presetSubtype="0" fill="hold" nodeType="afterEffect">
                                  <p:stCondLst>
                                    <p:cond delay="10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5" name="TextBox 14">
            <a:extLst>
              <a:ext uri="{FF2B5EF4-FFF2-40B4-BE49-F238E27FC236}">
                <a16:creationId xmlns:a16="http://schemas.microsoft.com/office/drawing/2014/main" id="{3C1C8DCA-DDFA-4A03-A990-123A82D48E9F}"/>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2</a:t>
            </a:r>
            <a:r>
              <a:rPr lang="en-GB" sz="2000" b="1" dirty="0">
                <a:solidFill>
                  <a:srgbClr val="0000CC"/>
                </a:solidFill>
              </a:rPr>
              <a:t>: Subtract 2-digit numbers from numbers &gt;100. Explore use of counting up and counting back, discussing choice of method.</a:t>
            </a:r>
            <a:endParaRPr lang="en-GB" sz="2000" b="1" dirty="0">
              <a:solidFill>
                <a:srgbClr val="FF0000"/>
              </a:solidFill>
            </a:endParaRPr>
          </a:p>
        </p:txBody>
      </p:sp>
      <p:grpSp>
        <p:nvGrpSpPr>
          <p:cNvPr id="14" name="Group 13">
            <a:extLst>
              <a:ext uri="{FF2B5EF4-FFF2-40B4-BE49-F238E27FC236}">
                <a16:creationId xmlns:a16="http://schemas.microsoft.com/office/drawing/2014/main" id="{1F82AA8F-C333-45D4-95D7-58BE3C6B35F9}"/>
              </a:ext>
            </a:extLst>
          </p:cNvPr>
          <p:cNvGrpSpPr/>
          <p:nvPr/>
        </p:nvGrpSpPr>
        <p:grpSpPr>
          <a:xfrm>
            <a:off x="0" y="580465"/>
            <a:ext cx="6640595" cy="4167554"/>
            <a:chOff x="2462812" y="3215779"/>
            <a:chExt cx="6640595" cy="4167554"/>
          </a:xfrm>
        </p:grpSpPr>
        <p:sp>
          <p:nvSpPr>
            <p:cNvPr id="16" name="Speech Bubble: Rectangle with Corners Rounded 14">
              <a:extLst>
                <a:ext uri="{FF2B5EF4-FFF2-40B4-BE49-F238E27FC236}">
                  <a16:creationId xmlns:a16="http://schemas.microsoft.com/office/drawing/2014/main" id="{4C57D42A-E57A-4A67-9D9F-362C771A8F22}"/>
                </a:ext>
              </a:extLst>
            </p:cNvPr>
            <p:cNvSpPr/>
            <p:nvPr/>
          </p:nvSpPr>
          <p:spPr>
            <a:xfrm>
              <a:off x="2462812" y="3215779"/>
              <a:ext cx="6640595" cy="4167554"/>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200" b="1" dirty="0">
                  <a:solidFill>
                    <a:schemeClr val="accent5">
                      <a:lumMod val="20000"/>
                      <a:lumOff val="80000"/>
                    </a:schemeClr>
                  </a:solidFill>
                </a:rPr>
                <a:t>Talk to your partner – For each of these would it be more efficient to </a:t>
              </a:r>
              <a:r>
                <a:rPr lang="en-GB" sz="2200" b="1" dirty="0">
                  <a:solidFill>
                    <a:srgbClr val="FFFF00"/>
                  </a:solidFill>
                </a:rPr>
                <a:t>count back </a:t>
              </a:r>
              <a:r>
                <a:rPr lang="en-GB" sz="2200" b="1" dirty="0">
                  <a:solidFill>
                    <a:schemeClr val="accent5">
                      <a:lumMod val="20000"/>
                      <a:lumOff val="80000"/>
                    </a:schemeClr>
                  </a:solidFill>
                </a:rPr>
                <a:t>or to </a:t>
              </a:r>
              <a:r>
                <a:rPr lang="en-GB" sz="2200" b="1" dirty="0">
                  <a:solidFill>
                    <a:srgbClr val="FFFF00"/>
                  </a:solidFill>
                </a:rPr>
                <a:t>count up </a:t>
              </a:r>
              <a:r>
                <a:rPr lang="en-GB" sz="2200" b="1" dirty="0">
                  <a:solidFill>
                    <a:schemeClr val="accent5">
                      <a:lumMod val="20000"/>
                      <a:lumOff val="80000"/>
                    </a:schemeClr>
                  </a:solidFill>
                </a:rPr>
                <a:t>using Frog?</a:t>
              </a:r>
            </a:p>
          </p:txBody>
        </p:sp>
        <p:pic>
          <p:nvPicPr>
            <p:cNvPr id="17" name="Picture 16">
              <a:extLst>
                <a:ext uri="{FF2B5EF4-FFF2-40B4-BE49-F238E27FC236}">
                  <a16:creationId xmlns:a16="http://schemas.microsoft.com/office/drawing/2014/main" id="{83ADC66A-87E7-48C9-AC93-EE2A4099BC07}"/>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3518627" y="6017731"/>
              <a:ext cx="1038001" cy="586403"/>
            </a:xfrm>
            <a:prstGeom prst="rect">
              <a:avLst/>
            </a:prstGeom>
            <a:effectLst>
              <a:outerShdw blurRad="50800" dist="38100" dir="2700000" algn="tl" rotWithShape="0">
                <a:prstClr val="black">
                  <a:alpha val="40000"/>
                </a:prstClr>
              </a:outerShdw>
            </a:effectLst>
          </p:spPr>
        </p:pic>
      </p:grpSp>
      <p:sp>
        <p:nvSpPr>
          <p:cNvPr id="18" name="Folded Corner 12">
            <a:extLst>
              <a:ext uri="{FF2B5EF4-FFF2-40B4-BE49-F238E27FC236}">
                <a16:creationId xmlns:a16="http://schemas.microsoft.com/office/drawing/2014/main" id="{769DE5F9-B249-4183-8301-EB284D1FBC81}"/>
              </a:ext>
            </a:extLst>
          </p:cNvPr>
          <p:cNvSpPr/>
          <p:nvPr/>
        </p:nvSpPr>
        <p:spPr>
          <a:xfrm>
            <a:off x="6369333" y="1012048"/>
            <a:ext cx="2165387" cy="1824215"/>
          </a:xfrm>
          <a:prstGeom prst="foldedCorner">
            <a:avLst/>
          </a:prstGeom>
          <a:blipFill dpi="0" rotWithShape="1">
            <a:blip r:embed="rId5">
              <a:extLst>
                <a:ext uri="{28A0092B-C50C-407E-A947-70E740481C1C}">
                  <a14:useLocalDpi xmlns:a14="http://schemas.microsoft.com/office/drawing/2010/main"/>
                </a:ext>
              </a:extLst>
            </a:blip>
            <a:srcRect/>
            <a:stretch>
              <a:fillRect/>
            </a:stretch>
          </a:blip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GB" sz="2200" b="1" dirty="0">
                <a:solidFill>
                  <a:schemeClr val="tx1"/>
                </a:solidFill>
              </a:rPr>
              <a:t>123 - 89</a:t>
            </a:r>
          </a:p>
          <a:p>
            <a:pPr algn="ctr">
              <a:lnSpc>
                <a:spcPct val="150000"/>
              </a:lnSpc>
            </a:pPr>
            <a:r>
              <a:rPr lang="en-GB" sz="2200" b="1" dirty="0">
                <a:solidFill>
                  <a:schemeClr val="tx1"/>
                </a:solidFill>
              </a:rPr>
              <a:t>123 - 32</a:t>
            </a:r>
          </a:p>
          <a:p>
            <a:pPr algn="ctr">
              <a:lnSpc>
                <a:spcPct val="150000"/>
              </a:lnSpc>
            </a:pPr>
            <a:r>
              <a:rPr lang="en-GB" sz="2200" b="1" dirty="0">
                <a:solidFill>
                  <a:schemeClr val="tx1"/>
                </a:solidFill>
              </a:rPr>
              <a:t>123 - 50</a:t>
            </a:r>
          </a:p>
        </p:txBody>
      </p:sp>
      <p:sp>
        <p:nvSpPr>
          <p:cNvPr id="19" name="Speech Bubble: Rectangle with Corners Rounded 10">
            <a:extLst>
              <a:ext uri="{FF2B5EF4-FFF2-40B4-BE49-F238E27FC236}">
                <a16:creationId xmlns:a16="http://schemas.microsoft.com/office/drawing/2014/main" id="{4A58FAD6-9B00-4189-B825-E8BFD097A923}"/>
              </a:ext>
            </a:extLst>
          </p:cNvPr>
          <p:cNvSpPr/>
          <p:nvPr/>
        </p:nvSpPr>
        <p:spPr>
          <a:xfrm>
            <a:off x="5017731" y="3794760"/>
            <a:ext cx="3245727" cy="1036906"/>
          </a:xfrm>
          <a:prstGeom prst="wedgeEllipseCallout">
            <a:avLst>
              <a:gd name="adj1" fmla="val -43655"/>
              <a:gd name="adj2" fmla="val -6828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200" b="1" dirty="0">
                <a:solidFill>
                  <a:srgbClr val="253746"/>
                </a:solidFill>
              </a:rPr>
              <a:t>It’s OK to disagree!</a:t>
            </a:r>
          </a:p>
        </p:txBody>
      </p:sp>
    </p:spTree>
    <p:extLst>
      <p:ext uri="{BB962C8B-B14F-4D97-AF65-F5344CB8AC3E}">
        <p14:creationId xmlns:p14="http://schemas.microsoft.com/office/powerpoint/2010/main" val="182570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2" name="TextBox 11">
            <a:extLst>
              <a:ext uri="{FF2B5EF4-FFF2-40B4-BE49-F238E27FC236}">
                <a16:creationId xmlns:a16="http://schemas.microsoft.com/office/drawing/2014/main" id="{94CA23C0-FF86-4D8F-AE31-6E1DDDC8027F}"/>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2</a:t>
            </a:r>
            <a:r>
              <a:rPr lang="en-GB" sz="2000" b="1" dirty="0">
                <a:solidFill>
                  <a:srgbClr val="0000CC"/>
                </a:solidFill>
              </a:rPr>
              <a:t>: Subtract 2-digit numbers from numbers &gt;100. Explore use of counting up and counting back, discussing choice of method.</a:t>
            </a:r>
            <a:endParaRPr lang="en-GB" sz="2000" b="1" dirty="0">
              <a:solidFill>
                <a:srgbClr val="FF0000"/>
              </a:solidFill>
            </a:endParaRPr>
          </a:p>
        </p:txBody>
      </p:sp>
      <p:sp>
        <p:nvSpPr>
          <p:cNvPr id="11" name="Rounded Rectangle 1">
            <a:extLst>
              <a:ext uri="{FF2B5EF4-FFF2-40B4-BE49-F238E27FC236}">
                <a16:creationId xmlns:a16="http://schemas.microsoft.com/office/drawing/2014/main" id="{0F599928-315E-4520-86E4-E696E429A237}"/>
              </a:ext>
            </a:extLst>
          </p:cNvPr>
          <p:cNvSpPr/>
          <p:nvPr/>
        </p:nvSpPr>
        <p:spPr>
          <a:xfrm>
            <a:off x="116681" y="3496086"/>
            <a:ext cx="8872010"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94F3D9DF-31B8-434E-A7D5-EEBD04A5D6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5389" y="4564694"/>
            <a:ext cx="390001" cy="364786"/>
          </a:xfrm>
          <a:prstGeom prst="rect">
            <a:avLst/>
          </a:prstGeom>
        </p:spPr>
      </p:pic>
      <p:pic>
        <p:nvPicPr>
          <p:cNvPr id="14" name="Picture 13">
            <a:extLst>
              <a:ext uri="{FF2B5EF4-FFF2-40B4-BE49-F238E27FC236}">
                <a16:creationId xmlns:a16="http://schemas.microsoft.com/office/drawing/2014/main" id="{7C7A37D4-E0A9-42C7-9C17-D9366C9B33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3778" y="4554674"/>
            <a:ext cx="390001" cy="364786"/>
          </a:xfrm>
          <a:prstGeom prst="rect">
            <a:avLst/>
          </a:prstGeom>
        </p:spPr>
      </p:pic>
      <p:pic>
        <p:nvPicPr>
          <p:cNvPr id="15" name="Picture 14">
            <a:extLst>
              <a:ext uri="{FF2B5EF4-FFF2-40B4-BE49-F238E27FC236}">
                <a16:creationId xmlns:a16="http://schemas.microsoft.com/office/drawing/2014/main" id="{604E5FB8-4BE6-4196-B5E6-9F32A20E9D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674" y="4535116"/>
            <a:ext cx="390001" cy="364786"/>
          </a:xfrm>
          <a:prstGeom prst="rect">
            <a:avLst/>
          </a:prstGeom>
        </p:spPr>
      </p:pic>
      <p:pic>
        <p:nvPicPr>
          <p:cNvPr id="16" name="Picture 15">
            <a:extLst>
              <a:ext uri="{FF2B5EF4-FFF2-40B4-BE49-F238E27FC236}">
                <a16:creationId xmlns:a16="http://schemas.microsoft.com/office/drawing/2014/main" id="{2ECE8C58-5E28-4A63-AC94-45F57BA39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518" y="4555809"/>
            <a:ext cx="390001" cy="364786"/>
          </a:xfrm>
          <a:prstGeom prst="rect">
            <a:avLst/>
          </a:prstGeom>
        </p:spPr>
      </p:pic>
      <p:cxnSp>
        <p:nvCxnSpPr>
          <p:cNvPr id="17" name="Straight Connector 16">
            <a:extLst>
              <a:ext uri="{FF2B5EF4-FFF2-40B4-BE49-F238E27FC236}">
                <a16:creationId xmlns:a16="http://schemas.microsoft.com/office/drawing/2014/main" id="{AD8C0197-EC82-42B1-B8B9-9109EFC682E2}"/>
              </a:ext>
            </a:extLst>
          </p:cNvPr>
          <p:cNvCxnSpPr>
            <a:cxnSpLocks/>
          </p:cNvCxnSpPr>
          <p:nvPr/>
        </p:nvCxnSpPr>
        <p:spPr>
          <a:xfrm>
            <a:off x="237176" y="4901798"/>
            <a:ext cx="8575062" cy="1766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a16="http://schemas.microsoft.com/office/drawing/2014/main" id="{1E6CC963-558F-485D-BC9C-7AF0106E8C96}"/>
              </a:ext>
            </a:extLst>
          </p:cNvPr>
          <p:cNvCxnSpPr/>
          <p:nvPr/>
        </p:nvCxnSpPr>
        <p:spPr>
          <a:xfrm flipH="1">
            <a:off x="582520" y="4916164"/>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D720F69E-1BB8-458A-93CB-532CFC24E674}"/>
              </a:ext>
            </a:extLst>
          </p:cNvPr>
          <p:cNvSpPr txBox="1"/>
          <p:nvPr/>
        </p:nvSpPr>
        <p:spPr>
          <a:xfrm>
            <a:off x="328742" y="5004000"/>
            <a:ext cx="5075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alibri" panose="020F0502020204030204"/>
              </a:rPr>
              <a:t>89</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69E9FFA1-F348-4397-89D3-E5AE2CDF2B5D}"/>
              </a:ext>
            </a:extLst>
          </p:cNvPr>
          <p:cNvGrpSpPr/>
          <p:nvPr/>
        </p:nvGrpSpPr>
        <p:grpSpPr>
          <a:xfrm>
            <a:off x="582517" y="3988639"/>
            <a:ext cx="600747" cy="1415471"/>
            <a:chOff x="1423513" y="3768016"/>
            <a:chExt cx="800141" cy="1415471"/>
          </a:xfrm>
        </p:grpSpPr>
        <p:cxnSp>
          <p:nvCxnSpPr>
            <p:cNvPr id="21" name="Straight Connector 20">
              <a:extLst>
                <a:ext uri="{FF2B5EF4-FFF2-40B4-BE49-F238E27FC236}">
                  <a16:creationId xmlns:a16="http://schemas.microsoft.com/office/drawing/2014/main" id="{B5FFBD92-F1B9-4E92-AC29-45E4DEBFF8F1}"/>
                </a:ext>
              </a:extLst>
            </p:cNvPr>
            <p:cNvCxnSpPr/>
            <p:nvPr/>
          </p:nvCxnSpPr>
          <p:spPr>
            <a:xfrm flipH="1">
              <a:off x="1878145" y="4696019"/>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2" name="TextBox 21">
              <a:extLst>
                <a:ext uri="{FF2B5EF4-FFF2-40B4-BE49-F238E27FC236}">
                  <a16:creationId xmlns:a16="http://schemas.microsoft.com/office/drawing/2014/main" id="{1FEC0B26-B582-4DE5-BC6C-15C79B791AAA}"/>
                </a:ext>
              </a:extLst>
            </p:cNvPr>
            <p:cNvSpPr txBox="1"/>
            <p:nvPr/>
          </p:nvSpPr>
          <p:spPr>
            <a:xfrm>
              <a:off x="1547635" y="4783377"/>
              <a:ext cx="67601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2060"/>
                  </a:solidFill>
                  <a:latin typeface="Calibri" panose="020F0502020204030204"/>
                </a:rPr>
                <a:t>90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777F8F53-A82F-4F9D-9CB0-8DBE9D47C0C2}"/>
                </a:ext>
              </a:extLst>
            </p:cNvPr>
            <p:cNvGrpSpPr/>
            <p:nvPr/>
          </p:nvGrpSpPr>
          <p:grpSpPr>
            <a:xfrm>
              <a:off x="1423513" y="3768016"/>
              <a:ext cx="454629" cy="897929"/>
              <a:chOff x="2247895" y="3574879"/>
              <a:chExt cx="447195" cy="1087392"/>
            </a:xfrm>
          </p:grpSpPr>
          <p:sp>
            <p:nvSpPr>
              <p:cNvPr id="24" name="Freeform: Shape 17">
                <a:extLst>
                  <a:ext uri="{FF2B5EF4-FFF2-40B4-BE49-F238E27FC236}">
                    <a16:creationId xmlns:a16="http://schemas.microsoft.com/office/drawing/2014/main" id="{0137DFDE-3E8D-4B73-9706-90A83302E8CA}"/>
                  </a:ext>
                </a:extLst>
              </p:cNvPr>
              <p:cNvSpPr/>
              <p:nvPr/>
            </p:nvSpPr>
            <p:spPr>
              <a:xfrm>
                <a:off x="2247895" y="4099027"/>
                <a:ext cx="447195" cy="563244"/>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B389D5DC-06A6-465F-8C8D-B06525199ADB}"/>
                  </a:ext>
                </a:extLst>
              </p:cNvPr>
              <p:cNvSpPr txBox="1"/>
              <p:nvPr/>
            </p:nvSpPr>
            <p:spPr>
              <a:xfrm>
                <a:off x="2266623" y="3574879"/>
                <a:ext cx="428466"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Calibri" panose="020F0502020204030204"/>
                  </a:rPr>
                  <a:t>1</a:t>
                </a:r>
              </a:p>
            </p:txBody>
          </p:sp>
        </p:grpSp>
      </p:grpSp>
      <p:grpSp>
        <p:nvGrpSpPr>
          <p:cNvPr id="26" name="Group 25">
            <a:extLst>
              <a:ext uri="{FF2B5EF4-FFF2-40B4-BE49-F238E27FC236}">
                <a16:creationId xmlns:a16="http://schemas.microsoft.com/office/drawing/2014/main" id="{85B72243-59E2-41C0-AFF1-4C06E4686748}"/>
              </a:ext>
            </a:extLst>
          </p:cNvPr>
          <p:cNvGrpSpPr/>
          <p:nvPr/>
        </p:nvGrpSpPr>
        <p:grpSpPr>
          <a:xfrm>
            <a:off x="923855" y="3947914"/>
            <a:ext cx="2881034" cy="1456196"/>
            <a:chOff x="2255942" y="3743333"/>
            <a:chExt cx="2710979" cy="1456196"/>
          </a:xfrm>
        </p:grpSpPr>
        <p:cxnSp>
          <p:nvCxnSpPr>
            <p:cNvPr id="27" name="Straight Connector 26">
              <a:extLst>
                <a:ext uri="{FF2B5EF4-FFF2-40B4-BE49-F238E27FC236}">
                  <a16:creationId xmlns:a16="http://schemas.microsoft.com/office/drawing/2014/main" id="{8D539652-5919-4852-834C-09087A8F27FB}"/>
                </a:ext>
              </a:extLst>
            </p:cNvPr>
            <p:cNvCxnSpPr/>
            <p:nvPr/>
          </p:nvCxnSpPr>
          <p:spPr>
            <a:xfrm flipH="1">
              <a:off x="4672389" y="4707187"/>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8" name="TextBox 27">
              <a:extLst>
                <a:ext uri="{FF2B5EF4-FFF2-40B4-BE49-F238E27FC236}">
                  <a16:creationId xmlns:a16="http://schemas.microsoft.com/office/drawing/2014/main" id="{474EC33D-FFDD-4095-B0D3-D53BCDEB6F0A}"/>
                </a:ext>
              </a:extLst>
            </p:cNvPr>
            <p:cNvSpPr txBox="1"/>
            <p:nvPr/>
          </p:nvSpPr>
          <p:spPr>
            <a:xfrm>
              <a:off x="4348009" y="4799419"/>
              <a:ext cx="6189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002060"/>
                  </a:solidFill>
                  <a:effectLst/>
                  <a:uLnTx/>
                  <a:uFillTx/>
                  <a:latin typeface="Calibri" panose="020F0502020204030204"/>
                  <a:ea typeface="+mn-ea"/>
                  <a:cs typeface="+mn-cs"/>
                </a:rPr>
                <a:t>100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9EC55D63-BF24-4884-A967-545DE9BA12A2}"/>
                </a:ext>
              </a:extLst>
            </p:cNvPr>
            <p:cNvGrpSpPr/>
            <p:nvPr/>
          </p:nvGrpSpPr>
          <p:grpSpPr>
            <a:xfrm>
              <a:off x="2255942" y="3743333"/>
              <a:ext cx="2416442" cy="953884"/>
              <a:chOff x="3721511" y="3507581"/>
              <a:chExt cx="3080904" cy="1214497"/>
            </a:xfrm>
          </p:grpSpPr>
          <p:sp>
            <p:nvSpPr>
              <p:cNvPr id="30" name="Freeform: Shape 18">
                <a:extLst>
                  <a:ext uri="{FF2B5EF4-FFF2-40B4-BE49-F238E27FC236}">
                    <a16:creationId xmlns:a16="http://schemas.microsoft.com/office/drawing/2014/main" id="{BBBF0BA8-83A0-49D5-9697-C5D1F611554B}"/>
                  </a:ext>
                </a:extLst>
              </p:cNvPr>
              <p:cNvSpPr/>
              <p:nvPr/>
            </p:nvSpPr>
            <p:spPr>
              <a:xfrm>
                <a:off x="3721511" y="4123203"/>
                <a:ext cx="3080904" cy="598875"/>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2604FF20-82A3-4078-B259-275EADEE9876}"/>
                  </a:ext>
                </a:extLst>
              </p:cNvPr>
              <p:cNvSpPr txBox="1"/>
              <p:nvPr/>
            </p:nvSpPr>
            <p:spPr>
              <a:xfrm>
                <a:off x="5043022" y="3507581"/>
                <a:ext cx="569411"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10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32" name="Speech Bubble: Rectangle with Corners Rounded 10">
            <a:extLst>
              <a:ext uri="{FF2B5EF4-FFF2-40B4-BE49-F238E27FC236}">
                <a16:creationId xmlns:a16="http://schemas.microsoft.com/office/drawing/2014/main" id="{63F8E8D8-BAC7-4774-9851-DEA324C94B19}"/>
              </a:ext>
            </a:extLst>
          </p:cNvPr>
          <p:cNvSpPr/>
          <p:nvPr/>
        </p:nvSpPr>
        <p:spPr>
          <a:xfrm>
            <a:off x="4525015" y="1306877"/>
            <a:ext cx="2761282" cy="1097707"/>
          </a:xfrm>
          <a:prstGeom prst="wedgeEllipseCallout">
            <a:avLst>
              <a:gd name="adj1" fmla="val 62355"/>
              <a:gd name="adj2" fmla="val 29747"/>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Add the jumps to find the answer.</a:t>
            </a:r>
          </a:p>
          <a:p>
            <a:pPr algn="ctr"/>
            <a:r>
              <a:rPr lang="en-GB" b="1" dirty="0">
                <a:solidFill>
                  <a:srgbClr val="C00000"/>
                </a:solidFill>
              </a:rPr>
              <a:t>23</a:t>
            </a:r>
            <a:r>
              <a:rPr lang="en-GB" b="1" dirty="0">
                <a:solidFill>
                  <a:srgbClr val="253746"/>
                </a:solidFill>
              </a:rPr>
              <a:t> </a:t>
            </a:r>
            <a:r>
              <a:rPr lang="en-GB" b="1" dirty="0">
                <a:solidFill>
                  <a:srgbClr val="C00000"/>
                </a:solidFill>
              </a:rPr>
              <a:t>+ 10 + 1 </a:t>
            </a:r>
            <a:r>
              <a:rPr lang="en-GB" b="1" dirty="0">
                <a:solidFill>
                  <a:srgbClr val="253746"/>
                </a:solidFill>
              </a:rPr>
              <a:t>= ?</a:t>
            </a:r>
          </a:p>
        </p:txBody>
      </p:sp>
      <p:sp>
        <p:nvSpPr>
          <p:cNvPr id="33" name="Speech Bubble: Rectangle with Corners Rounded 10">
            <a:extLst>
              <a:ext uri="{FF2B5EF4-FFF2-40B4-BE49-F238E27FC236}">
                <a16:creationId xmlns:a16="http://schemas.microsoft.com/office/drawing/2014/main" id="{378C07C0-D8EE-4188-9DE5-13A32E3B5077}"/>
              </a:ext>
            </a:extLst>
          </p:cNvPr>
          <p:cNvSpPr/>
          <p:nvPr/>
        </p:nvSpPr>
        <p:spPr>
          <a:xfrm>
            <a:off x="674212" y="1029848"/>
            <a:ext cx="3137490" cy="838704"/>
          </a:xfrm>
          <a:prstGeom prst="wedgeEllipseCallout">
            <a:avLst>
              <a:gd name="adj1" fmla="val -53258"/>
              <a:gd name="adj2" fmla="val -38856"/>
            </a:avLst>
          </a:prstGeom>
          <a:solidFill>
            <a:srgbClr val="BDD7EE"/>
          </a:solidFill>
          <a:ln w="9525">
            <a:solidFill>
              <a:srgbClr val="1F4E79"/>
            </a:solidFill>
          </a:ln>
          <a:effectLst/>
        </p:spPr>
        <p:style>
          <a:lnRef idx="0">
            <a:schemeClr val="accent4"/>
          </a:lnRef>
          <a:fillRef idx="3">
            <a:schemeClr val="accent4"/>
          </a:fillRef>
          <a:effectRef idx="3">
            <a:schemeClr val="accent4"/>
          </a:effectRef>
          <a:fontRef idx="minor">
            <a:schemeClr val="lt1"/>
          </a:fontRef>
        </p:style>
        <p:txBody>
          <a:bodyPr rtlCol="0" anchor="b" anchorCtr="1"/>
          <a:lstStyle/>
          <a:p>
            <a:pPr algn="ctr"/>
            <a:r>
              <a:rPr lang="en-GB" b="1" dirty="0">
                <a:solidFill>
                  <a:srgbClr val="253746"/>
                </a:solidFill>
              </a:rPr>
              <a:t>Let’s try 123 - 89 with Frog…</a:t>
            </a:r>
          </a:p>
        </p:txBody>
      </p:sp>
      <p:cxnSp>
        <p:nvCxnSpPr>
          <p:cNvPr id="34" name="Straight Connector 33">
            <a:extLst>
              <a:ext uri="{FF2B5EF4-FFF2-40B4-BE49-F238E27FC236}">
                <a16:creationId xmlns:a16="http://schemas.microsoft.com/office/drawing/2014/main" id="{3E19A6F2-195C-4868-8D76-346009B36A05}"/>
              </a:ext>
            </a:extLst>
          </p:cNvPr>
          <p:cNvCxnSpPr/>
          <p:nvPr/>
        </p:nvCxnSpPr>
        <p:spPr>
          <a:xfrm flipH="1">
            <a:off x="8556495" y="493139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5" name="TextBox 34">
            <a:extLst>
              <a:ext uri="{FF2B5EF4-FFF2-40B4-BE49-F238E27FC236}">
                <a16:creationId xmlns:a16="http://schemas.microsoft.com/office/drawing/2014/main" id="{3A4375B3-3601-4FF7-BDE3-9EC2B023728B}"/>
              </a:ext>
            </a:extLst>
          </p:cNvPr>
          <p:cNvSpPr txBox="1"/>
          <p:nvPr/>
        </p:nvSpPr>
        <p:spPr>
          <a:xfrm>
            <a:off x="8211673" y="5004000"/>
            <a:ext cx="65773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123</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57E01864-EDAF-4A19-AA76-2E69BBB3239A}"/>
              </a:ext>
            </a:extLst>
          </p:cNvPr>
          <p:cNvGrpSpPr/>
          <p:nvPr/>
        </p:nvGrpSpPr>
        <p:grpSpPr>
          <a:xfrm>
            <a:off x="3491877" y="3954884"/>
            <a:ext cx="5055978" cy="946915"/>
            <a:chOff x="-15511823" y="3496030"/>
            <a:chExt cx="26844221" cy="1205623"/>
          </a:xfrm>
        </p:grpSpPr>
        <p:sp>
          <p:nvSpPr>
            <p:cNvPr id="37" name="Freeform: Shape 18">
              <a:extLst>
                <a:ext uri="{FF2B5EF4-FFF2-40B4-BE49-F238E27FC236}">
                  <a16:creationId xmlns:a16="http://schemas.microsoft.com/office/drawing/2014/main" id="{DB88C041-D536-4D11-8B84-31C6ACAB4A4E}"/>
                </a:ext>
              </a:extLst>
            </p:cNvPr>
            <p:cNvSpPr/>
            <p:nvPr/>
          </p:nvSpPr>
          <p:spPr>
            <a:xfrm>
              <a:off x="-15511823" y="4120419"/>
              <a:ext cx="26844221" cy="581234"/>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CE255DA3-9A14-4970-B91E-13FFDC8106CA}"/>
                </a:ext>
              </a:extLst>
            </p:cNvPr>
            <p:cNvSpPr txBox="1"/>
            <p:nvPr/>
          </p:nvSpPr>
          <p:spPr>
            <a:xfrm>
              <a:off x="-2719301" y="3496030"/>
              <a:ext cx="2519943"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Calibri" panose="020F0502020204030204"/>
                </a:rPr>
                <a:t>23</a:t>
              </a:r>
            </a:p>
          </p:txBody>
        </p:sp>
      </p:grpSp>
      <p:sp>
        <p:nvSpPr>
          <p:cNvPr id="39" name="Speech Bubble: Rectangle with Corners Rounded 10">
            <a:extLst>
              <a:ext uri="{FF2B5EF4-FFF2-40B4-BE49-F238E27FC236}">
                <a16:creationId xmlns:a16="http://schemas.microsoft.com/office/drawing/2014/main" id="{9463AF9A-A2DB-477D-B361-3CB54647AACE}"/>
              </a:ext>
            </a:extLst>
          </p:cNvPr>
          <p:cNvSpPr/>
          <p:nvPr/>
        </p:nvSpPr>
        <p:spPr>
          <a:xfrm>
            <a:off x="6162782" y="2569001"/>
            <a:ext cx="2761282" cy="808214"/>
          </a:xfrm>
          <a:prstGeom prst="wedgeEllipseCallout">
            <a:avLst>
              <a:gd name="adj1" fmla="val -56088"/>
              <a:gd name="adj2" fmla="val 112400"/>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then </a:t>
            </a:r>
            <a:r>
              <a:rPr lang="en-GB" b="1" dirty="0">
                <a:solidFill>
                  <a:srgbClr val="C00000"/>
                </a:solidFill>
              </a:rPr>
              <a:t>23</a:t>
            </a:r>
            <a:r>
              <a:rPr lang="en-GB" b="1" dirty="0">
                <a:solidFill>
                  <a:srgbClr val="253746"/>
                </a:solidFill>
              </a:rPr>
              <a:t> to </a:t>
            </a:r>
            <a:r>
              <a:rPr lang="en-GB" b="1" dirty="0">
                <a:solidFill>
                  <a:srgbClr val="C00000"/>
                </a:solidFill>
              </a:rPr>
              <a:t>123.</a:t>
            </a:r>
          </a:p>
        </p:txBody>
      </p:sp>
      <p:sp>
        <p:nvSpPr>
          <p:cNvPr id="40" name="Speech Bubble: Rectangle with Corners Rounded 10">
            <a:extLst>
              <a:ext uri="{FF2B5EF4-FFF2-40B4-BE49-F238E27FC236}">
                <a16:creationId xmlns:a16="http://schemas.microsoft.com/office/drawing/2014/main" id="{A6D77EF3-CB94-47E2-82B2-ED0780635018}"/>
              </a:ext>
            </a:extLst>
          </p:cNvPr>
          <p:cNvSpPr/>
          <p:nvPr/>
        </p:nvSpPr>
        <p:spPr>
          <a:xfrm>
            <a:off x="219936" y="2719338"/>
            <a:ext cx="2438440" cy="860216"/>
          </a:xfrm>
          <a:prstGeom prst="wedgeEllipseCallout">
            <a:avLst>
              <a:gd name="adj1" fmla="val -12609"/>
              <a:gd name="adj2" fmla="val 100561"/>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First hop </a:t>
            </a:r>
            <a:r>
              <a:rPr lang="en-GB" b="1" dirty="0">
                <a:solidFill>
                  <a:srgbClr val="C00000"/>
                </a:solidFill>
              </a:rPr>
              <a:t>1 </a:t>
            </a:r>
            <a:r>
              <a:rPr lang="en-GB" b="1" dirty="0">
                <a:solidFill>
                  <a:srgbClr val="253746"/>
                </a:solidFill>
              </a:rPr>
              <a:t>to 90…</a:t>
            </a:r>
          </a:p>
        </p:txBody>
      </p:sp>
      <p:sp>
        <p:nvSpPr>
          <p:cNvPr id="41" name="Speech Bubble: Rectangle with Corners Rounded 10">
            <a:extLst>
              <a:ext uri="{FF2B5EF4-FFF2-40B4-BE49-F238E27FC236}">
                <a16:creationId xmlns:a16="http://schemas.microsoft.com/office/drawing/2014/main" id="{3A3AEF64-8131-465D-BF50-E240DA5E09CD}"/>
              </a:ext>
            </a:extLst>
          </p:cNvPr>
          <p:cNvSpPr/>
          <p:nvPr/>
        </p:nvSpPr>
        <p:spPr>
          <a:xfrm>
            <a:off x="2754817" y="2507080"/>
            <a:ext cx="2761283" cy="908512"/>
          </a:xfrm>
          <a:prstGeom prst="wedgeEllipseCallout">
            <a:avLst>
              <a:gd name="adj1" fmla="val -44314"/>
              <a:gd name="adj2" fmla="val 85234"/>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and another </a:t>
            </a:r>
            <a:r>
              <a:rPr lang="en-GB" b="1" dirty="0">
                <a:solidFill>
                  <a:srgbClr val="C00000"/>
                </a:solidFill>
              </a:rPr>
              <a:t>10</a:t>
            </a:r>
            <a:r>
              <a:rPr lang="en-GB" b="1" dirty="0">
                <a:solidFill>
                  <a:srgbClr val="253746"/>
                </a:solidFill>
              </a:rPr>
              <a:t> </a:t>
            </a:r>
          </a:p>
          <a:p>
            <a:pPr algn="ctr"/>
            <a:r>
              <a:rPr lang="en-GB" b="1" dirty="0">
                <a:solidFill>
                  <a:srgbClr val="253746"/>
                </a:solidFill>
              </a:rPr>
              <a:t>to 100...</a:t>
            </a:r>
          </a:p>
        </p:txBody>
      </p:sp>
      <p:sp>
        <p:nvSpPr>
          <p:cNvPr id="42" name="Speech Bubble: Rectangle with Corners Rounded 10">
            <a:extLst>
              <a:ext uri="{FF2B5EF4-FFF2-40B4-BE49-F238E27FC236}">
                <a16:creationId xmlns:a16="http://schemas.microsoft.com/office/drawing/2014/main" id="{6077D0AA-4F48-4AD0-8EBF-6749DA2D33C3}"/>
              </a:ext>
            </a:extLst>
          </p:cNvPr>
          <p:cNvSpPr/>
          <p:nvPr/>
        </p:nvSpPr>
        <p:spPr>
          <a:xfrm>
            <a:off x="5905656" y="533511"/>
            <a:ext cx="2761282" cy="740244"/>
          </a:xfrm>
          <a:prstGeom prst="wedgeEllipseCallout">
            <a:avLst>
              <a:gd name="adj1" fmla="val 60169"/>
              <a:gd name="adj2" fmla="val -56638"/>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123 - 89 = </a:t>
            </a:r>
            <a:r>
              <a:rPr lang="en-GB" b="1" dirty="0">
                <a:solidFill>
                  <a:srgbClr val="C00000"/>
                </a:solidFill>
              </a:rPr>
              <a:t>34</a:t>
            </a:r>
          </a:p>
        </p:txBody>
      </p:sp>
    </p:spTree>
    <p:extLst>
      <p:ext uri="{BB962C8B-B14F-4D97-AF65-F5344CB8AC3E}">
        <p14:creationId xmlns:p14="http://schemas.microsoft.com/office/powerpoint/2010/main" val="220338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75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1000"/>
                                        <p:tgtEl>
                                          <p:spTgt spid="2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xit" presetSubtype="0" fill="hold" nodeType="withEffect">
                                  <p:stCondLst>
                                    <p:cond delay="0"/>
                                  </p:stCondLst>
                                  <p:childTnLst>
                                    <p:animEffect transition="out" filter="fade">
                                      <p:cBhvr>
                                        <p:cTn id="18" dur="250"/>
                                        <p:tgtEl>
                                          <p:spTgt spid="15"/>
                                        </p:tgtEl>
                                      </p:cBhvr>
                                    </p:animEffect>
                                    <p:set>
                                      <p:cBhvr>
                                        <p:cTn id="19" dur="1" fill="hold">
                                          <p:stCondLst>
                                            <p:cond delay="249"/>
                                          </p:stCondLst>
                                        </p:cTn>
                                        <p:tgtEl>
                                          <p:spTgt spid="15"/>
                                        </p:tgtEl>
                                        <p:attrNameLst>
                                          <p:attrName>style.visibility</p:attrName>
                                        </p:attrNameLst>
                                      </p:cBhvr>
                                      <p:to>
                                        <p:strVal val="hidden"/>
                                      </p:to>
                                    </p:se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1000"/>
                                        <p:tgtEl>
                                          <p:spTgt spid="2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xit" presetSubtype="0" fill="hold" nodeType="with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1000"/>
                                        <p:tgtEl>
                                          <p:spTgt spid="36"/>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250"/>
                                        <p:tgtEl>
                                          <p:spTgt spid="14"/>
                                        </p:tgtEl>
                                      </p:cBhvr>
                                    </p:animEffect>
                                    <p:set>
                                      <p:cBhvr>
                                        <p:cTn id="52" dur="1" fill="hold">
                                          <p:stCondLst>
                                            <p:cond delay="249"/>
                                          </p:stCondLst>
                                        </p:cTn>
                                        <p:tgtEl>
                                          <p:spTgt spid="14"/>
                                        </p:tgtEl>
                                        <p:attrNameLst>
                                          <p:attrName>style.visibility</p:attrName>
                                        </p:attrNameLst>
                                      </p:cBhvr>
                                      <p:to>
                                        <p:strVal val="hidden"/>
                                      </p:to>
                                    </p:set>
                                  </p:childTnLst>
                                </p:cTn>
                              </p:par>
                            </p:childTnLst>
                          </p:cTn>
                        </p:par>
                        <p:par>
                          <p:cTn id="53" fill="hold">
                            <p:stCondLst>
                              <p:cond delay="1750"/>
                            </p:stCondLst>
                            <p:childTnLst>
                              <p:par>
                                <p:cTn id="54" presetID="10" presetClass="entr" presetSubtype="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75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9" grpId="0" animBg="1"/>
      <p:bldP spid="40" grpId="0" animBg="1"/>
      <p:bldP spid="41"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2" name="TextBox 11">
            <a:extLst>
              <a:ext uri="{FF2B5EF4-FFF2-40B4-BE49-F238E27FC236}">
                <a16:creationId xmlns:a16="http://schemas.microsoft.com/office/drawing/2014/main" id="{94CA23C0-FF86-4D8F-AE31-6E1DDDC8027F}"/>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2</a:t>
            </a:r>
            <a:r>
              <a:rPr lang="en-GB" sz="2000" b="1" dirty="0">
                <a:solidFill>
                  <a:srgbClr val="0000CC"/>
                </a:solidFill>
              </a:rPr>
              <a:t>: Subtract 2-digit numbers from numbers &gt;100. Explore use of counting up and counting back, discussing choice of method.</a:t>
            </a:r>
            <a:endParaRPr lang="en-GB" sz="2000" b="1" dirty="0">
              <a:solidFill>
                <a:srgbClr val="FF0000"/>
              </a:solidFill>
            </a:endParaRPr>
          </a:p>
        </p:txBody>
      </p:sp>
      <p:sp>
        <p:nvSpPr>
          <p:cNvPr id="11" name="Speech Bubble: Rectangle with Corners Rounded 10">
            <a:extLst>
              <a:ext uri="{FF2B5EF4-FFF2-40B4-BE49-F238E27FC236}">
                <a16:creationId xmlns:a16="http://schemas.microsoft.com/office/drawing/2014/main" id="{15592CCD-CE23-4278-B241-93C917224D56}"/>
              </a:ext>
            </a:extLst>
          </p:cNvPr>
          <p:cNvSpPr/>
          <p:nvPr/>
        </p:nvSpPr>
        <p:spPr>
          <a:xfrm>
            <a:off x="1144949" y="996013"/>
            <a:ext cx="3245727" cy="1248966"/>
          </a:xfrm>
          <a:prstGeom prst="wedgeEllipseCallout">
            <a:avLst>
              <a:gd name="adj1" fmla="val -76131"/>
              <a:gd name="adj2" fmla="val 2784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try 123 - 32 by </a:t>
            </a:r>
            <a:r>
              <a:rPr lang="en-GB" sz="2000" b="1" dirty="0">
                <a:solidFill>
                  <a:srgbClr val="C00000"/>
                </a:solidFill>
              </a:rPr>
              <a:t>counting back.</a:t>
            </a:r>
          </a:p>
        </p:txBody>
      </p:sp>
      <p:sp>
        <p:nvSpPr>
          <p:cNvPr id="14" name="Speech Bubble: Rectangle with Corners Rounded 10">
            <a:extLst>
              <a:ext uri="{FF2B5EF4-FFF2-40B4-BE49-F238E27FC236}">
                <a16:creationId xmlns:a16="http://schemas.microsoft.com/office/drawing/2014/main" id="{501DEEF6-9BAF-4224-AAAA-638A3270FE71}"/>
              </a:ext>
            </a:extLst>
          </p:cNvPr>
          <p:cNvSpPr/>
          <p:nvPr/>
        </p:nvSpPr>
        <p:spPr>
          <a:xfrm>
            <a:off x="664496" y="2431725"/>
            <a:ext cx="3245727" cy="1453248"/>
          </a:xfrm>
          <a:prstGeom prst="wedgeEllipseCallout">
            <a:avLst>
              <a:gd name="adj1" fmla="val 68252"/>
              <a:gd name="adj2" fmla="val -2319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Count back three </a:t>
            </a:r>
            <a:r>
              <a:rPr lang="en-GB" sz="2000" b="1" dirty="0">
                <a:solidFill>
                  <a:srgbClr val="C00000"/>
                </a:solidFill>
              </a:rPr>
              <a:t>10s</a:t>
            </a:r>
            <a:r>
              <a:rPr lang="en-GB" sz="2000" b="1" dirty="0">
                <a:solidFill>
                  <a:srgbClr val="253746"/>
                </a:solidFill>
              </a:rPr>
              <a:t> from </a:t>
            </a:r>
            <a:r>
              <a:rPr lang="en-GB" sz="2000" b="1" dirty="0">
                <a:solidFill>
                  <a:srgbClr val="C00000"/>
                </a:solidFill>
              </a:rPr>
              <a:t>123…</a:t>
            </a:r>
          </a:p>
        </p:txBody>
      </p:sp>
      <p:sp>
        <p:nvSpPr>
          <p:cNvPr id="15" name="Speech Bubble: Rectangle with Corners Rounded 10">
            <a:extLst>
              <a:ext uri="{FF2B5EF4-FFF2-40B4-BE49-F238E27FC236}">
                <a16:creationId xmlns:a16="http://schemas.microsoft.com/office/drawing/2014/main" id="{0D1A63C9-6FE3-4176-A1AD-8907E91C3B65}"/>
              </a:ext>
            </a:extLst>
          </p:cNvPr>
          <p:cNvSpPr/>
          <p:nvPr/>
        </p:nvSpPr>
        <p:spPr>
          <a:xfrm>
            <a:off x="4753324" y="2431725"/>
            <a:ext cx="3245727" cy="890595"/>
          </a:xfrm>
          <a:prstGeom prst="wedgeEllipseCallout">
            <a:avLst>
              <a:gd name="adj1" fmla="val 45558"/>
              <a:gd name="adj2" fmla="val -7352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…113, 103, 93.</a:t>
            </a:r>
          </a:p>
        </p:txBody>
      </p:sp>
      <p:sp>
        <p:nvSpPr>
          <p:cNvPr id="16" name="Speech Bubble: Rectangle with Corners Rounded 10">
            <a:extLst>
              <a:ext uri="{FF2B5EF4-FFF2-40B4-BE49-F238E27FC236}">
                <a16:creationId xmlns:a16="http://schemas.microsoft.com/office/drawing/2014/main" id="{7A49FDAA-E5B2-45E4-B3F6-4AD55D0EF350}"/>
              </a:ext>
            </a:extLst>
          </p:cNvPr>
          <p:cNvSpPr/>
          <p:nvPr/>
        </p:nvSpPr>
        <p:spPr>
          <a:xfrm>
            <a:off x="4082706" y="3804235"/>
            <a:ext cx="4396798" cy="890596"/>
          </a:xfrm>
          <a:prstGeom prst="wedgeEllipseCallout">
            <a:avLst>
              <a:gd name="adj1" fmla="val 37341"/>
              <a:gd name="adj2" fmla="val -5674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Count back </a:t>
            </a:r>
            <a:r>
              <a:rPr lang="en-GB" sz="2000" b="1" dirty="0">
                <a:solidFill>
                  <a:srgbClr val="C00000"/>
                </a:solidFill>
              </a:rPr>
              <a:t>2</a:t>
            </a:r>
            <a:r>
              <a:rPr lang="en-GB" sz="2000" b="1" dirty="0">
                <a:solidFill>
                  <a:srgbClr val="253746"/>
                </a:solidFill>
              </a:rPr>
              <a:t> more to </a:t>
            </a:r>
            <a:r>
              <a:rPr lang="en-GB" sz="2000" b="1" dirty="0">
                <a:solidFill>
                  <a:srgbClr val="C00000"/>
                </a:solidFill>
              </a:rPr>
              <a:t>91</a:t>
            </a:r>
            <a:r>
              <a:rPr lang="en-GB" sz="2000" b="1" dirty="0">
                <a:solidFill>
                  <a:srgbClr val="253746"/>
                </a:solidFill>
              </a:rPr>
              <a:t>.</a:t>
            </a:r>
          </a:p>
        </p:txBody>
      </p:sp>
    </p:spTree>
    <p:extLst>
      <p:ext uri="{BB962C8B-B14F-4D97-AF65-F5344CB8AC3E}">
        <p14:creationId xmlns:p14="http://schemas.microsoft.com/office/powerpoint/2010/main" val="298892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pic>
        <p:nvPicPr>
          <p:cNvPr id="4" name="Picture 3">
            <a:extLst>
              <a:ext uri="{FF2B5EF4-FFF2-40B4-BE49-F238E27FC236}">
                <a16:creationId xmlns:a16="http://schemas.microsoft.com/office/drawing/2014/main" id="{C08DF36B-1A9F-41A1-91E9-E15F7A66277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1458" y="190071"/>
            <a:ext cx="8252327" cy="4811069"/>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22DD876-1D06-4E0B-B887-3E5BF518413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6681" y="4505016"/>
            <a:ext cx="8941883" cy="1182260"/>
          </a:xfrm>
          <a:prstGeom prst="rect">
            <a:avLst/>
          </a:prstGeom>
          <a:ln>
            <a:solidFill>
              <a:srgbClr val="FFC000"/>
            </a:solidFill>
          </a:ln>
        </p:spPr>
      </p:pic>
      <p:grpSp>
        <p:nvGrpSpPr>
          <p:cNvPr id="11" name="Group 10">
            <a:extLst>
              <a:ext uri="{FF2B5EF4-FFF2-40B4-BE49-F238E27FC236}">
                <a16:creationId xmlns:a16="http://schemas.microsoft.com/office/drawing/2014/main" id="{833CFEF8-B6C4-4376-9340-F2A18B539F01}"/>
              </a:ext>
            </a:extLst>
          </p:cNvPr>
          <p:cNvGrpSpPr/>
          <p:nvPr/>
        </p:nvGrpSpPr>
        <p:grpSpPr>
          <a:xfrm>
            <a:off x="6932537" y="4631522"/>
            <a:ext cx="1713640" cy="1160976"/>
            <a:chOff x="1834709" y="4015907"/>
            <a:chExt cx="1606379" cy="952832"/>
          </a:xfrm>
        </p:grpSpPr>
        <p:sp>
          <p:nvSpPr>
            <p:cNvPr id="12" name="Rounded Rectangle 13">
              <a:extLst>
                <a:ext uri="{FF2B5EF4-FFF2-40B4-BE49-F238E27FC236}">
                  <a16:creationId xmlns:a16="http://schemas.microsoft.com/office/drawing/2014/main" id="{96EECB6A-4DFD-4E29-ABB0-E9C6CBA8199E}"/>
                </a:ext>
              </a:extLst>
            </p:cNvPr>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3" name="Picture 2" descr="Related image">
              <a:extLst>
                <a:ext uri="{FF2B5EF4-FFF2-40B4-BE49-F238E27FC236}">
                  <a16:creationId xmlns:a16="http://schemas.microsoft.com/office/drawing/2014/main" id="{376AA295-0A7A-4B91-A15D-70159298B628}"/>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074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a16="http://schemas.microsoft.com/office/drawing/2014/main" id="{4F5BBA62-5BA1-4406-BC04-BBFA71D89E40}"/>
              </a:ext>
            </a:extLst>
          </p:cNvPr>
          <p:cNvSpPr txBox="1"/>
          <p:nvPr/>
        </p:nvSpPr>
        <p:spPr>
          <a:xfrm>
            <a:off x="476250" y="838782"/>
            <a:ext cx="8058150" cy="2039020"/>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3</a:t>
            </a:r>
          </a:p>
          <a:p>
            <a:pPr>
              <a:buClr>
                <a:srgbClr val="EA7600"/>
              </a:buClr>
              <a:buSzPct val="120000"/>
            </a:pPr>
            <a:r>
              <a:rPr lang="en-GB" sz="2000" b="1" dirty="0">
                <a:solidFill>
                  <a:srgbClr val="006400"/>
                </a:solidFill>
              </a:rPr>
              <a:t>Use counting up (Frog) to subtract numbers either side of 100, e.g. 102 - 86.</a:t>
            </a:r>
          </a:p>
          <a:p>
            <a:pPr>
              <a:buClr>
                <a:srgbClr val="EA7600"/>
              </a:buClr>
              <a:buSzPct val="120000"/>
            </a:pPr>
            <a:r>
              <a:rPr lang="en-GB" sz="2000" b="1" dirty="0">
                <a:solidFill>
                  <a:srgbClr val="0000CC"/>
                </a:solidFill>
              </a:rPr>
              <a:t>Use counting up (Frog) to subtract numbers either side of a multiple of 100, e.g. 402 - 356.</a:t>
            </a:r>
          </a:p>
        </p:txBody>
      </p:sp>
      <p:sp>
        <p:nvSpPr>
          <p:cNvPr id="16" name="TextBox 15">
            <a:extLst>
              <a:ext uri="{FF2B5EF4-FFF2-40B4-BE49-F238E27FC236}">
                <a16:creationId xmlns:a16="http://schemas.microsoft.com/office/drawing/2014/main" id="{02231CE7-88FD-4EC2-99EC-B5144B635BDC}"/>
              </a:ext>
            </a:extLst>
          </p:cNvPr>
          <p:cNvSpPr txBox="1"/>
          <p:nvPr/>
        </p:nvSpPr>
        <p:spPr>
          <a:xfrm>
            <a:off x="116681" y="-88165"/>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Counting up subtraction (Frog)</a:t>
            </a:r>
          </a:p>
        </p:txBody>
      </p:sp>
    </p:spTree>
    <p:extLst>
      <p:ext uri="{BB962C8B-B14F-4D97-AF65-F5344CB8AC3E}">
        <p14:creationId xmlns:p14="http://schemas.microsoft.com/office/powerpoint/2010/main" val="2541894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a16="http://schemas.microsoft.com/office/drawing/2014/main" id="{3D8D22A3-6CE1-464E-9713-D95EBCCE7221}"/>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3: </a:t>
            </a:r>
            <a:r>
              <a:rPr lang="en-GB" sz="2000" b="1" dirty="0">
                <a:solidFill>
                  <a:srgbClr val="006400"/>
                </a:solidFill>
              </a:rPr>
              <a:t>Use counting up (Frog) to subtract numbers either side of 100, e.g. 102 - 86.</a:t>
            </a:r>
          </a:p>
          <a:p>
            <a:pPr>
              <a:buClr>
                <a:srgbClr val="EA7600"/>
              </a:buClr>
              <a:buSzPct val="120000"/>
            </a:pPr>
            <a:r>
              <a:rPr lang="en-GB" sz="2000" b="1" dirty="0">
                <a:solidFill>
                  <a:srgbClr val="0000CC"/>
                </a:solidFill>
              </a:rPr>
              <a:t>Use counting up (Frog) to subtract numbers either side of a multiple of 100, e.g. 402 - 356.</a:t>
            </a:r>
          </a:p>
        </p:txBody>
      </p:sp>
      <p:sp>
        <p:nvSpPr>
          <p:cNvPr id="11" name="Rounded Rectangle 1">
            <a:extLst>
              <a:ext uri="{FF2B5EF4-FFF2-40B4-BE49-F238E27FC236}">
                <a16:creationId xmlns:a16="http://schemas.microsoft.com/office/drawing/2014/main" id="{2057FBED-ECCF-4345-857E-96A79C6BF527}"/>
              </a:ext>
            </a:extLst>
          </p:cNvPr>
          <p:cNvSpPr/>
          <p:nvPr/>
        </p:nvSpPr>
        <p:spPr>
          <a:xfrm>
            <a:off x="136525" y="3637413"/>
            <a:ext cx="8893177"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CDEC3CD2-513C-479E-82DC-FF229C9F5D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6767" y="4306566"/>
            <a:ext cx="837437" cy="783292"/>
          </a:xfrm>
          <a:prstGeom prst="rect">
            <a:avLst/>
          </a:prstGeom>
        </p:spPr>
      </p:pic>
      <p:pic>
        <p:nvPicPr>
          <p:cNvPr id="13" name="Picture 12">
            <a:extLst>
              <a:ext uri="{FF2B5EF4-FFF2-40B4-BE49-F238E27FC236}">
                <a16:creationId xmlns:a16="http://schemas.microsoft.com/office/drawing/2014/main" id="{004A465E-5777-4B5D-8D5F-1F43D1E56C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975" y="4311580"/>
            <a:ext cx="837437" cy="783292"/>
          </a:xfrm>
          <a:prstGeom prst="rect">
            <a:avLst/>
          </a:prstGeom>
        </p:spPr>
      </p:pic>
      <p:pic>
        <p:nvPicPr>
          <p:cNvPr id="15" name="Picture 14">
            <a:extLst>
              <a:ext uri="{FF2B5EF4-FFF2-40B4-BE49-F238E27FC236}">
                <a16:creationId xmlns:a16="http://schemas.microsoft.com/office/drawing/2014/main" id="{7160580D-FAE6-40EB-89E3-F1773D1F2E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8818" y="4311580"/>
            <a:ext cx="837437" cy="783292"/>
          </a:xfrm>
          <a:prstGeom prst="rect">
            <a:avLst/>
          </a:prstGeom>
        </p:spPr>
      </p:pic>
      <p:cxnSp>
        <p:nvCxnSpPr>
          <p:cNvPr id="16" name="Straight Connector 15">
            <a:extLst>
              <a:ext uri="{FF2B5EF4-FFF2-40B4-BE49-F238E27FC236}">
                <a16:creationId xmlns:a16="http://schemas.microsoft.com/office/drawing/2014/main" id="{E883ADEA-DB4A-4F77-9C38-214995B9B024}"/>
              </a:ext>
            </a:extLst>
          </p:cNvPr>
          <p:cNvCxnSpPr/>
          <p:nvPr/>
        </p:nvCxnSpPr>
        <p:spPr>
          <a:xfrm>
            <a:off x="326661" y="5063603"/>
            <a:ext cx="8664314" cy="0"/>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7" name="Straight Connector 16">
            <a:extLst>
              <a:ext uri="{FF2B5EF4-FFF2-40B4-BE49-F238E27FC236}">
                <a16:creationId xmlns:a16="http://schemas.microsoft.com/office/drawing/2014/main" id="{343E8305-33B5-40B3-8408-B5DA39093481}"/>
              </a:ext>
            </a:extLst>
          </p:cNvPr>
          <p:cNvCxnSpPr/>
          <p:nvPr/>
        </p:nvCxnSpPr>
        <p:spPr>
          <a:xfrm>
            <a:off x="702349" y="5063603"/>
            <a:ext cx="0" cy="212660"/>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a16="http://schemas.microsoft.com/office/drawing/2014/main" id="{7ADB7A99-B8D5-4A0B-9C68-59C6592C9AFB}"/>
              </a:ext>
            </a:extLst>
          </p:cNvPr>
          <p:cNvCxnSpPr/>
          <p:nvPr/>
        </p:nvCxnSpPr>
        <p:spPr>
          <a:xfrm>
            <a:off x="8380481" y="5043125"/>
            <a:ext cx="0" cy="212660"/>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9C670F98-9F55-4428-BB62-85C4D24C2FBB}"/>
              </a:ext>
            </a:extLst>
          </p:cNvPr>
          <p:cNvSpPr txBox="1"/>
          <p:nvPr/>
        </p:nvSpPr>
        <p:spPr>
          <a:xfrm>
            <a:off x="379234" y="5205982"/>
            <a:ext cx="64622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97</a:t>
            </a:r>
          </a:p>
        </p:txBody>
      </p:sp>
      <p:sp>
        <p:nvSpPr>
          <p:cNvPr id="20" name="TextBox 19">
            <a:extLst>
              <a:ext uri="{FF2B5EF4-FFF2-40B4-BE49-F238E27FC236}">
                <a16:creationId xmlns:a16="http://schemas.microsoft.com/office/drawing/2014/main" id="{499D1637-A21C-441C-B178-37B73B080984}"/>
              </a:ext>
            </a:extLst>
          </p:cNvPr>
          <p:cNvSpPr txBox="1"/>
          <p:nvPr/>
        </p:nvSpPr>
        <p:spPr>
          <a:xfrm>
            <a:off x="8043917" y="5205982"/>
            <a:ext cx="6731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alibri" panose="020F0502020204030204"/>
              </a:rPr>
              <a:t>102</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72D727C-F757-4825-B458-99900ACFA62C}"/>
              </a:ext>
            </a:extLst>
          </p:cNvPr>
          <p:cNvGrpSpPr/>
          <p:nvPr/>
        </p:nvGrpSpPr>
        <p:grpSpPr>
          <a:xfrm>
            <a:off x="681901" y="3875878"/>
            <a:ext cx="4755760" cy="1722306"/>
            <a:chOff x="2244001" y="3513928"/>
            <a:chExt cx="3056482" cy="1722306"/>
          </a:xfrm>
        </p:grpSpPr>
        <p:cxnSp>
          <p:nvCxnSpPr>
            <p:cNvPr id="22" name="Straight Connector 21">
              <a:extLst>
                <a:ext uri="{FF2B5EF4-FFF2-40B4-BE49-F238E27FC236}">
                  <a16:creationId xmlns:a16="http://schemas.microsoft.com/office/drawing/2014/main" id="{726B647F-5428-432C-9055-57FB04F38FB1}"/>
                </a:ext>
              </a:extLst>
            </p:cNvPr>
            <p:cNvCxnSpPr/>
            <p:nvPr/>
          </p:nvCxnSpPr>
          <p:spPr>
            <a:xfrm>
              <a:off x="5008723" y="4681175"/>
              <a:ext cx="0" cy="212660"/>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3" name="TextBox 22">
              <a:extLst>
                <a:ext uri="{FF2B5EF4-FFF2-40B4-BE49-F238E27FC236}">
                  <a16:creationId xmlns:a16="http://schemas.microsoft.com/office/drawing/2014/main" id="{B888123F-EB13-4500-B510-A3BF7E1F6AF8}"/>
                </a:ext>
              </a:extLst>
            </p:cNvPr>
            <p:cNvSpPr txBox="1"/>
            <p:nvPr/>
          </p:nvSpPr>
          <p:spPr>
            <a:xfrm>
              <a:off x="4690883" y="4836124"/>
              <a:ext cx="6096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alibri" panose="020F0502020204030204"/>
                </a:rPr>
                <a:t>100</a:t>
              </a:r>
              <a:endParaRPr kumimoji="0" lang="en-GB" sz="2000" b="1" i="0" u="none" strike="noStrike" kern="1200" cap="none" spc="0" normalizeH="0" baseline="0" noProof="0" dirty="0">
                <a:ln>
                  <a:noFill/>
                </a:ln>
                <a:solidFill>
                  <a:srgbClr val="002060"/>
                </a:solidFill>
                <a:effectLst/>
                <a:uLnTx/>
                <a:uFillTx/>
                <a:latin typeface="Calibri" panose="020F0502020204030204"/>
              </a:endParaRPr>
            </a:p>
          </p:txBody>
        </p:sp>
        <p:grpSp>
          <p:nvGrpSpPr>
            <p:cNvPr id="24" name="Group 23">
              <a:extLst>
                <a:ext uri="{FF2B5EF4-FFF2-40B4-BE49-F238E27FC236}">
                  <a16:creationId xmlns:a16="http://schemas.microsoft.com/office/drawing/2014/main" id="{0233CA4A-32DE-46F3-B93F-AF107A5EBA6F}"/>
                </a:ext>
              </a:extLst>
            </p:cNvPr>
            <p:cNvGrpSpPr/>
            <p:nvPr/>
          </p:nvGrpSpPr>
          <p:grpSpPr>
            <a:xfrm>
              <a:off x="2244001" y="3513928"/>
              <a:ext cx="2764721" cy="1187727"/>
              <a:chOff x="2247894" y="3513156"/>
              <a:chExt cx="2814559" cy="1129690"/>
            </a:xfrm>
          </p:grpSpPr>
          <p:sp>
            <p:nvSpPr>
              <p:cNvPr id="25" name="Freeform: Shape 17">
                <a:extLst>
                  <a:ext uri="{FF2B5EF4-FFF2-40B4-BE49-F238E27FC236}">
                    <a16:creationId xmlns:a16="http://schemas.microsoft.com/office/drawing/2014/main" id="{F33ECC42-CFE9-45D5-AAE7-8E3B049E9011}"/>
                  </a:ext>
                </a:extLst>
              </p:cNvPr>
              <p:cNvSpPr/>
              <p:nvPr/>
            </p:nvSpPr>
            <p:spPr>
              <a:xfrm>
                <a:off x="2247894" y="3898270"/>
                <a:ext cx="2814559" cy="744576"/>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37FC84A2-A216-4A45-A98D-82B5AD5449C3}"/>
                  </a:ext>
                </a:extLst>
              </p:cNvPr>
              <p:cNvSpPr txBox="1"/>
              <p:nvPr/>
            </p:nvSpPr>
            <p:spPr>
              <a:xfrm>
                <a:off x="3462588" y="3513156"/>
                <a:ext cx="428466" cy="3805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Calibri" panose="020F0502020204030204"/>
                  </a:rPr>
                  <a:t>3</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7" name="Group 26">
            <a:extLst>
              <a:ext uri="{FF2B5EF4-FFF2-40B4-BE49-F238E27FC236}">
                <a16:creationId xmlns:a16="http://schemas.microsoft.com/office/drawing/2014/main" id="{BE908220-6532-4DC2-B4DB-40DB2BC21747}"/>
              </a:ext>
            </a:extLst>
          </p:cNvPr>
          <p:cNvGrpSpPr/>
          <p:nvPr/>
        </p:nvGrpSpPr>
        <p:grpSpPr>
          <a:xfrm>
            <a:off x="4987290" y="3838906"/>
            <a:ext cx="3393192" cy="1204219"/>
            <a:chOff x="5035151" y="3497434"/>
            <a:chExt cx="4977871" cy="1204219"/>
          </a:xfrm>
        </p:grpSpPr>
        <p:sp>
          <p:nvSpPr>
            <p:cNvPr id="28" name="Freeform: Shape 18">
              <a:extLst>
                <a:ext uri="{FF2B5EF4-FFF2-40B4-BE49-F238E27FC236}">
                  <a16:creationId xmlns:a16="http://schemas.microsoft.com/office/drawing/2014/main" id="{4CB6AD01-3CFD-40A6-AEAF-F7401249E5FB}"/>
                </a:ext>
              </a:extLst>
            </p:cNvPr>
            <p:cNvSpPr/>
            <p:nvPr/>
          </p:nvSpPr>
          <p:spPr>
            <a:xfrm>
              <a:off x="5035151" y="3898270"/>
              <a:ext cx="4977871"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5AC567B-60D9-4A9D-BA65-98108474E629}"/>
                </a:ext>
              </a:extLst>
            </p:cNvPr>
            <p:cNvSpPr txBox="1"/>
            <p:nvPr/>
          </p:nvSpPr>
          <p:spPr>
            <a:xfrm>
              <a:off x="7196447" y="3497434"/>
              <a:ext cx="6236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2</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0" name="Speech Bubble: Rectangle with Corners Rounded 10">
            <a:extLst>
              <a:ext uri="{FF2B5EF4-FFF2-40B4-BE49-F238E27FC236}">
                <a16:creationId xmlns:a16="http://schemas.microsoft.com/office/drawing/2014/main" id="{6BBFEFB1-502A-4633-9D33-7BBC15D0A133}"/>
              </a:ext>
            </a:extLst>
          </p:cNvPr>
          <p:cNvSpPr/>
          <p:nvPr/>
        </p:nvSpPr>
        <p:spPr>
          <a:xfrm>
            <a:off x="662441" y="2935607"/>
            <a:ext cx="2145323" cy="783292"/>
          </a:xfrm>
          <a:prstGeom prst="wedgeEllipseCallout">
            <a:avLst>
              <a:gd name="adj1" fmla="val 38119"/>
              <a:gd name="adj2" fmla="val 5857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First hops </a:t>
            </a:r>
            <a:r>
              <a:rPr lang="en-GB" sz="2000" b="1" dirty="0">
                <a:solidFill>
                  <a:srgbClr val="C00000"/>
                </a:solidFill>
              </a:rPr>
              <a:t>3 </a:t>
            </a:r>
            <a:r>
              <a:rPr lang="en-GB" sz="2000" b="1" dirty="0">
                <a:solidFill>
                  <a:srgbClr val="253746"/>
                </a:solidFill>
              </a:rPr>
              <a:t>to 100…</a:t>
            </a:r>
          </a:p>
        </p:txBody>
      </p:sp>
      <p:sp>
        <p:nvSpPr>
          <p:cNvPr id="31" name="Speech Bubble: Rectangle with Corners Rounded 10">
            <a:extLst>
              <a:ext uri="{FF2B5EF4-FFF2-40B4-BE49-F238E27FC236}">
                <a16:creationId xmlns:a16="http://schemas.microsoft.com/office/drawing/2014/main" id="{5CC85E1F-3358-490A-B8FB-0D64F34F6889}"/>
              </a:ext>
            </a:extLst>
          </p:cNvPr>
          <p:cNvSpPr/>
          <p:nvPr/>
        </p:nvSpPr>
        <p:spPr>
          <a:xfrm>
            <a:off x="3333680" y="3042459"/>
            <a:ext cx="3002558" cy="689880"/>
          </a:xfrm>
          <a:prstGeom prst="wedgeEllipseCallout">
            <a:avLst>
              <a:gd name="adj1" fmla="val 45129"/>
              <a:gd name="adj2" fmla="val 7932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then </a:t>
            </a:r>
            <a:r>
              <a:rPr lang="en-GB" sz="2000" b="1" dirty="0">
                <a:solidFill>
                  <a:srgbClr val="C00000"/>
                </a:solidFill>
              </a:rPr>
              <a:t>2</a:t>
            </a:r>
            <a:r>
              <a:rPr lang="en-GB" sz="2000" b="1" dirty="0">
                <a:solidFill>
                  <a:srgbClr val="253746"/>
                </a:solidFill>
              </a:rPr>
              <a:t> to 102.</a:t>
            </a:r>
          </a:p>
        </p:txBody>
      </p:sp>
      <p:sp>
        <p:nvSpPr>
          <p:cNvPr id="32" name="Speech Bubble: Rectangle with Corners Rounded 10">
            <a:extLst>
              <a:ext uri="{FF2B5EF4-FFF2-40B4-BE49-F238E27FC236}">
                <a16:creationId xmlns:a16="http://schemas.microsoft.com/office/drawing/2014/main" id="{BE6A15B7-6672-4891-AD62-BA4D6B46BA6B}"/>
              </a:ext>
            </a:extLst>
          </p:cNvPr>
          <p:cNvSpPr/>
          <p:nvPr/>
        </p:nvSpPr>
        <p:spPr>
          <a:xfrm>
            <a:off x="5392639" y="1733549"/>
            <a:ext cx="2986073" cy="543669"/>
          </a:xfrm>
          <a:prstGeom prst="wedgeEllipseCallout">
            <a:avLst>
              <a:gd name="adj1" fmla="val -9530"/>
              <a:gd name="adj2" fmla="val 12274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So 102 - 97 = </a:t>
            </a:r>
            <a:r>
              <a:rPr lang="en-GB" sz="2000" b="1" dirty="0">
                <a:solidFill>
                  <a:srgbClr val="C00000"/>
                </a:solidFill>
              </a:rPr>
              <a:t>5</a:t>
            </a:r>
          </a:p>
        </p:txBody>
      </p:sp>
      <p:sp>
        <p:nvSpPr>
          <p:cNvPr id="33" name="Speech Bubble: Rectangle with Corners Rounded 10">
            <a:extLst>
              <a:ext uri="{FF2B5EF4-FFF2-40B4-BE49-F238E27FC236}">
                <a16:creationId xmlns:a16="http://schemas.microsoft.com/office/drawing/2014/main" id="{C7EE93C1-12C1-49E6-94DC-6927E7D7B09A}"/>
              </a:ext>
            </a:extLst>
          </p:cNvPr>
          <p:cNvSpPr/>
          <p:nvPr/>
        </p:nvSpPr>
        <p:spPr>
          <a:xfrm>
            <a:off x="379234" y="1122607"/>
            <a:ext cx="3397691" cy="1320174"/>
          </a:xfrm>
          <a:prstGeom prst="wedgeEllipseCallout">
            <a:avLst>
              <a:gd name="adj1" fmla="val -56069"/>
              <a:gd name="adj2" fmla="val -4774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see how Frog can cross 100!</a:t>
            </a:r>
          </a:p>
          <a:p>
            <a:pPr algn="ctr"/>
            <a:r>
              <a:rPr lang="en-GB" sz="2000" b="1" dirty="0">
                <a:solidFill>
                  <a:srgbClr val="253746"/>
                </a:solidFill>
              </a:rPr>
              <a:t>Let’s try 102 - 97.</a:t>
            </a:r>
          </a:p>
        </p:txBody>
      </p:sp>
    </p:spTree>
    <p:extLst>
      <p:ext uri="{BB962C8B-B14F-4D97-AF65-F5344CB8AC3E}">
        <p14:creationId xmlns:p14="http://schemas.microsoft.com/office/powerpoint/2010/main" val="22147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xit" presetSubtype="0" fill="hold"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7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125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750"/>
                                        <p:tgtEl>
                                          <p:spTgt spid="31"/>
                                        </p:tgtEl>
                                      </p:cBhvr>
                                    </p:animEffect>
                                  </p:childTnLst>
                                </p:cTn>
                              </p:par>
                            </p:childTnLst>
                          </p:cTn>
                        </p:par>
                        <p:par>
                          <p:cTn id="30" fill="hold">
                            <p:stCondLst>
                              <p:cond delay="175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75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1" name="TextBox 10">
            <a:extLst>
              <a:ext uri="{FF2B5EF4-FFF2-40B4-BE49-F238E27FC236}">
                <a16:creationId xmlns:a16="http://schemas.microsoft.com/office/drawing/2014/main" id="{8301324B-0265-4E38-BFC8-6693568D3E54}"/>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3: </a:t>
            </a:r>
            <a:r>
              <a:rPr lang="en-GB" sz="2000" b="1" dirty="0">
                <a:solidFill>
                  <a:srgbClr val="006400"/>
                </a:solidFill>
              </a:rPr>
              <a:t>Use counting up (Frog) to subtract numbers either side of 100, e.g. 102 - 86.</a:t>
            </a:r>
          </a:p>
          <a:p>
            <a:pPr>
              <a:buClr>
                <a:srgbClr val="EA7600"/>
              </a:buClr>
              <a:buSzPct val="120000"/>
            </a:pPr>
            <a:r>
              <a:rPr lang="en-GB" sz="2000" b="1" dirty="0">
                <a:solidFill>
                  <a:srgbClr val="0000CC"/>
                </a:solidFill>
              </a:rPr>
              <a:t>Use counting up (Frog) to subtract numbers either side of a multiple of 100, e.g. 402 - 356.</a:t>
            </a:r>
          </a:p>
        </p:txBody>
      </p:sp>
      <p:sp>
        <p:nvSpPr>
          <p:cNvPr id="12" name="Rounded Rectangle 1">
            <a:extLst>
              <a:ext uri="{FF2B5EF4-FFF2-40B4-BE49-F238E27FC236}">
                <a16:creationId xmlns:a16="http://schemas.microsoft.com/office/drawing/2014/main" id="{1354729D-1222-4674-A35B-EFB2A4AC0AFC}"/>
              </a:ext>
            </a:extLst>
          </p:cNvPr>
          <p:cNvSpPr/>
          <p:nvPr/>
        </p:nvSpPr>
        <p:spPr>
          <a:xfrm>
            <a:off x="116681" y="3634565"/>
            <a:ext cx="8860672"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87404F67-0C2D-46FF-B543-7ABDA27E64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293" y="4452750"/>
            <a:ext cx="657735" cy="615209"/>
          </a:xfrm>
          <a:prstGeom prst="rect">
            <a:avLst/>
          </a:prstGeom>
        </p:spPr>
      </p:pic>
      <p:pic>
        <p:nvPicPr>
          <p:cNvPr id="14" name="Picture 13">
            <a:extLst>
              <a:ext uri="{FF2B5EF4-FFF2-40B4-BE49-F238E27FC236}">
                <a16:creationId xmlns:a16="http://schemas.microsoft.com/office/drawing/2014/main" id="{15C752A8-A5D5-49F9-84AB-D03D6F4F6C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0326" y="4452750"/>
            <a:ext cx="657735" cy="615209"/>
          </a:xfrm>
          <a:prstGeom prst="rect">
            <a:avLst/>
          </a:prstGeom>
        </p:spPr>
      </p:pic>
      <p:pic>
        <p:nvPicPr>
          <p:cNvPr id="15" name="Picture 14">
            <a:extLst>
              <a:ext uri="{FF2B5EF4-FFF2-40B4-BE49-F238E27FC236}">
                <a16:creationId xmlns:a16="http://schemas.microsoft.com/office/drawing/2014/main" id="{AD08A822-673C-45D0-8431-7D7174E640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226" y="4440834"/>
            <a:ext cx="657735" cy="615209"/>
          </a:xfrm>
          <a:prstGeom prst="rect">
            <a:avLst/>
          </a:prstGeom>
        </p:spPr>
      </p:pic>
      <p:pic>
        <p:nvPicPr>
          <p:cNvPr id="16" name="Picture 15">
            <a:extLst>
              <a:ext uri="{FF2B5EF4-FFF2-40B4-BE49-F238E27FC236}">
                <a16:creationId xmlns:a16="http://schemas.microsoft.com/office/drawing/2014/main" id="{3D46B2BA-6C90-4EB4-8813-6D86AF7331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1598" y="4435307"/>
            <a:ext cx="657735" cy="615209"/>
          </a:xfrm>
          <a:prstGeom prst="rect">
            <a:avLst/>
          </a:prstGeom>
        </p:spPr>
      </p:pic>
      <p:cxnSp>
        <p:nvCxnSpPr>
          <p:cNvPr id="17" name="Straight Connector 16">
            <a:extLst>
              <a:ext uri="{FF2B5EF4-FFF2-40B4-BE49-F238E27FC236}">
                <a16:creationId xmlns:a16="http://schemas.microsoft.com/office/drawing/2014/main" id="{6D5B5533-FA47-4E8D-A3D1-C77DEB771F21}"/>
              </a:ext>
            </a:extLst>
          </p:cNvPr>
          <p:cNvCxnSpPr>
            <a:cxnSpLocks/>
          </p:cNvCxnSpPr>
          <p:nvPr/>
        </p:nvCxnSpPr>
        <p:spPr>
          <a:xfrm>
            <a:off x="220128" y="5040277"/>
            <a:ext cx="8498192" cy="2768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a16="http://schemas.microsoft.com/office/drawing/2014/main" id="{4DE71993-DEEC-42F5-AE76-A90ED1F0C6BC}"/>
              </a:ext>
            </a:extLst>
          </p:cNvPr>
          <p:cNvCxnSpPr/>
          <p:nvPr/>
        </p:nvCxnSpPr>
        <p:spPr>
          <a:xfrm flipH="1">
            <a:off x="565472" y="5039102"/>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0EE5DB74-FB72-49A3-A399-5CD04465E038}"/>
              </a:ext>
            </a:extLst>
          </p:cNvPr>
          <p:cNvSpPr txBox="1"/>
          <p:nvPr/>
        </p:nvSpPr>
        <p:spPr>
          <a:xfrm>
            <a:off x="311694" y="5183102"/>
            <a:ext cx="5075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87</a:t>
            </a:r>
          </a:p>
        </p:txBody>
      </p:sp>
      <p:grpSp>
        <p:nvGrpSpPr>
          <p:cNvPr id="20" name="Group 19">
            <a:extLst>
              <a:ext uri="{FF2B5EF4-FFF2-40B4-BE49-F238E27FC236}">
                <a16:creationId xmlns:a16="http://schemas.microsoft.com/office/drawing/2014/main" id="{5ACCF399-3E5D-4DCB-AF20-1655D97B6EBA}"/>
              </a:ext>
            </a:extLst>
          </p:cNvPr>
          <p:cNvGrpSpPr/>
          <p:nvPr/>
        </p:nvGrpSpPr>
        <p:grpSpPr>
          <a:xfrm>
            <a:off x="565471" y="4090413"/>
            <a:ext cx="2226887" cy="1492799"/>
            <a:chOff x="1423516" y="3731311"/>
            <a:chExt cx="2177436" cy="1492799"/>
          </a:xfrm>
        </p:grpSpPr>
        <p:cxnSp>
          <p:nvCxnSpPr>
            <p:cNvPr id="21" name="Straight Connector 20">
              <a:extLst>
                <a:ext uri="{FF2B5EF4-FFF2-40B4-BE49-F238E27FC236}">
                  <a16:creationId xmlns:a16="http://schemas.microsoft.com/office/drawing/2014/main" id="{2135521C-F5AD-4C09-99A3-A57D61C08854}"/>
                </a:ext>
              </a:extLst>
            </p:cNvPr>
            <p:cNvCxnSpPr/>
            <p:nvPr/>
          </p:nvCxnSpPr>
          <p:spPr>
            <a:xfrm flipH="1">
              <a:off x="3175429"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2" name="TextBox 21">
              <a:extLst>
                <a:ext uri="{FF2B5EF4-FFF2-40B4-BE49-F238E27FC236}">
                  <a16:creationId xmlns:a16="http://schemas.microsoft.com/office/drawing/2014/main" id="{44F9F825-05BE-4797-B1DB-3DEE3F2DE13D}"/>
                </a:ext>
              </a:extLst>
            </p:cNvPr>
            <p:cNvSpPr txBox="1"/>
            <p:nvPr/>
          </p:nvSpPr>
          <p:spPr>
            <a:xfrm>
              <a:off x="2726686" y="4824000"/>
              <a:ext cx="8742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2060"/>
                  </a:solidFill>
                  <a:latin typeface="Calibri" panose="020F0502020204030204"/>
                </a:rPr>
                <a:t>90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7BEF7FC5-46BE-4C45-85AE-D6A590880AA2}"/>
                </a:ext>
              </a:extLst>
            </p:cNvPr>
            <p:cNvGrpSpPr/>
            <p:nvPr/>
          </p:nvGrpSpPr>
          <p:grpSpPr>
            <a:xfrm>
              <a:off x="1423516" y="3731311"/>
              <a:ext cx="1756367" cy="949864"/>
              <a:chOff x="2247894" y="3530429"/>
              <a:chExt cx="1727645" cy="1150285"/>
            </a:xfrm>
          </p:grpSpPr>
          <p:sp>
            <p:nvSpPr>
              <p:cNvPr id="24" name="Freeform: Shape 17">
                <a:extLst>
                  <a:ext uri="{FF2B5EF4-FFF2-40B4-BE49-F238E27FC236}">
                    <a16:creationId xmlns:a16="http://schemas.microsoft.com/office/drawing/2014/main" id="{93D04E67-14A3-4A11-A1CB-897C4DAF90F5}"/>
                  </a:ext>
                </a:extLst>
              </p:cNvPr>
              <p:cNvSpPr/>
              <p:nvPr/>
            </p:nvSpPr>
            <p:spPr>
              <a:xfrm>
                <a:off x="2247894" y="4035365"/>
                <a:ext cx="1727645"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A2F8F0F5-DA66-410B-9A53-AE8131049E65}"/>
                  </a:ext>
                </a:extLst>
              </p:cNvPr>
              <p:cNvSpPr txBox="1"/>
              <p:nvPr/>
            </p:nvSpPr>
            <p:spPr>
              <a:xfrm>
                <a:off x="2874388" y="3530429"/>
                <a:ext cx="428466"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3</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6" name="Group 25">
            <a:extLst>
              <a:ext uri="{FF2B5EF4-FFF2-40B4-BE49-F238E27FC236}">
                <a16:creationId xmlns:a16="http://schemas.microsoft.com/office/drawing/2014/main" id="{2E045C2F-4503-4BDF-B1A5-8ECA10C3B0F6}"/>
              </a:ext>
            </a:extLst>
          </p:cNvPr>
          <p:cNvGrpSpPr/>
          <p:nvPr/>
        </p:nvGrpSpPr>
        <p:grpSpPr>
          <a:xfrm>
            <a:off x="2371761" y="4057317"/>
            <a:ext cx="4758419" cy="1525894"/>
            <a:chOff x="3078367" y="3698215"/>
            <a:chExt cx="5613590" cy="1525894"/>
          </a:xfrm>
        </p:grpSpPr>
        <p:cxnSp>
          <p:nvCxnSpPr>
            <p:cNvPr id="27" name="Straight Connector 26">
              <a:extLst>
                <a:ext uri="{FF2B5EF4-FFF2-40B4-BE49-F238E27FC236}">
                  <a16:creationId xmlns:a16="http://schemas.microsoft.com/office/drawing/2014/main" id="{A9B6B0CE-F9A9-4004-9E2E-DAA8EDB262E7}"/>
                </a:ext>
              </a:extLst>
            </p:cNvPr>
            <p:cNvCxnSpPr/>
            <p:nvPr/>
          </p:nvCxnSpPr>
          <p:spPr>
            <a:xfrm flipH="1">
              <a:off x="8263877"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8" name="TextBox 27">
              <a:extLst>
                <a:ext uri="{FF2B5EF4-FFF2-40B4-BE49-F238E27FC236}">
                  <a16:creationId xmlns:a16="http://schemas.microsoft.com/office/drawing/2014/main" id="{E53A0195-97C7-45EC-A61A-EE4BFD1B3602}"/>
                </a:ext>
              </a:extLst>
            </p:cNvPr>
            <p:cNvSpPr txBox="1"/>
            <p:nvPr/>
          </p:nvSpPr>
          <p:spPr>
            <a:xfrm>
              <a:off x="7670109" y="4823999"/>
              <a:ext cx="10218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   10</a:t>
              </a:r>
              <a:r>
                <a:rPr kumimoji="0" lang="en-GB" sz="2000" b="1" i="0" u="none" strike="noStrike" kern="1200" cap="none" spc="0" normalizeH="0" baseline="0" noProof="0" dirty="0">
                  <a:ln>
                    <a:noFill/>
                  </a:ln>
                  <a:solidFill>
                    <a:srgbClr val="002060"/>
                  </a:solidFill>
                  <a:effectLst/>
                  <a:uLnTx/>
                  <a:uFillTx/>
                  <a:latin typeface="Calibri" panose="020F0502020204030204"/>
                </a:rPr>
                <a:t>0</a:t>
              </a:r>
            </a:p>
          </p:txBody>
        </p:sp>
        <p:grpSp>
          <p:nvGrpSpPr>
            <p:cNvPr id="29" name="Group 28">
              <a:extLst>
                <a:ext uri="{FF2B5EF4-FFF2-40B4-BE49-F238E27FC236}">
                  <a16:creationId xmlns:a16="http://schemas.microsoft.com/office/drawing/2014/main" id="{F9EE6B80-1C76-4052-A398-D1BC10669D90}"/>
                </a:ext>
              </a:extLst>
            </p:cNvPr>
            <p:cNvGrpSpPr/>
            <p:nvPr/>
          </p:nvGrpSpPr>
          <p:grpSpPr>
            <a:xfrm>
              <a:off x="3078367" y="3698215"/>
              <a:ext cx="5147009" cy="982960"/>
              <a:chOff x="4770083" y="3450136"/>
              <a:chExt cx="6562309" cy="1251517"/>
            </a:xfrm>
          </p:grpSpPr>
          <p:sp>
            <p:nvSpPr>
              <p:cNvPr id="30" name="Freeform: Shape 18">
                <a:extLst>
                  <a:ext uri="{FF2B5EF4-FFF2-40B4-BE49-F238E27FC236}">
                    <a16:creationId xmlns:a16="http://schemas.microsoft.com/office/drawing/2014/main" id="{5E765CD0-89D8-44E6-B509-08ED86C48F44}"/>
                  </a:ext>
                </a:extLst>
              </p:cNvPr>
              <p:cNvSpPr/>
              <p:nvPr/>
            </p:nvSpPr>
            <p:spPr>
              <a:xfrm>
                <a:off x="4770083" y="3898270"/>
                <a:ext cx="6562309"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2E9AB7CB-5756-4345-97EC-4220B03E7F32}"/>
                  </a:ext>
                </a:extLst>
              </p:cNvPr>
              <p:cNvSpPr txBox="1"/>
              <p:nvPr/>
            </p:nvSpPr>
            <p:spPr>
              <a:xfrm>
                <a:off x="7687487" y="3450136"/>
                <a:ext cx="856932"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10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32" name="Speech Bubble: Rectangle with Corners Rounded 10">
            <a:extLst>
              <a:ext uri="{FF2B5EF4-FFF2-40B4-BE49-F238E27FC236}">
                <a16:creationId xmlns:a16="http://schemas.microsoft.com/office/drawing/2014/main" id="{B2FCC2E0-6575-488D-984F-2AD38FA0D09C}"/>
              </a:ext>
            </a:extLst>
          </p:cNvPr>
          <p:cNvSpPr/>
          <p:nvPr/>
        </p:nvSpPr>
        <p:spPr>
          <a:xfrm>
            <a:off x="2793755" y="3079749"/>
            <a:ext cx="3056688" cy="726379"/>
          </a:xfrm>
          <a:prstGeom prst="wedgeEllipseCallout">
            <a:avLst>
              <a:gd name="adj1" fmla="val 12288"/>
              <a:gd name="adj2" fmla="val 5970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and </a:t>
            </a:r>
            <a:r>
              <a:rPr lang="en-GB" sz="2000" b="1" dirty="0">
                <a:solidFill>
                  <a:srgbClr val="C00000"/>
                </a:solidFill>
              </a:rPr>
              <a:t>10</a:t>
            </a:r>
            <a:r>
              <a:rPr lang="en-GB" sz="2000" b="1" dirty="0">
                <a:solidFill>
                  <a:srgbClr val="253746"/>
                </a:solidFill>
              </a:rPr>
              <a:t> to 100...</a:t>
            </a:r>
          </a:p>
        </p:txBody>
      </p:sp>
      <p:sp>
        <p:nvSpPr>
          <p:cNvPr id="33" name="Speech Bubble: Rectangle with Corners Rounded 10">
            <a:extLst>
              <a:ext uri="{FF2B5EF4-FFF2-40B4-BE49-F238E27FC236}">
                <a16:creationId xmlns:a16="http://schemas.microsoft.com/office/drawing/2014/main" id="{1FB5B203-046A-43B5-A3FE-D98ACE819BFD}"/>
              </a:ext>
            </a:extLst>
          </p:cNvPr>
          <p:cNvSpPr/>
          <p:nvPr/>
        </p:nvSpPr>
        <p:spPr>
          <a:xfrm>
            <a:off x="180434" y="1250389"/>
            <a:ext cx="4912762" cy="922711"/>
          </a:xfrm>
          <a:prstGeom prst="wedgeEllipseCallout">
            <a:avLst>
              <a:gd name="adj1" fmla="val -47262"/>
              <a:gd name="adj2" fmla="val 7063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Sometimes Frog does 3 jumps.</a:t>
            </a:r>
          </a:p>
          <a:p>
            <a:pPr algn="ctr"/>
            <a:r>
              <a:rPr lang="en-GB" sz="2000" b="1" dirty="0">
                <a:solidFill>
                  <a:srgbClr val="253746"/>
                </a:solidFill>
              </a:rPr>
              <a:t>Let’s try 102 - 87.</a:t>
            </a:r>
          </a:p>
        </p:txBody>
      </p:sp>
      <p:cxnSp>
        <p:nvCxnSpPr>
          <p:cNvPr id="34" name="Straight Connector 33">
            <a:extLst>
              <a:ext uri="{FF2B5EF4-FFF2-40B4-BE49-F238E27FC236}">
                <a16:creationId xmlns:a16="http://schemas.microsoft.com/office/drawing/2014/main" id="{3C2E127B-E3D2-4DF5-A225-9CE7EE2D9509}"/>
              </a:ext>
            </a:extLst>
          </p:cNvPr>
          <p:cNvCxnSpPr/>
          <p:nvPr/>
        </p:nvCxnSpPr>
        <p:spPr>
          <a:xfrm flipH="1">
            <a:off x="8478285" y="5039102"/>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5" name="TextBox 34">
            <a:extLst>
              <a:ext uri="{FF2B5EF4-FFF2-40B4-BE49-F238E27FC236}">
                <a16:creationId xmlns:a16="http://schemas.microsoft.com/office/drawing/2014/main" id="{5D13327A-D325-438C-9E89-3BECBC58305A}"/>
              </a:ext>
            </a:extLst>
          </p:cNvPr>
          <p:cNvSpPr txBox="1"/>
          <p:nvPr/>
        </p:nvSpPr>
        <p:spPr>
          <a:xfrm>
            <a:off x="8076293" y="5183102"/>
            <a:ext cx="6828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102</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1D413193-582A-40FC-AFAF-68C420B9D188}"/>
              </a:ext>
            </a:extLst>
          </p:cNvPr>
          <p:cNvGrpSpPr/>
          <p:nvPr/>
        </p:nvGrpSpPr>
        <p:grpSpPr>
          <a:xfrm>
            <a:off x="6782826" y="4057317"/>
            <a:ext cx="1629224" cy="982960"/>
            <a:chOff x="4899515" y="3450136"/>
            <a:chExt cx="6432877" cy="1251517"/>
          </a:xfrm>
        </p:grpSpPr>
        <p:sp>
          <p:nvSpPr>
            <p:cNvPr id="37" name="Freeform: Shape 18">
              <a:extLst>
                <a:ext uri="{FF2B5EF4-FFF2-40B4-BE49-F238E27FC236}">
                  <a16:creationId xmlns:a16="http://schemas.microsoft.com/office/drawing/2014/main" id="{2F0FFDE3-900D-4186-9E2D-04C3FBCAF7EA}"/>
                </a:ext>
              </a:extLst>
            </p:cNvPr>
            <p:cNvSpPr/>
            <p:nvPr/>
          </p:nvSpPr>
          <p:spPr>
            <a:xfrm>
              <a:off x="4899515" y="3898270"/>
              <a:ext cx="6432877"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0F1815FC-2C37-46EA-9888-CD7A68B515A4}"/>
                </a:ext>
              </a:extLst>
            </p:cNvPr>
            <p:cNvSpPr txBox="1"/>
            <p:nvPr/>
          </p:nvSpPr>
          <p:spPr>
            <a:xfrm>
              <a:off x="7687487" y="3450136"/>
              <a:ext cx="856932"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2</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9" name="Speech Bubble: Rectangle with Corners Rounded 10">
            <a:extLst>
              <a:ext uri="{FF2B5EF4-FFF2-40B4-BE49-F238E27FC236}">
                <a16:creationId xmlns:a16="http://schemas.microsoft.com/office/drawing/2014/main" id="{9E462C1B-F912-47AB-BC99-A9EEB105502A}"/>
              </a:ext>
            </a:extLst>
          </p:cNvPr>
          <p:cNvSpPr/>
          <p:nvPr/>
        </p:nvSpPr>
        <p:spPr>
          <a:xfrm>
            <a:off x="6086166" y="2412840"/>
            <a:ext cx="2761282" cy="927962"/>
          </a:xfrm>
          <a:prstGeom prst="wedgeEllipseCallout">
            <a:avLst>
              <a:gd name="adj1" fmla="val -5079"/>
              <a:gd name="adj2" fmla="val 8161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then </a:t>
            </a:r>
            <a:r>
              <a:rPr lang="en-GB" sz="2000" b="1" dirty="0">
                <a:solidFill>
                  <a:srgbClr val="C00000"/>
                </a:solidFill>
              </a:rPr>
              <a:t>2</a:t>
            </a:r>
            <a:r>
              <a:rPr lang="en-GB" sz="2000" b="1" dirty="0">
                <a:solidFill>
                  <a:srgbClr val="253746"/>
                </a:solidFill>
              </a:rPr>
              <a:t> to 102.</a:t>
            </a:r>
          </a:p>
        </p:txBody>
      </p:sp>
      <p:sp>
        <p:nvSpPr>
          <p:cNvPr id="40" name="Speech Bubble: Rectangle with Corners Rounded 10">
            <a:extLst>
              <a:ext uri="{FF2B5EF4-FFF2-40B4-BE49-F238E27FC236}">
                <a16:creationId xmlns:a16="http://schemas.microsoft.com/office/drawing/2014/main" id="{B510C635-880B-4194-AF3F-40846AC096B6}"/>
              </a:ext>
            </a:extLst>
          </p:cNvPr>
          <p:cNvSpPr/>
          <p:nvPr/>
        </p:nvSpPr>
        <p:spPr>
          <a:xfrm>
            <a:off x="126958" y="2604713"/>
            <a:ext cx="2145323" cy="1119139"/>
          </a:xfrm>
          <a:prstGeom prst="wedgeEllipseCallout">
            <a:avLst>
              <a:gd name="adj1" fmla="val 10592"/>
              <a:gd name="adj2" fmla="val 7389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First hop </a:t>
            </a:r>
            <a:r>
              <a:rPr lang="en-GB" sz="2000" b="1" dirty="0">
                <a:solidFill>
                  <a:srgbClr val="C00000"/>
                </a:solidFill>
              </a:rPr>
              <a:t>3 </a:t>
            </a:r>
            <a:r>
              <a:rPr lang="en-GB" sz="2000" b="1" dirty="0">
                <a:solidFill>
                  <a:srgbClr val="253746"/>
                </a:solidFill>
              </a:rPr>
              <a:t>to 90…</a:t>
            </a:r>
          </a:p>
        </p:txBody>
      </p:sp>
      <p:sp>
        <p:nvSpPr>
          <p:cNvPr id="41" name="Speech Bubble: Rectangle with Corners Rounded 10">
            <a:extLst>
              <a:ext uri="{FF2B5EF4-FFF2-40B4-BE49-F238E27FC236}">
                <a16:creationId xmlns:a16="http://schemas.microsoft.com/office/drawing/2014/main" id="{7915F8C0-8650-4D4E-87E2-B581B938D259}"/>
              </a:ext>
            </a:extLst>
          </p:cNvPr>
          <p:cNvSpPr/>
          <p:nvPr/>
        </p:nvSpPr>
        <p:spPr>
          <a:xfrm>
            <a:off x="5104689" y="971555"/>
            <a:ext cx="3259978" cy="1047820"/>
          </a:xfrm>
          <a:prstGeom prst="wedgeEllipseCallout">
            <a:avLst>
              <a:gd name="adj1" fmla="val 66736"/>
              <a:gd name="adj2" fmla="val -657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So 102 - 87 = </a:t>
            </a:r>
            <a:r>
              <a:rPr lang="en-GB" sz="2000" b="1" dirty="0">
                <a:solidFill>
                  <a:srgbClr val="C00000"/>
                </a:solidFill>
              </a:rPr>
              <a:t>15</a:t>
            </a:r>
          </a:p>
          <a:p>
            <a:pPr algn="ctr"/>
            <a:r>
              <a:rPr lang="en-GB" sz="2000" b="1" dirty="0">
                <a:solidFill>
                  <a:srgbClr val="253746"/>
                </a:solidFill>
              </a:rPr>
              <a:t>Can you see why?</a:t>
            </a:r>
          </a:p>
        </p:txBody>
      </p:sp>
    </p:spTree>
    <p:extLst>
      <p:ext uri="{BB962C8B-B14F-4D97-AF65-F5344CB8AC3E}">
        <p14:creationId xmlns:p14="http://schemas.microsoft.com/office/powerpoint/2010/main" val="305615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par>
                                <p:cTn id="12" presetID="10" presetClass="exit" presetSubtype="0" fill="hold" nodeType="withEffect">
                                  <p:stCondLst>
                                    <p:cond delay="0"/>
                                  </p:stCondLst>
                                  <p:childTnLst>
                                    <p:animEffect transition="out" filter="fade">
                                      <p:cBhvr>
                                        <p:cTn id="13" dur="250"/>
                                        <p:tgtEl>
                                          <p:spTgt spid="15"/>
                                        </p:tgtEl>
                                      </p:cBhvr>
                                    </p:animEffect>
                                    <p:set>
                                      <p:cBhvr>
                                        <p:cTn id="14" dur="1" fill="hold">
                                          <p:stCondLst>
                                            <p:cond delay="249"/>
                                          </p:stCondLst>
                                        </p:cTn>
                                        <p:tgtEl>
                                          <p:spTgt spid="15"/>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xit" presetSubtype="0" fill="hold" nodeType="with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5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250"/>
                                        <p:tgtEl>
                                          <p:spTgt spid="14"/>
                                        </p:tgtEl>
                                      </p:cBhvr>
                                    </p:animEffect>
                                    <p:set>
                                      <p:cBhvr>
                                        <p:cTn id="47" dur="1" fill="hold">
                                          <p:stCondLst>
                                            <p:cond delay="249"/>
                                          </p:stCondLst>
                                        </p:cTn>
                                        <p:tgtEl>
                                          <p:spTgt spid="14"/>
                                        </p:tgtEl>
                                        <p:attrNameLst>
                                          <p:attrName>style.visibility</p:attrName>
                                        </p:attrNameLst>
                                      </p:cBhvr>
                                      <p:to>
                                        <p:strVal val="hidden"/>
                                      </p:to>
                                    </p:set>
                                  </p:childTnLst>
                                </p:cTn>
                              </p:par>
                            </p:childTnLst>
                          </p:cTn>
                        </p:par>
                        <p:par>
                          <p:cTn id="48" fill="hold">
                            <p:stCondLst>
                              <p:cond delay="1250"/>
                            </p:stCondLst>
                            <p:childTnLst>
                              <p:par>
                                <p:cTn id="49" presetID="10" presetClass="entr" presetSubtype="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9" grpId="0" animBg="1"/>
      <p:bldP spid="40"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a16="http://schemas.microsoft.com/office/drawing/2014/main" id="{0CE83F76-BD1E-465A-9AF8-F949D41B50BE}"/>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Short Mental Workout</a:t>
            </a:r>
          </a:p>
          <a:p>
            <a:pPr algn="ctr">
              <a:spcAft>
                <a:spcPts val="1000"/>
              </a:spcAft>
              <a:buClr>
                <a:srgbClr val="EA7600"/>
              </a:buClr>
              <a:buSzPct val="120000"/>
            </a:pPr>
            <a:r>
              <a:rPr lang="en-US" sz="2000" b="1" dirty="0">
                <a:solidFill>
                  <a:srgbClr val="5B9BD5">
                    <a:lumMod val="75000"/>
                  </a:srgbClr>
                </a:solidFill>
              </a:rPr>
              <a:t>Bonds to 20.</a:t>
            </a:r>
          </a:p>
        </p:txBody>
      </p:sp>
      <p:pic>
        <p:nvPicPr>
          <p:cNvPr id="16" name="Picture 6" descr="Brain, Cranium, Head, Psychology, Skull">
            <a:extLst>
              <a:ext uri="{FF2B5EF4-FFF2-40B4-BE49-F238E27FC236}">
                <a16:creationId xmlns:a16="http://schemas.microsoft.com/office/drawing/2014/main" id="{67E46EA6-D212-49FD-8D5B-33BBC9F6504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25057" y="1244246"/>
            <a:ext cx="2293886" cy="19596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8B6565-210D-4182-B30D-5863D47F10CE}"/>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Counting up subtraction (Frog)</a:t>
            </a:r>
          </a:p>
        </p:txBody>
      </p:sp>
    </p:spTree>
    <p:extLst>
      <p:ext uri="{BB962C8B-B14F-4D97-AF65-F5344CB8AC3E}">
        <p14:creationId xmlns:p14="http://schemas.microsoft.com/office/powerpoint/2010/main" val="1450291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1" name="TextBox 10">
            <a:extLst>
              <a:ext uri="{FF2B5EF4-FFF2-40B4-BE49-F238E27FC236}">
                <a16:creationId xmlns:a16="http://schemas.microsoft.com/office/drawing/2014/main" id="{8301324B-0265-4E38-BFC8-6693568D3E54}"/>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3: </a:t>
            </a:r>
            <a:r>
              <a:rPr lang="en-GB" sz="2000" b="1" dirty="0">
                <a:solidFill>
                  <a:srgbClr val="006400"/>
                </a:solidFill>
              </a:rPr>
              <a:t>Use counting up (Frog) to subtract numbers either side of 100, e.g. 102 - 86.</a:t>
            </a:r>
          </a:p>
          <a:p>
            <a:pPr>
              <a:buClr>
                <a:srgbClr val="EA7600"/>
              </a:buClr>
              <a:buSzPct val="120000"/>
            </a:pPr>
            <a:r>
              <a:rPr lang="en-GB" sz="2000" b="1" dirty="0">
                <a:solidFill>
                  <a:srgbClr val="0000CC"/>
                </a:solidFill>
              </a:rPr>
              <a:t>Use counting up (Frog) to subtract numbers either side of a multiple of 100, e.g. 402 - 356.</a:t>
            </a:r>
          </a:p>
        </p:txBody>
      </p:sp>
      <p:sp>
        <p:nvSpPr>
          <p:cNvPr id="12" name="Rounded Rectangle 1">
            <a:extLst>
              <a:ext uri="{FF2B5EF4-FFF2-40B4-BE49-F238E27FC236}">
                <a16:creationId xmlns:a16="http://schemas.microsoft.com/office/drawing/2014/main" id="{1354729D-1222-4674-A35B-EFB2A4AC0AFC}"/>
              </a:ext>
            </a:extLst>
          </p:cNvPr>
          <p:cNvSpPr/>
          <p:nvPr/>
        </p:nvSpPr>
        <p:spPr>
          <a:xfrm>
            <a:off x="116681" y="3634565"/>
            <a:ext cx="8860672"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87404F67-0C2D-46FF-B543-7ABDA27E64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293" y="4452750"/>
            <a:ext cx="657735" cy="615209"/>
          </a:xfrm>
          <a:prstGeom prst="rect">
            <a:avLst/>
          </a:prstGeom>
        </p:spPr>
      </p:pic>
      <p:pic>
        <p:nvPicPr>
          <p:cNvPr id="14" name="Picture 13">
            <a:extLst>
              <a:ext uri="{FF2B5EF4-FFF2-40B4-BE49-F238E27FC236}">
                <a16:creationId xmlns:a16="http://schemas.microsoft.com/office/drawing/2014/main" id="{15C752A8-A5D5-49F9-84AB-D03D6F4F6C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9176" y="4466219"/>
            <a:ext cx="657735" cy="615209"/>
          </a:xfrm>
          <a:prstGeom prst="rect">
            <a:avLst/>
          </a:prstGeom>
        </p:spPr>
      </p:pic>
      <p:pic>
        <p:nvPicPr>
          <p:cNvPr id="15" name="Picture 14">
            <a:extLst>
              <a:ext uri="{FF2B5EF4-FFF2-40B4-BE49-F238E27FC236}">
                <a16:creationId xmlns:a16="http://schemas.microsoft.com/office/drawing/2014/main" id="{AD08A822-673C-45D0-8431-7D7174E640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226" y="4440834"/>
            <a:ext cx="657735" cy="615209"/>
          </a:xfrm>
          <a:prstGeom prst="rect">
            <a:avLst/>
          </a:prstGeom>
        </p:spPr>
      </p:pic>
      <p:pic>
        <p:nvPicPr>
          <p:cNvPr id="16" name="Picture 15">
            <a:extLst>
              <a:ext uri="{FF2B5EF4-FFF2-40B4-BE49-F238E27FC236}">
                <a16:creationId xmlns:a16="http://schemas.microsoft.com/office/drawing/2014/main" id="{3D46B2BA-6C90-4EB4-8813-6D86AF7331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4910" y="4423893"/>
            <a:ext cx="657735" cy="615209"/>
          </a:xfrm>
          <a:prstGeom prst="rect">
            <a:avLst/>
          </a:prstGeom>
        </p:spPr>
      </p:pic>
      <p:cxnSp>
        <p:nvCxnSpPr>
          <p:cNvPr id="17" name="Straight Connector 16">
            <a:extLst>
              <a:ext uri="{FF2B5EF4-FFF2-40B4-BE49-F238E27FC236}">
                <a16:creationId xmlns:a16="http://schemas.microsoft.com/office/drawing/2014/main" id="{6D5B5533-FA47-4E8D-A3D1-C77DEB771F21}"/>
              </a:ext>
            </a:extLst>
          </p:cNvPr>
          <p:cNvCxnSpPr>
            <a:cxnSpLocks/>
          </p:cNvCxnSpPr>
          <p:nvPr/>
        </p:nvCxnSpPr>
        <p:spPr>
          <a:xfrm>
            <a:off x="220128" y="5040277"/>
            <a:ext cx="8498192" cy="2768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a16="http://schemas.microsoft.com/office/drawing/2014/main" id="{4DE71993-DEEC-42F5-AE76-A90ED1F0C6BC}"/>
              </a:ext>
            </a:extLst>
          </p:cNvPr>
          <p:cNvCxnSpPr/>
          <p:nvPr/>
        </p:nvCxnSpPr>
        <p:spPr>
          <a:xfrm flipH="1">
            <a:off x="565472" y="5039102"/>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0EE5DB74-FB72-49A3-A399-5CD04465E038}"/>
              </a:ext>
            </a:extLst>
          </p:cNvPr>
          <p:cNvSpPr txBox="1"/>
          <p:nvPr/>
        </p:nvSpPr>
        <p:spPr>
          <a:xfrm>
            <a:off x="311694" y="5183102"/>
            <a:ext cx="5075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88</a:t>
            </a:r>
          </a:p>
        </p:txBody>
      </p:sp>
      <p:grpSp>
        <p:nvGrpSpPr>
          <p:cNvPr id="20" name="Group 19">
            <a:extLst>
              <a:ext uri="{FF2B5EF4-FFF2-40B4-BE49-F238E27FC236}">
                <a16:creationId xmlns:a16="http://schemas.microsoft.com/office/drawing/2014/main" id="{5ACCF399-3E5D-4DCB-AF20-1655D97B6EBA}"/>
              </a:ext>
            </a:extLst>
          </p:cNvPr>
          <p:cNvGrpSpPr/>
          <p:nvPr/>
        </p:nvGrpSpPr>
        <p:grpSpPr>
          <a:xfrm>
            <a:off x="565472" y="4079579"/>
            <a:ext cx="1357885" cy="1503632"/>
            <a:chOff x="1423517" y="3720477"/>
            <a:chExt cx="1327731" cy="1503632"/>
          </a:xfrm>
        </p:grpSpPr>
        <p:cxnSp>
          <p:nvCxnSpPr>
            <p:cNvPr id="21" name="Straight Connector 20">
              <a:extLst>
                <a:ext uri="{FF2B5EF4-FFF2-40B4-BE49-F238E27FC236}">
                  <a16:creationId xmlns:a16="http://schemas.microsoft.com/office/drawing/2014/main" id="{2135521C-F5AD-4C09-99A3-A57D61C08854}"/>
                </a:ext>
              </a:extLst>
            </p:cNvPr>
            <p:cNvCxnSpPr/>
            <p:nvPr/>
          </p:nvCxnSpPr>
          <p:spPr>
            <a:xfrm flipH="1">
              <a:off x="2319947" y="4669926"/>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2" name="TextBox 21">
              <a:extLst>
                <a:ext uri="{FF2B5EF4-FFF2-40B4-BE49-F238E27FC236}">
                  <a16:creationId xmlns:a16="http://schemas.microsoft.com/office/drawing/2014/main" id="{44F9F825-05BE-4797-B1DB-3DEE3F2DE13D}"/>
                </a:ext>
              </a:extLst>
            </p:cNvPr>
            <p:cNvSpPr txBox="1"/>
            <p:nvPr/>
          </p:nvSpPr>
          <p:spPr>
            <a:xfrm>
              <a:off x="1876982" y="4823999"/>
              <a:ext cx="8742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2060"/>
                  </a:solidFill>
                  <a:latin typeface="Calibri" panose="020F0502020204030204"/>
                </a:rPr>
                <a:t>90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7BEF7FC5-46BE-4C45-85AE-D6A590880AA2}"/>
                </a:ext>
              </a:extLst>
            </p:cNvPr>
            <p:cNvGrpSpPr/>
            <p:nvPr/>
          </p:nvGrpSpPr>
          <p:grpSpPr>
            <a:xfrm>
              <a:off x="1423517" y="3720477"/>
              <a:ext cx="890598" cy="960698"/>
              <a:chOff x="2247895" y="3517309"/>
              <a:chExt cx="876034" cy="1163405"/>
            </a:xfrm>
          </p:grpSpPr>
          <p:sp>
            <p:nvSpPr>
              <p:cNvPr id="24" name="Freeform: Shape 17">
                <a:extLst>
                  <a:ext uri="{FF2B5EF4-FFF2-40B4-BE49-F238E27FC236}">
                    <a16:creationId xmlns:a16="http://schemas.microsoft.com/office/drawing/2014/main" id="{93D04E67-14A3-4A11-A1CB-897C4DAF90F5}"/>
                  </a:ext>
                </a:extLst>
              </p:cNvPr>
              <p:cNvSpPr/>
              <p:nvPr/>
            </p:nvSpPr>
            <p:spPr>
              <a:xfrm>
                <a:off x="2247895" y="4035365"/>
                <a:ext cx="876034"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A2F8F0F5-DA66-410B-9A53-AE8131049E65}"/>
                  </a:ext>
                </a:extLst>
              </p:cNvPr>
              <p:cNvSpPr txBox="1"/>
              <p:nvPr/>
            </p:nvSpPr>
            <p:spPr>
              <a:xfrm>
                <a:off x="2507270" y="3517309"/>
                <a:ext cx="428466"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2</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6" name="Group 25">
            <a:extLst>
              <a:ext uri="{FF2B5EF4-FFF2-40B4-BE49-F238E27FC236}">
                <a16:creationId xmlns:a16="http://schemas.microsoft.com/office/drawing/2014/main" id="{2E045C2F-4503-4BDF-B1A5-8ECA10C3B0F6}"/>
              </a:ext>
            </a:extLst>
          </p:cNvPr>
          <p:cNvGrpSpPr/>
          <p:nvPr/>
        </p:nvGrpSpPr>
        <p:grpSpPr>
          <a:xfrm>
            <a:off x="1378496" y="4061974"/>
            <a:ext cx="5667953" cy="1525894"/>
            <a:chOff x="3078367" y="3698215"/>
            <a:chExt cx="5598908" cy="1525894"/>
          </a:xfrm>
        </p:grpSpPr>
        <p:cxnSp>
          <p:nvCxnSpPr>
            <p:cNvPr id="27" name="Straight Connector 26">
              <a:extLst>
                <a:ext uri="{FF2B5EF4-FFF2-40B4-BE49-F238E27FC236}">
                  <a16:creationId xmlns:a16="http://schemas.microsoft.com/office/drawing/2014/main" id="{A9B6B0CE-F9A9-4004-9E2E-DAA8EDB262E7}"/>
                </a:ext>
              </a:extLst>
            </p:cNvPr>
            <p:cNvCxnSpPr/>
            <p:nvPr/>
          </p:nvCxnSpPr>
          <p:spPr>
            <a:xfrm flipH="1">
              <a:off x="8263877"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8" name="TextBox 27">
              <a:extLst>
                <a:ext uri="{FF2B5EF4-FFF2-40B4-BE49-F238E27FC236}">
                  <a16:creationId xmlns:a16="http://schemas.microsoft.com/office/drawing/2014/main" id="{E53A0195-97C7-45EC-A61A-EE4BFD1B3602}"/>
                </a:ext>
              </a:extLst>
            </p:cNvPr>
            <p:cNvSpPr txBox="1"/>
            <p:nvPr/>
          </p:nvSpPr>
          <p:spPr>
            <a:xfrm>
              <a:off x="7655427" y="4823999"/>
              <a:ext cx="10218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   10</a:t>
              </a:r>
              <a:r>
                <a:rPr kumimoji="0" lang="en-GB" sz="2000" b="1" i="0" u="none" strike="noStrike" kern="1200" cap="none" spc="0" normalizeH="0" baseline="0" noProof="0" dirty="0">
                  <a:ln>
                    <a:noFill/>
                  </a:ln>
                  <a:solidFill>
                    <a:srgbClr val="002060"/>
                  </a:solidFill>
                  <a:effectLst/>
                  <a:uLnTx/>
                  <a:uFillTx/>
                  <a:latin typeface="Calibri" panose="020F0502020204030204"/>
                </a:rPr>
                <a:t>0</a:t>
              </a:r>
            </a:p>
          </p:txBody>
        </p:sp>
        <p:grpSp>
          <p:nvGrpSpPr>
            <p:cNvPr id="29" name="Group 28">
              <a:extLst>
                <a:ext uri="{FF2B5EF4-FFF2-40B4-BE49-F238E27FC236}">
                  <a16:creationId xmlns:a16="http://schemas.microsoft.com/office/drawing/2014/main" id="{F9EE6B80-1C76-4052-A398-D1BC10669D90}"/>
                </a:ext>
              </a:extLst>
            </p:cNvPr>
            <p:cNvGrpSpPr/>
            <p:nvPr/>
          </p:nvGrpSpPr>
          <p:grpSpPr>
            <a:xfrm>
              <a:off x="3078367" y="3698215"/>
              <a:ext cx="5147009" cy="982960"/>
              <a:chOff x="4770083" y="3450136"/>
              <a:chExt cx="6562309" cy="1251517"/>
            </a:xfrm>
          </p:grpSpPr>
          <p:sp>
            <p:nvSpPr>
              <p:cNvPr id="30" name="Freeform: Shape 18">
                <a:extLst>
                  <a:ext uri="{FF2B5EF4-FFF2-40B4-BE49-F238E27FC236}">
                    <a16:creationId xmlns:a16="http://schemas.microsoft.com/office/drawing/2014/main" id="{5E765CD0-89D8-44E6-B509-08ED86C48F44}"/>
                  </a:ext>
                </a:extLst>
              </p:cNvPr>
              <p:cNvSpPr/>
              <p:nvPr/>
            </p:nvSpPr>
            <p:spPr>
              <a:xfrm>
                <a:off x="4770083" y="3898270"/>
                <a:ext cx="6562309"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2E9AB7CB-5756-4345-97EC-4220B03E7F32}"/>
                  </a:ext>
                </a:extLst>
              </p:cNvPr>
              <p:cNvSpPr txBox="1"/>
              <p:nvPr/>
            </p:nvSpPr>
            <p:spPr>
              <a:xfrm>
                <a:off x="7687487" y="3450136"/>
                <a:ext cx="856932"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10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32" name="Speech Bubble: Rectangle with Corners Rounded 10">
            <a:extLst>
              <a:ext uri="{FF2B5EF4-FFF2-40B4-BE49-F238E27FC236}">
                <a16:creationId xmlns:a16="http://schemas.microsoft.com/office/drawing/2014/main" id="{B2FCC2E0-6575-488D-984F-2AD38FA0D09C}"/>
              </a:ext>
            </a:extLst>
          </p:cNvPr>
          <p:cNvSpPr/>
          <p:nvPr/>
        </p:nvSpPr>
        <p:spPr>
          <a:xfrm>
            <a:off x="2793755" y="3022641"/>
            <a:ext cx="3056688" cy="783487"/>
          </a:xfrm>
          <a:prstGeom prst="wedgeEllipseCallout">
            <a:avLst>
              <a:gd name="adj1" fmla="val 12288"/>
              <a:gd name="adj2" fmla="val 5970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and </a:t>
            </a:r>
            <a:r>
              <a:rPr lang="en-GB" sz="2000" b="1" dirty="0">
                <a:solidFill>
                  <a:srgbClr val="C00000"/>
                </a:solidFill>
              </a:rPr>
              <a:t>10</a:t>
            </a:r>
            <a:r>
              <a:rPr lang="en-GB" sz="2000" b="1" dirty="0">
                <a:solidFill>
                  <a:srgbClr val="253746"/>
                </a:solidFill>
              </a:rPr>
              <a:t> to 100...</a:t>
            </a:r>
          </a:p>
        </p:txBody>
      </p:sp>
      <p:sp>
        <p:nvSpPr>
          <p:cNvPr id="33" name="Speech Bubble: Rectangle with Corners Rounded 10">
            <a:extLst>
              <a:ext uri="{FF2B5EF4-FFF2-40B4-BE49-F238E27FC236}">
                <a16:creationId xmlns:a16="http://schemas.microsoft.com/office/drawing/2014/main" id="{1FB5B203-046A-43B5-A3FE-D98ACE819BFD}"/>
              </a:ext>
            </a:extLst>
          </p:cNvPr>
          <p:cNvSpPr/>
          <p:nvPr/>
        </p:nvSpPr>
        <p:spPr>
          <a:xfrm>
            <a:off x="180434" y="1250389"/>
            <a:ext cx="4912762" cy="922711"/>
          </a:xfrm>
          <a:prstGeom prst="wedgeEllipseCallout">
            <a:avLst>
              <a:gd name="adj1" fmla="val -47262"/>
              <a:gd name="adj2" fmla="val 7063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Try 106 - 88 on your whiteboards.</a:t>
            </a:r>
          </a:p>
        </p:txBody>
      </p:sp>
      <p:cxnSp>
        <p:nvCxnSpPr>
          <p:cNvPr id="34" name="Straight Connector 33">
            <a:extLst>
              <a:ext uri="{FF2B5EF4-FFF2-40B4-BE49-F238E27FC236}">
                <a16:creationId xmlns:a16="http://schemas.microsoft.com/office/drawing/2014/main" id="{3C2E127B-E3D2-4DF5-A225-9CE7EE2D9509}"/>
              </a:ext>
            </a:extLst>
          </p:cNvPr>
          <p:cNvCxnSpPr/>
          <p:nvPr/>
        </p:nvCxnSpPr>
        <p:spPr>
          <a:xfrm flipH="1">
            <a:off x="8478285" y="5039102"/>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5" name="TextBox 34">
            <a:extLst>
              <a:ext uri="{FF2B5EF4-FFF2-40B4-BE49-F238E27FC236}">
                <a16:creationId xmlns:a16="http://schemas.microsoft.com/office/drawing/2014/main" id="{5D13327A-D325-438C-9E89-3BECBC58305A}"/>
              </a:ext>
            </a:extLst>
          </p:cNvPr>
          <p:cNvSpPr txBox="1"/>
          <p:nvPr/>
        </p:nvSpPr>
        <p:spPr>
          <a:xfrm>
            <a:off x="8076293" y="5183102"/>
            <a:ext cx="6828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106</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1D413193-582A-40FC-AFAF-68C420B9D188}"/>
              </a:ext>
            </a:extLst>
          </p:cNvPr>
          <p:cNvGrpSpPr/>
          <p:nvPr/>
        </p:nvGrpSpPr>
        <p:grpSpPr>
          <a:xfrm>
            <a:off x="6621988" y="4057317"/>
            <a:ext cx="1790062" cy="982960"/>
            <a:chOff x="4899515" y="3450136"/>
            <a:chExt cx="6432877" cy="1251517"/>
          </a:xfrm>
        </p:grpSpPr>
        <p:sp>
          <p:nvSpPr>
            <p:cNvPr id="37" name="Freeform: Shape 18">
              <a:extLst>
                <a:ext uri="{FF2B5EF4-FFF2-40B4-BE49-F238E27FC236}">
                  <a16:creationId xmlns:a16="http://schemas.microsoft.com/office/drawing/2014/main" id="{2F0FFDE3-900D-4186-9E2D-04C3FBCAF7EA}"/>
                </a:ext>
              </a:extLst>
            </p:cNvPr>
            <p:cNvSpPr/>
            <p:nvPr/>
          </p:nvSpPr>
          <p:spPr>
            <a:xfrm>
              <a:off x="4899515" y="3898270"/>
              <a:ext cx="6432877"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0F1815FC-2C37-46EA-9888-CD7A68B515A4}"/>
                </a:ext>
              </a:extLst>
            </p:cNvPr>
            <p:cNvSpPr txBox="1"/>
            <p:nvPr/>
          </p:nvSpPr>
          <p:spPr>
            <a:xfrm>
              <a:off x="7687487" y="3450136"/>
              <a:ext cx="856932"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6</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9" name="Speech Bubble: Rectangle with Corners Rounded 10">
            <a:extLst>
              <a:ext uri="{FF2B5EF4-FFF2-40B4-BE49-F238E27FC236}">
                <a16:creationId xmlns:a16="http://schemas.microsoft.com/office/drawing/2014/main" id="{9E462C1B-F912-47AB-BC99-A9EEB105502A}"/>
              </a:ext>
            </a:extLst>
          </p:cNvPr>
          <p:cNvSpPr/>
          <p:nvPr/>
        </p:nvSpPr>
        <p:spPr>
          <a:xfrm>
            <a:off x="6086166" y="2520082"/>
            <a:ext cx="2761282" cy="820719"/>
          </a:xfrm>
          <a:prstGeom prst="wedgeEllipseCallout">
            <a:avLst>
              <a:gd name="adj1" fmla="val -5079"/>
              <a:gd name="adj2" fmla="val 8161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then </a:t>
            </a:r>
            <a:r>
              <a:rPr lang="en-GB" sz="2000" b="1" dirty="0">
                <a:solidFill>
                  <a:srgbClr val="C00000"/>
                </a:solidFill>
              </a:rPr>
              <a:t>6</a:t>
            </a:r>
            <a:r>
              <a:rPr lang="en-GB" sz="2000" b="1" dirty="0">
                <a:solidFill>
                  <a:srgbClr val="253746"/>
                </a:solidFill>
              </a:rPr>
              <a:t> to 106.</a:t>
            </a:r>
          </a:p>
        </p:txBody>
      </p:sp>
      <p:sp>
        <p:nvSpPr>
          <p:cNvPr id="40" name="Speech Bubble: Rectangle with Corners Rounded 10">
            <a:extLst>
              <a:ext uri="{FF2B5EF4-FFF2-40B4-BE49-F238E27FC236}">
                <a16:creationId xmlns:a16="http://schemas.microsoft.com/office/drawing/2014/main" id="{B510C635-880B-4194-AF3F-40846AC096B6}"/>
              </a:ext>
            </a:extLst>
          </p:cNvPr>
          <p:cNvSpPr/>
          <p:nvPr/>
        </p:nvSpPr>
        <p:spPr>
          <a:xfrm>
            <a:off x="126958" y="2785023"/>
            <a:ext cx="2145323" cy="938829"/>
          </a:xfrm>
          <a:prstGeom prst="wedgeEllipseCallout">
            <a:avLst>
              <a:gd name="adj1" fmla="val 10592"/>
              <a:gd name="adj2" fmla="val 7389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First hop </a:t>
            </a:r>
            <a:r>
              <a:rPr lang="en-GB" sz="2000" b="1" dirty="0">
                <a:solidFill>
                  <a:srgbClr val="C00000"/>
                </a:solidFill>
              </a:rPr>
              <a:t>2 </a:t>
            </a:r>
            <a:r>
              <a:rPr lang="en-GB" sz="2000" b="1" dirty="0">
                <a:solidFill>
                  <a:srgbClr val="253746"/>
                </a:solidFill>
              </a:rPr>
              <a:t>to 90…</a:t>
            </a:r>
          </a:p>
        </p:txBody>
      </p:sp>
      <p:sp>
        <p:nvSpPr>
          <p:cNvPr id="41" name="Speech Bubble: Rectangle with Corners Rounded 10">
            <a:extLst>
              <a:ext uri="{FF2B5EF4-FFF2-40B4-BE49-F238E27FC236}">
                <a16:creationId xmlns:a16="http://schemas.microsoft.com/office/drawing/2014/main" id="{7915F8C0-8650-4D4E-87E2-B581B938D259}"/>
              </a:ext>
            </a:extLst>
          </p:cNvPr>
          <p:cNvSpPr/>
          <p:nvPr/>
        </p:nvSpPr>
        <p:spPr>
          <a:xfrm>
            <a:off x="5152072" y="1021439"/>
            <a:ext cx="3259978" cy="1047820"/>
          </a:xfrm>
          <a:prstGeom prst="wedgeEllipseCallout">
            <a:avLst>
              <a:gd name="adj1" fmla="val 63788"/>
              <a:gd name="adj2" fmla="val -1106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So 106 - 88 = </a:t>
            </a:r>
            <a:r>
              <a:rPr lang="en-GB" sz="2000" b="1" dirty="0">
                <a:solidFill>
                  <a:srgbClr val="C00000"/>
                </a:solidFill>
              </a:rPr>
              <a:t>18</a:t>
            </a:r>
          </a:p>
          <a:p>
            <a:pPr algn="ctr"/>
            <a:r>
              <a:rPr lang="en-GB" sz="2000" b="1" dirty="0">
                <a:solidFill>
                  <a:srgbClr val="253746"/>
                </a:solidFill>
              </a:rPr>
              <a:t>Can you see why?</a:t>
            </a:r>
          </a:p>
        </p:txBody>
      </p:sp>
      <p:pic>
        <p:nvPicPr>
          <p:cNvPr id="42" name="Picture 41">
            <a:extLst>
              <a:ext uri="{FF2B5EF4-FFF2-40B4-BE49-F238E27FC236}">
                <a16:creationId xmlns:a16="http://schemas.microsoft.com/office/drawing/2014/main" id="{187213F6-FC99-4510-A016-81E68F927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81" y="1077937"/>
            <a:ext cx="1119559" cy="1119559"/>
          </a:xfrm>
          <a:prstGeom prst="rect">
            <a:avLst/>
          </a:prstGeom>
          <a:effectLst>
            <a:outerShdw blurRad="50800" dist="38100" dir="2700000" algn="tl" rotWithShape="0">
              <a:prstClr val="black">
                <a:alpha val="40000"/>
              </a:prstClr>
            </a:outerShdw>
          </a:effectLst>
        </p:spPr>
      </p:pic>
      <p:sp>
        <p:nvSpPr>
          <p:cNvPr id="43" name="Speech Bubble: Rectangle with Corners Rounded 10">
            <a:extLst>
              <a:ext uri="{FF2B5EF4-FFF2-40B4-BE49-F238E27FC236}">
                <a16:creationId xmlns:a16="http://schemas.microsoft.com/office/drawing/2014/main" id="{481E07D5-37FB-4733-AD6F-07F6134CB14A}"/>
              </a:ext>
            </a:extLst>
          </p:cNvPr>
          <p:cNvSpPr/>
          <p:nvPr/>
        </p:nvSpPr>
        <p:spPr>
          <a:xfrm>
            <a:off x="1648640" y="1077937"/>
            <a:ext cx="2761282" cy="790357"/>
          </a:xfrm>
          <a:prstGeom prst="wedgeEllipseCallout">
            <a:avLst>
              <a:gd name="adj1" fmla="val -5079"/>
              <a:gd name="adj2" fmla="val 8161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check…</a:t>
            </a:r>
          </a:p>
        </p:txBody>
      </p:sp>
    </p:spTree>
    <p:extLst>
      <p:ext uri="{BB962C8B-B14F-4D97-AF65-F5344CB8AC3E}">
        <p14:creationId xmlns:p14="http://schemas.microsoft.com/office/powerpoint/2010/main" val="242073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xit" presetSubtype="0" fill="hold" nodeType="withEffect">
                                  <p:stCondLst>
                                    <p:cond delay="0"/>
                                  </p:stCondLst>
                                  <p:childTnLst>
                                    <p:animEffect transition="out" filter="fade">
                                      <p:cBhvr>
                                        <p:cTn id="30" dur="250"/>
                                        <p:tgtEl>
                                          <p:spTgt spid="15"/>
                                        </p:tgtEl>
                                      </p:cBhvr>
                                    </p:animEffect>
                                    <p:set>
                                      <p:cBhvr>
                                        <p:cTn id="31" dur="1" fill="hold">
                                          <p:stCondLst>
                                            <p:cond delay="249"/>
                                          </p:stCondLst>
                                        </p:cTn>
                                        <p:tgtEl>
                                          <p:spTgt spid="15"/>
                                        </p:tgtEl>
                                        <p:attrNameLst>
                                          <p:attrName>style.visibility</p:attrName>
                                        </p:attrNameLst>
                                      </p:cBhvr>
                                      <p:to>
                                        <p:strVal val="hidden"/>
                                      </p:to>
                                    </p:se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xit" presetSubtype="0" fill="hold" nodeType="with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par>
                          <p:cTn id="61" fill="hold">
                            <p:stCondLst>
                              <p:cond delay="1000"/>
                            </p:stCondLst>
                            <p:childTnLst>
                              <p:par>
                                <p:cTn id="62" presetID="10" presetClass="exit" presetSubtype="0" fill="hold" nodeType="afterEffect">
                                  <p:stCondLst>
                                    <p:cond delay="0"/>
                                  </p:stCondLst>
                                  <p:childTnLst>
                                    <p:animEffect transition="out" filter="fade">
                                      <p:cBhvr>
                                        <p:cTn id="63" dur="250"/>
                                        <p:tgtEl>
                                          <p:spTgt spid="14"/>
                                        </p:tgtEl>
                                      </p:cBhvr>
                                    </p:animEffect>
                                    <p:set>
                                      <p:cBhvr>
                                        <p:cTn id="64" dur="1" fill="hold">
                                          <p:stCondLst>
                                            <p:cond delay="249"/>
                                          </p:stCondLst>
                                        </p:cTn>
                                        <p:tgtEl>
                                          <p:spTgt spid="14"/>
                                        </p:tgtEl>
                                        <p:attrNameLst>
                                          <p:attrName>style.visibility</p:attrName>
                                        </p:attrNameLst>
                                      </p:cBhvr>
                                      <p:to>
                                        <p:strVal val="hidden"/>
                                      </p:to>
                                    </p:set>
                                  </p:childTnLst>
                                </p:cTn>
                              </p:par>
                            </p:childTnLst>
                          </p:cTn>
                        </p:par>
                        <p:par>
                          <p:cTn id="65" fill="hold">
                            <p:stCondLst>
                              <p:cond delay="1250"/>
                            </p:stCondLst>
                            <p:childTnLst>
                              <p:par>
                                <p:cTn id="66" presetID="10" presetClass="entr" presetSubtype="0"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3" grpId="1" animBg="1"/>
      <p:bldP spid="39" grpId="0" animBg="1"/>
      <p:bldP spid="40" grpId="0" animBg="1"/>
      <p:bldP spid="41" grpId="0" animBg="1"/>
      <p:bldP spid="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1" name="TextBox 10">
            <a:extLst>
              <a:ext uri="{FF2B5EF4-FFF2-40B4-BE49-F238E27FC236}">
                <a16:creationId xmlns:a16="http://schemas.microsoft.com/office/drawing/2014/main" id="{8301324B-0265-4E38-BFC8-6693568D3E54}"/>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3: </a:t>
            </a:r>
            <a:r>
              <a:rPr lang="en-GB" sz="2000" b="1" dirty="0">
                <a:solidFill>
                  <a:srgbClr val="006400"/>
                </a:solidFill>
              </a:rPr>
              <a:t>Use counting up (Frog) to subtract numbers either side of 100, e.g. 102 - 86.</a:t>
            </a:r>
          </a:p>
          <a:p>
            <a:pPr>
              <a:buClr>
                <a:srgbClr val="EA7600"/>
              </a:buClr>
              <a:buSzPct val="120000"/>
            </a:pPr>
            <a:r>
              <a:rPr lang="en-GB" sz="2000" b="1" dirty="0">
                <a:solidFill>
                  <a:srgbClr val="0000CC"/>
                </a:solidFill>
              </a:rPr>
              <a:t>Use counting up (Frog) to subtract numbers either side of a multiple of 100, e.g. 402 - 356.</a:t>
            </a:r>
          </a:p>
        </p:txBody>
      </p:sp>
      <p:sp>
        <p:nvSpPr>
          <p:cNvPr id="12" name="Rounded Rectangle 1">
            <a:extLst>
              <a:ext uri="{FF2B5EF4-FFF2-40B4-BE49-F238E27FC236}">
                <a16:creationId xmlns:a16="http://schemas.microsoft.com/office/drawing/2014/main" id="{1354729D-1222-4674-A35B-EFB2A4AC0AFC}"/>
              </a:ext>
            </a:extLst>
          </p:cNvPr>
          <p:cNvSpPr/>
          <p:nvPr/>
        </p:nvSpPr>
        <p:spPr>
          <a:xfrm>
            <a:off x="116681" y="3634565"/>
            <a:ext cx="8860672"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87404F67-0C2D-46FF-B543-7ABDA27E64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293" y="4452750"/>
            <a:ext cx="657735" cy="615209"/>
          </a:xfrm>
          <a:prstGeom prst="rect">
            <a:avLst/>
          </a:prstGeom>
        </p:spPr>
      </p:pic>
      <p:pic>
        <p:nvPicPr>
          <p:cNvPr id="14" name="Picture 13">
            <a:extLst>
              <a:ext uri="{FF2B5EF4-FFF2-40B4-BE49-F238E27FC236}">
                <a16:creationId xmlns:a16="http://schemas.microsoft.com/office/drawing/2014/main" id="{15C752A8-A5D5-49F9-84AB-D03D6F4F6C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9176" y="4466219"/>
            <a:ext cx="657735" cy="615209"/>
          </a:xfrm>
          <a:prstGeom prst="rect">
            <a:avLst/>
          </a:prstGeom>
        </p:spPr>
      </p:pic>
      <p:pic>
        <p:nvPicPr>
          <p:cNvPr id="15" name="Picture 14">
            <a:extLst>
              <a:ext uri="{FF2B5EF4-FFF2-40B4-BE49-F238E27FC236}">
                <a16:creationId xmlns:a16="http://schemas.microsoft.com/office/drawing/2014/main" id="{AD08A822-673C-45D0-8431-7D7174E640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226" y="4440834"/>
            <a:ext cx="657735" cy="615209"/>
          </a:xfrm>
          <a:prstGeom prst="rect">
            <a:avLst/>
          </a:prstGeom>
        </p:spPr>
      </p:pic>
      <p:pic>
        <p:nvPicPr>
          <p:cNvPr id="16" name="Picture 15">
            <a:extLst>
              <a:ext uri="{FF2B5EF4-FFF2-40B4-BE49-F238E27FC236}">
                <a16:creationId xmlns:a16="http://schemas.microsoft.com/office/drawing/2014/main" id="{3D46B2BA-6C90-4EB4-8813-6D86AF7331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3084" y="4452750"/>
            <a:ext cx="657735" cy="615209"/>
          </a:xfrm>
          <a:prstGeom prst="rect">
            <a:avLst/>
          </a:prstGeom>
        </p:spPr>
      </p:pic>
      <p:cxnSp>
        <p:nvCxnSpPr>
          <p:cNvPr id="17" name="Straight Connector 16">
            <a:extLst>
              <a:ext uri="{FF2B5EF4-FFF2-40B4-BE49-F238E27FC236}">
                <a16:creationId xmlns:a16="http://schemas.microsoft.com/office/drawing/2014/main" id="{6D5B5533-FA47-4E8D-A3D1-C77DEB771F21}"/>
              </a:ext>
            </a:extLst>
          </p:cNvPr>
          <p:cNvCxnSpPr>
            <a:cxnSpLocks/>
          </p:cNvCxnSpPr>
          <p:nvPr/>
        </p:nvCxnSpPr>
        <p:spPr>
          <a:xfrm>
            <a:off x="220128" y="5040277"/>
            <a:ext cx="8498192" cy="2768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a16="http://schemas.microsoft.com/office/drawing/2014/main" id="{4DE71993-DEEC-42F5-AE76-A90ED1F0C6BC}"/>
              </a:ext>
            </a:extLst>
          </p:cNvPr>
          <p:cNvCxnSpPr/>
          <p:nvPr/>
        </p:nvCxnSpPr>
        <p:spPr>
          <a:xfrm flipH="1">
            <a:off x="565472" y="5039102"/>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0EE5DB74-FB72-49A3-A399-5CD04465E038}"/>
              </a:ext>
            </a:extLst>
          </p:cNvPr>
          <p:cNvSpPr txBox="1"/>
          <p:nvPr/>
        </p:nvSpPr>
        <p:spPr>
          <a:xfrm>
            <a:off x="311694" y="5183102"/>
            <a:ext cx="5075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82</a:t>
            </a:r>
          </a:p>
        </p:txBody>
      </p:sp>
      <p:grpSp>
        <p:nvGrpSpPr>
          <p:cNvPr id="20" name="Group 19">
            <a:extLst>
              <a:ext uri="{FF2B5EF4-FFF2-40B4-BE49-F238E27FC236}">
                <a16:creationId xmlns:a16="http://schemas.microsoft.com/office/drawing/2014/main" id="{5ACCF399-3E5D-4DCB-AF20-1655D97B6EBA}"/>
              </a:ext>
            </a:extLst>
          </p:cNvPr>
          <p:cNvGrpSpPr/>
          <p:nvPr/>
        </p:nvGrpSpPr>
        <p:grpSpPr>
          <a:xfrm>
            <a:off x="565472" y="4079579"/>
            <a:ext cx="3056687" cy="1503632"/>
            <a:chOff x="1423517" y="3720477"/>
            <a:chExt cx="1327731" cy="1503632"/>
          </a:xfrm>
        </p:grpSpPr>
        <p:cxnSp>
          <p:nvCxnSpPr>
            <p:cNvPr id="21" name="Straight Connector 20">
              <a:extLst>
                <a:ext uri="{FF2B5EF4-FFF2-40B4-BE49-F238E27FC236}">
                  <a16:creationId xmlns:a16="http://schemas.microsoft.com/office/drawing/2014/main" id="{2135521C-F5AD-4C09-99A3-A57D61C08854}"/>
                </a:ext>
              </a:extLst>
            </p:cNvPr>
            <p:cNvCxnSpPr/>
            <p:nvPr/>
          </p:nvCxnSpPr>
          <p:spPr>
            <a:xfrm flipH="1">
              <a:off x="2319947" y="4669926"/>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2" name="TextBox 21">
              <a:extLst>
                <a:ext uri="{FF2B5EF4-FFF2-40B4-BE49-F238E27FC236}">
                  <a16:creationId xmlns:a16="http://schemas.microsoft.com/office/drawing/2014/main" id="{44F9F825-05BE-4797-B1DB-3DEE3F2DE13D}"/>
                </a:ext>
              </a:extLst>
            </p:cNvPr>
            <p:cNvSpPr txBox="1"/>
            <p:nvPr/>
          </p:nvSpPr>
          <p:spPr>
            <a:xfrm>
              <a:off x="1876982" y="4823999"/>
              <a:ext cx="8742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2060"/>
                  </a:solidFill>
                  <a:latin typeface="Calibri" panose="020F0502020204030204"/>
                </a:rPr>
                <a:t>90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7BEF7FC5-46BE-4C45-85AE-D6A590880AA2}"/>
                </a:ext>
              </a:extLst>
            </p:cNvPr>
            <p:cNvGrpSpPr/>
            <p:nvPr/>
          </p:nvGrpSpPr>
          <p:grpSpPr>
            <a:xfrm>
              <a:off x="1423517" y="3720477"/>
              <a:ext cx="890598" cy="960698"/>
              <a:chOff x="2247895" y="3517309"/>
              <a:chExt cx="876034" cy="1163405"/>
            </a:xfrm>
          </p:grpSpPr>
          <p:sp>
            <p:nvSpPr>
              <p:cNvPr id="24" name="Freeform: Shape 17">
                <a:extLst>
                  <a:ext uri="{FF2B5EF4-FFF2-40B4-BE49-F238E27FC236}">
                    <a16:creationId xmlns:a16="http://schemas.microsoft.com/office/drawing/2014/main" id="{93D04E67-14A3-4A11-A1CB-897C4DAF90F5}"/>
                  </a:ext>
                </a:extLst>
              </p:cNvPr>
              <p:cNvSpPr/>
              <p:nvPr/>
            </p:nvSpPr>
            <p:spPr>
              <a:xfrm>
                <a:off x="2247895" y="4035365"/>
                <a:ext cx="876034"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A2F8F0F5-DA66-410B-9A53-AE8131049E65}"/>
                  </a:ext>
                </a:extLst>
              </p:cNvPr>
              <p:cNvSpPr txBox="1"/>
              <p:nvPr/>
            </p:nvSpPr>
            <p:spPr>
              <a:xfrm>
                <a:off x="2507270" y="3517309"/>
                <a:ext cx="428466"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8</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6" name="Group 25">
            <a:extLst>
              <a:ext uri="{FF2B5EF4-FFF2-40B4-BE49-F238E27FC236}">
                <a16:creationId xmlns:a16="http://schemas.microsoft.com/office/drawing/2014/main" id="{2E045C2F-4503-4BDF-B1A5-8ECA10C3B0F6}"/>
              </a:ext>
            </a:extLst>
          </p:cNvPr>
          <p:cNvGrpSpPr/>
          <p:nvPr/>
        </p:nvGrpSpPr>
        <p:grpSpPr>
          <a:xfrm>
            <a:off x="2608156" y="4013836"/>
            <a:ext cx="4438294" cy="1574032"/>
            <a:chOff x="4293047" y="3650077"/>
            <a:chExt cx="4384228" cy="1574032"/>
          </a:xfrm>
        </p:grpSpPr>
        <p:cxnSp>
          <p:nvCxnSpPr>
            <p:cNvPr id="27" name="Straight Connector 26">
              <a:extLst>
                <a:ext uri="{FF2B5EF4-FFF2-40B4-BE49-F238E27FC236}">
                  <a16:creationId xmlns:a16="http://schemas.microsoft.com/office/drawing/2014/main" id="{A9B6B0CE-F9A9-4004-9E2E-DAA8EDB262E7}"/>
                </a:ext>
              </a:extLst>
            </p:cNvPr>
            <p:cNvCxnSpPr/>
            <p:nvPr/>
          </p:nvCxnSpPr>
          <p:spPr>
            <a:xfrm flipH="1">
              <a:off x="8263877"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8" name="TextBox 27">
              <a:extLst>
                <a:ext uri="{FF2B5EF4-FFF2-40B4-BE49-F238E27FC236}">
                  <a16:creationId xmlns:a16="http://schemas.microsoft.com/office/drawing/2014/main" id="{E53A0195-97C7-45EC-A61A-EE4BFD1B3602}"/>
                </a:ext>
              </a:extLst>
            </p:cNvPr>
            <p:cNvSpPr txBox="1"/>
            <p:nvPr/>
          </p:nvSpPr>
          <p:spPr>
            <a:xfrm>
              <a:off x="7655427" y="4823999"/>
              <a:ext cx="10218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   10</a:t>
              </a:r>
              <a:r>
                <a:rPr kumimoji="0" lang="en-GB" sz="2000" b="1" i="0" u="none" strike="noStrike" kern="1200" cap="none" spc="0" normalizeH="0" baseline="0" noProof="0" dirty="0">
                  <a:ln>
                    <a:noFill/>
                  </a:ln>
                  <a:solidFill>
                    <a:srgbClr val="002060"/>
                  </a:solidFill>
                  <a:effectLst/>
                  <a:uLnTx/>
                  <a:uFillTx/>
                  <a:latin typeface="Calibri" panose="020F0502020204030204"/>
                </a:rPr>
                <a:t>0</a:t>
              </a:r>
            </a:p>
          </p:txBody>
        </p:sp>
        <p:grpSp>
          <p:nvGrpSpPr>
            <p:cNvPr id="29" name="Group 28">
              <a:extLst>
                <a:ext uri="{FF2B5EF4-FFF2-40B4-BE49-F238E27FC236}">
                  <a16:creationId xmlns:a16="http://schemas.microsoft.com/office/drawing/2014/main" id="{F9EE6B80-1C76-4052-A398-D1BC10669D90}"/>
                </a:ext>
              </a:extLst>
            </p:cNvPr>
            <p:cNvGrpSpPr/>
            <p:nvPr/>
          </p:nvGrpSpPr>
          <p:grpSpPr>
            <a:xfrm>
              <a:off x="4293047" y="3650077"/>
              <a:ext cx="3968596" cy="1040282"/>
              <a:chOff x="6318770" y="3388845"/>
              <a:chExt cx="5059862" cy="1324500"/>
            </a:xfrm>
          </p:grpSpPr>
          <p:sp>
            <p:nvSpPr>
              <p:cNvPr id="30" name="Freeform: Shape 18">
                <a:extLst>
                  <a:ext uri="{FF2B5EF4-FFF2-40B4-BE49-F238E27FC236}">
                    <a16:creationId xmlns:a16="http://schemas.microsoft.com/office/drawing/2014/main" id="{5E765CD0-89D8-44E6-B509-08ED86C48F44}"/>
                  </a:ext>
                </a:extLst>
              </p:cNvPr>
              <p:cNvSpPr/>
              <p:nvPr/>
            </p:nvSpPr>
            <p:spPr>
              <a:xfrm>
                <a:off x="6318770" y="3909962"/>
                <a:ext cx="5059862"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2E9AB7CB-5756-4345-97EC-4220B03E7F32}"/>
                  </a:ext>
                </a:extLst>
              </p:cNvPr>
              <p:cNvSpPr txBox="1"/>
              <p:nvPr/>
            </p:nvSpPr>
            <p:spPr>
              <a:xfrm>
                <a:off x="8355099" y="3388845"/>
                <a:ext cx="856932"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10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32" name="Speech Bubble: Rectangle with Corners Rounded 10">
            <a:extLst>
              <a:ext uri="{FF2B5EF4-FFF2-40B4-BE49-F238E27FC236}">
                <a16:creationId xmlns:a16="http://schemas.microsoft.com/office/drawing/2014/main" id="{B2FCC2E0-6575-488D-984F-2AD38FA0D09C}"/>
              </a:ext>
            </a:extLst>
          </p:cNvPr>
          <p:cNvSpPr/>
          <p:nvPr/>
        </p:nvSpPr>
        <p:spPr>
          <a:xfrm>
            <a:off x="2793755" y="2958883"/>
            <a:ext cx="3056688" cy="847246"/>
          </a:xfrm>
          <a:prstGeom prst="wedgeEllipseCallout">
            <a:avLst>
              <a:gd name="adj1" fmla="val 12288"/>
              <a:gd name="adj2" fmla="val 5970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and </a:t>
            </a:r>
            <a:r>
              <a:rPr lang="en-GB" sz="2000" b="1" dirty="0">
                <a:solidFill>
                  <a:srgbClr val="C00000"/>
                </a:solidFill>
              </a:rPr>
              <a:t>10</a:t>
            </a:r>
            <a:r>
              <a:rPr lang="en-GB" sz="2000" b="1" dirty="0">
                <a:solidFill>
                  <a:srgbClr val="253746"/>
                </a:solidFill>
              </a:rPr>
              <a:t> to 100...</a:t>
            </a:r>
          </a:p>
        </p:txBody>
      </p:sp>
      <p:sp>
        <p:nvSpPr>
          <p:cNvPr id="33" name="Speech Bubble: Rectangle with Corners Rounded 10">
            <a:extLst>
              <a:ext uri="{FF2B5EF4-FFF2-40B4-BE49-F238E27FC236}">
                <a16:creationId xmlns:a16="http://schemas.microsoft.com/office/drawing/2014/main" id="{1FB5B203-046A-43B5-A3FE-D98ACE819BFD}"/>
              </a:ext>
            </a:extLst>
          </p:cNvPr>
          <p:cNvSpPr/>
          <p:nvPr/>
        </p:nvSpPr>
        <p:spPr>
          <a:xfrm>
            <a:off x="180434" y="1250389"/>
            <a:ext cx="3778723" cy="620795"/>
          </a:xfrm>
          <a:prstGeom prst="wedgeEllipseCallout">
            <a:avLst>
              <a:gd name="adj1" fmla="val -47262"/>
              <a:gd name="adj2" fmla="val 7063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try 107 - 82.</a:t>
            </a:r>
          </a:p>
        </p:txBody>
      </p:sp>
      <p:cxnSp>
        <p:nvCxnSpPr>
          <p:cNvPr id="34" name="Straight Connector 33">
            <a:extLst>
              <a:ext uri="{FF2B5EF4-FFF2-40B4-BE49-F238E27FC236}">
                <a16:creationId xmlns:a16="http://schemas.microsoft.com/office/drawing/2014/main" id="{3C2E127B-E3D2-4DF5-A225-9CE7EE2D9509}"/>
              </a:ext>
            </a:extLst>
          </p:cNvPr>
          <p:cNvCxnSpPr/>
          <p:nvPr/>
        </p:nvCxnSpPr>
        <p:spPr>
          <a:xfrm flipH="1">
            <a:off x="8478285" y="5039102"/>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5" name="TextBox 34">
            <a:extLst>
              <a:ext uri="{FF2B5EF4-FFF2-40B4-BE49-F238E27FC236}">
                <a16:creationId xmlns:a16="http://schemas.microsoft.com/office/drawing/2014/main" id="{5D13327A-D325-438C-9E89-3BECBC58305A}"/>
              </a:ext>
            </a:extLst>
          </p:cNvPr>
          <p:cNvSpPr txBox="1"/>
          <p:nvPr/>
        </p:nvSpPr>
        <p:spPr>
          <a:xfrm>
            <a:off x="8076293" y="5183102"/>
            <a:ext cx="6828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107</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1D413193-582A-40FC-AFAF-68C420B9D188}"/>
              </a:ext>
            </a:extLst>
          </p:cNvPr>
          <p:cNvGrpSpPr/>
          <p:nvPr/>
        </p:nvGrpSpPr>
        <p:grpSpPr>
          <a:xfrm>
            <a:off x="6621994" y="3981497"/>
            <a:ext cx="1840583" cy="1072621"/>
            <a:chOff x="4899536" y="3353600"/>
            <a:chExt cx="6614432" cy="1365674"/>
          </a:xfrm>
        </p:grpSpPr>
        <p:sp>
          <p:nvSpPr>
            <p:cNvPr id="37" name="Freeform: Shape 18">
              <a:extLst>
                <a:ext uri="{FF2B5EF4-FFF2-40B4-BE49-F238E27FC236}">
                  <a16:creationId xmlns:a16="http://schemas.microsoft.com/office/drawing/2014/main" id="{2F0FFDE3-900D-4186-9E2D-04C3FBCAF7EA}"/>
                </a:ext>
              </a:extLst>
            </p:cNvPr>
            <p:cNvSpPr/>
            <p:nvPr/>
          </p:nvSpPr>
          <p:spPr>
            <a:xfrm>
              <a:off x="4899536" y="3915891"/>
              <a:ext cx="6614432"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0F1815FC-2C37-46EA-9888-CD7A68B515A4}"/>
                </a:ext>
              </a:extLst>
            </p:cNvPr>
            <p:cNvSpPr txBox="1"/>
            <p:nvPr/>
          </p:nvSpPr>
          <p:spPr>
            <a:xfrm>
              <a:off x="7687485" y="3353600"/>
              <a:ext cx="856934"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7</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9" name="Speech Bubble: Rectangle with Corners Rounded 10">
            <a:extLst>
              <a:ext uri="{FF2B5EF4-FFF2-40B4-BE49-F238E27FC236}">
                <a16:creationId xmlns:a16="http://schemas.microsoft.com/office/drawing/2014/main" id="{9E462C1B-F912-47AB-BC99-A9EEB105502A}"/>
              </a:ext>
            </a:extLst>
          </p:cNvPr>
          <p:cNvSpPr/>
          <p:nvPr/>
        </p:nvSpPr>
        <p:spPr>
          <a:xfrm>
            <a:off x="6086166" y="2412840"/>
            <a:ext cx="2761282" cy="927962"/>
          </a:xfrm>
          <a:prstGeom prst="wedgeEllipseCallout">
            <a:avLst>
              <a:gd name="adj1" fmla="val -5079"/>
              <a:gd name="adj2" fmla="val 8161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then </a:t>
            </a:r>
            <a:r>
              <a:rPr lang="en-GB" sz="2000" b="1" dirty="0">
                <a:solidFill>
                  <a:srgbClr val="C00000"/>
                </a:solidFill>
              </a:rPr>
              <a:t>7</a:t>
            </a:r>
            <a:r>
              <a:rPr lang="en-GB" sz="2000" b="1" dirty="0">
                <a:solidFill>
                  <a:srgbClr val="253746"/>
                </a:solidFill>
              </a:rPr>
              <a:t> to 107.</a:t>
            </a:r>
          </a:p>
        </p:txBody>
      </p:sp>
      <p:sp>
        <p:nvSpPr>
          <p:cNvPr id="40" name="Speech Bubble: Rectangle with Corners Rounded 10">
            <a:extLst>
              <a:ext uri="{FF2B5EF4-FFF2-40B4-BE49-F238E27FC236}">
                <a16:creationId xmlns:a16="http://schemas.microsoft.com/office/drawing/2014/main" id="{B510C635-880B-4194-AF3F-40846AC096B6}"/>
              </a:ext>
            </a:extLst>
          </p:cNvPr>
          <p:cNvSpPr/>
          <p:nvPr/>
        </p:nvSpPr>
        <p:spPr>
          <a:xfrm>
            <a:off x="126958" y="2604713"/>
            <a:ext cx="2145323" cy="1119139"/>
          </a:xfrm>
          <a:prstGeom prst="wedgeEllipseCallout">
            <a:avLst>
              <a:gd name="adj1" fmla="val 10592"/>
              <a:gd name="adj2" fmla="val 7389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First hop </a:t>
            </a:r>
            <a:r>
              <a:rPr lang="en-GB" sz="2000" b="1" dirty="0">
                <a:solidFill>
                  <a:srgbClr val="C00000"/>
                </a:solidFill>
              </a:rPr>
              <a:t>8 </a:t>
            </a:r>
            <a:r>
              <a:rPr lang="en-GB" sz="2000" b="1" dirty="0">
                <a:solidFill>
                  <a:srgbClr val="253746"/>
                </a:solidFill>
              </a:rPr>
              <a:t>to 90…</a:t>
            </a:r>
          </a:p>
        </p:txBody>
      </p:sp>
      <p:sp>
        <p:nvSpPr>
          <p:cNvPr id="41" name="Speech Bubble: Rectangle with Corners Rounded 10">
            <a:extLst>
              <a:ext uri="{FF2B5EF4-FFF2-40B4-BE49-F238E27FC236}">
                <a16:creationId xmlns:a16="http://schemas.microsoft.com/office/drawing/2014/main" id="{7915F8C0-8650-4D4E-87E2-B581B938D259}"/>
              </a:ext>
            </a:extLst>
          </p:cNvPr>
          <p:cNvSpPr/>
          <p:nvPr/>
        </p:nvSpPr>
        <p:spPr>
          <a:xfrm>
            <a:off x="4290883" y="1075358"/>
            <a:ext cx="3259978" cy="1047820"/>
          </a:xfrm>
          <a:prstGeom prst="wedgeEllipseCallout">
            <a:avLst>
              <a:gd name="adj1" fmla="val 73934"/>
              <a:gd name="adj2" fmla="val -734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107 - 82 = 25.</a:t>
            </a:r>
          </a:p>
          <a:p>
            <a:pPr algn="ctr"/>
            <a:r>
              <a:rPr lang="en-GB" sz="2000" b="1" dirty="0">
                <a:solidFill>
                  <a:srgbClr val="253746"/>
                </a:solidFill>
              </a:rPr>
              <a:t>Can you see why?</a:t>
            </a:r>
          </a:p>
        </p:txBody>
      </p:sp>
    </p:spTree>
    <p:extLst>
      <p:ext uri="{BB962C8B-B14F-4D97-AF65-F5344CB8AC3E}">
        <p14:creationId xmlns:p14="http://schemas.microsoft.com/office/powerpoint/2010/main" val="165071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xit" presetSubtype="0" fill="hold" nodeType="withEffect">
                                  <p:stCondLst>
                                    <p:cond delay="0"/>
                                  </p:stCondLst>
                                  <p:childTnLst>
                                    <p:animEffect transition="out" filter="fade">
                                      <p:cBhvr>
                                        <p:cTn id="18" dur="250"/>
                                        <p:tgtEl>
                                          <p:spTgt spid="15"/>
                                        </p:tgtEl>
                                      </p:cBhvr>
                                    </p:animEffect>
                                    <p:set>
                                      <p:cBhvr>
                                        <p:cTn id="19" dur="1" fill="hold">
                                          <p:stCondLst>
                                            <p:cond delay="249"/>
                                          </p:stCondLst>
                                        </p:cTn>
                                        <p:tgtEl>
                                          <p:spTgt spid="15"/>
                                        </p:tgtEl>
                                        <p:attrNameLst>
                                          <p:attrName>style.visibility</p:attrName>
                                        </p:attrNameLst>
                                      </p:cBhvr>
                                      <p:to>
                                        <p:strVal val="hidden"/>
                                      </p:to>
                                    </p:se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xit" presetSubtype="0" fill="hold" nodeType="with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par>
                          <p:cTn id="49" fill="hold">
                            <p:stCondLst>
                              <p:cond delay="1000"/>
                            </p:stCondLst>
                            <p:childTnLst>
                              <p:par>
                                <p:cTn id="50" presetID="10" presetClass="exit" presetSubtype="0" fill="hold" nodeType="afterEffect">
                                  <p:stCondLst>
                                    <p:cond delay="0"/>
                                  </p:stCondLst>
                                  <p:childTnLst>
                                    <p:animEffect transition="out" filter="fade">
                                      <p:cBhvr>
                                        <p:cTn id="51" dur="250"/>
                                        <p:tgtEl>
                                          <p:spTgt spid="14"/>
                                        </p:tgtEl>
                                      </p:cBhvr>
                                    </p:animEffect>
                                    <p:set>
                                      <p:cBhvr>
                                        <p:cTn id="52" dur="1" fill="hold">
                                          <p:stCondLst>
                                            <p:cond delay="249"/>
                                          </p:stCondLst>
                                        </p:cTn>
                                        <p:tgtEl>
                                          <p:spTgt spid="14"/>
                                        </p:tgtEl>
                                        <p:attrNameLst>
                                          <p:attrName>style.visibility</p:attrName>
                                        </p:attrNameLst>
                                      </p:cBhvr>
                                      <p:to>
                                        <p:strVal val="hidden"/>
                                      </p:to>
                                    </p:set>
                                  </p:childTnLst>
                                </p:cTn>
                              </p:par>
                            </p:childTnLst>
                          </p:cTn>
                        </p:par>
                        <p:par>
                          <p:cTn id="53" fill="hold">
                            <p:stCondLst>
                              <p:cond delay="1250"/>
                            </p:stCondLst>
                            <p:childTnLst>
                              <p:par>
                                <p:cTn id="54" presetID="10" presetClass="entr" presetSubtype="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9" grpId="0" animBg="1"/>
      <p:bldP spid="40" grpId="0" animBg="1"/>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1" name="TextBox 10">
            <a:extLst>
              <a:ext uri="{FF2B5EF4-FFF2-40B4-BE49-F238E27FC236}">
                <a16:creationId xmlns:a16="http://schemas.microsoft.com/office/drawing/2014/main" id="{8301324B-0265-4E38-BFC8-6693568D3E54}"/>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3: </a:t>
            </a:r>
            <a:r>
              <a:rPr lang="en-GB" sz="2000" b="1" dirty="0">
                <a:solidFill>
                  <a:srgbClr val="006400"/>
                </a:solidFill>
              </a:rPr>
              <a:t>Use counting up (Frog) to subtract numbers either side of 100, e.g. 102 - 86.</a:t>
            </a:r>
          </a:p>
          <a:p>
            <a:pPr>
              <a:buClr>
                <a:srgbClr val="EA7600"/>
              </a:buClr>
              <a:buSzPct val="120000"/>
            </a:pPr>
            <a:r>
              <a:rPr lang="en-GB" sz="2000" b="1" dirty="0">
                <a:solidFill>
                  <a:srgbClr val="0000CC"/>
                </a:solidFill>
              </a:rPr>
              <a:t>Use counting up (Frog) to subtract numbers either side of a multiple of 100, e.g. 402 - 356.</a:t>
            </a:r>
          </a:p>
        </p:txBody>
      </p:sp>
      <p:sp>
        <p:nvSpPr>
          <p:cNvPr id="12" name="Rounded Rectangle 1">
            <a:extLst>
              <a:ext uri="{FF2B5EF4-FFF2-40B4-BE49-F238E27FC236}">
                <a16:creationId xmlns:a16="http://schemas.microsoft.com/office/drawing/2014/main" id="{1354729D-1222-4674-A35B-EFB2A4AC0AFC}"/>
              </a:ext>
            </a:extLst>
          </p:cNvPr>
          <p:cNvSpPr/>
          <p:nvPr/>
        </p:nvSpPr>
        <p:spPr>
          <a:xfrm>
            <a:off x="116681" y="3634565"/>
            <a:ext cx="8860672"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87404F67-0C2D-46FF-B543-7ABDA27E64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293" y="4452750"/>
            <a:ext cx="657735" cy="615209"/>
          </a:xfrm>
          <a:prstGeom prst="rect">
            <a:avLst/>
          </a:prstGeom>
        </p:spPr>
      </p:pic>
      <p:pic>
        <p:nvPicPr>
          <p:cNvPr id="14" name="Picture 13">
            <a:extLst>
              <a:ext uri="{FF2B5EF4-FFF2-40B4-BE49-F238E27FC236}">
                <a16:creationId xmlns:a16="http://schemas.microsoft.com/office/drawing/2014/main" id="{15C752A8-A5D5-49F9-84AB-D03D6F4F6C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2045" y="4452749"/>
            <a:ext cx="657735" cy="615209"/>
          </a:xfrm>
          <a:prstGeom prst="rect">
            <a:avLst/>
          </a:prstGeom>
        </p:spPr>
      </p:pic>
      <p:pic>
        <p:nvPicPr>
          <p:cNvPr id="15" name="Picture 14">
            <a:extLst>
              <a:ext uri="{FF2B5EF4-FFF2-40B4-BE49-F238E27FC236}">
                <a16:creationId xmlns:a16="http://schemas.microsoft.com/office/drawing/2014/main" id="{AD08A822-673C-45D0-8431-7D7174E640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226" y="4440834"/>
            <a:ext cx="657735" cy="615209"/>
          </a:xfrm>
          <a:prstGeom prst="rect">
            <a:avLst/>
          </a:prstGeom>
        </p:spPr>
      </p:pic>
      <p:pic>
        <p:nvPicPr>
          <p:cNvPr id="16" name="Picture 15">
            <a:extLst>
              <a:ext uri="{FF2B5EF4-FFF2-40B4-BE49-F238E27FC236}">
                <a16:creationId xmlns:a16="http://schemas.microsoft.com/office/drawing/2014/main" id="{3D46B2BA-6C90-4EB4-8813-6D86AF7331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466" y="4423893"/>
            <a:ext cx="657735" cy="615209"/>
          </a:xfrm>
          <a:prstGeom prst="rect">
            <a:avLst/>
          </a:prstGeom>
        </p:spPr>
      </p:pic>
      <p:cxnSp>
        <p:nvCxnSpPr>
          <p:cNvPr id="17" name="Straight Connector 16">
            <a:extLst>
              <a:ext uri="{FF2B5EF4-FFF2-40B4-BE49-F238E27FC236}">
                <a16:creationId xmlns:a16="http://schemas.microsoft.com/office/drawing/2014/main" id="{6D5B5533-FA47-4E8D-A3D1-C77DEB771F21}"/>
              </a:ext>
            </a:extLst>
          </p:cNvPr>
          <p:cNvCxnSpPr>
            <a:cxnSpLocks/>
          </p:cNvCxnSpPr>
          <p:nvPr/>
        </p:nvCxnSpPr>
        <p:spPr>
          <a:xfrm>
            <a:off x="220128" y="5040277"/>
            <a:ext cx="8498192" cy="2768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a16="http://schemas.microsoft.com/office/drawing/2014/main" id="{4DE71993-DEEC-42F5-AE76-A90ED1F0C6BC}"/>
              </a:ext>
            </a:extLst>
          </p:cNvPr>
          <p:cNvCxnSpPr/>
          <p:nvPr/>
        </p:nvCxnSpPr>
        <p:spPr>
          <a:xfrm flipH="1">
            <a:off x="565472" y="5039102"/>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0EE5DB74-FB72-49A3-A399-5CD04465E038}"/>
              </a:ext>
            </a:extLst>
          </p:cNvPr>
          <p:cNvSpPr txBox="1"/>
          <p:nvPr/>
        </p:nvSpPr>
        <p:spPr>
          <a:xfrm>
            <a:off x="311694" y="5183102"/>
            <a:ext cx="5075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78</a:t>
            </a:r>
          </a:p>
        </p:txBody>
      </p:sp>
      <p:grpSp>
        <p:nvGrpSpPr>
          <p:cNvPr id="20" name="Group 19">
            <a:extLst>
              <a:ext uri="{FF2B5EF4-FFF2-40B4-BE49-F238E27FC236}">
                <a16:creationId xmlns:a16="http://schemas.microsoft.com/office/drawing/2014/main" id="{5ACCF399-3E5D-4DCB-AF20-1655D97B6EBA}"/>
              </a:ext>
            </a:extLst>
          </p:cNvPr>
          <p:cNvGrpSpPr/>
          <p:nvPr/>
        </p:nvGrpSpPr>
        <p:grpSpPr>
          <a:xfrm>
            <a:off x="565473" y="4079579"/>
            <a:ext cx="915792" cy="1503632"/>
            <a:chOff x="1423517" y="3720477"/>
            <a:chExt cx="1327731" cy="1503632"/>
          </a:xfrm>
        </p:grpSpPr>
        <p:cxnSp>
          <p:nvCxnSpPr>
            <p:cNvPr id="21" name="Straight Connector 20">
              <a:extLst>
                <a:ext uri="{FF2B5EF4-FFF2-40B4-BE49-F238E27FC236}">
                  <a16:creationId xmlns:a16="http://schemas.microsoft.com/office/drawing/2014/main" id="{2135521C-F5AD-4C09-99A3-A57D61C08854}"/>
                </a:ext>
              </a:extLst>
            </p:cNvPr>
            <p:cNvCxnSpPr/>
            <p:nvPr/>
          </p:nvCxnSpPr>
          <p:spPr>
            <a:xfrm flipH="1">
              <a:off x="2319947" y="4669926"/>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2" name="TextBox 21">
              <a:extLst>
                <a:ext uri="{FF2B5EF4-FFF2-40B4-BE49-F238E27FC236}">
                  <a16:creationId xmlns:a16="http://schemas.microsoft.com/office/drawing/2014/main" id="{44F9F825-05BE-4797-B1DB-3DEE3F2DE13D}"/>
                </a:ext>
              </a:extLst>
            </p:cNvPr>
            <p:cNvSpPr txBox="1"/>
            <p:nvPr/>
          </p:nvSpPr>
          <p:spPr>
            <a:xfrm>
              <a:off x="1876982" y="4823999"/>
              <a:ext cx="8742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2060"/>
                  </a:solidFill>
                  <a:latin typeface="Calibri" panose="020F0502020204030204"/>
                </a:rPr>
                <a:t>80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7BEF7FC5-46BE-4C45-85AE-D6A590880AA2}"/>
                </a:ext>
              </a:extLst>
            </p:cNvPr>
            <p:cNvGrpSpPr/>
            <p:nvPr/>
          </p:nvGrpSpPr>
          <p:grpSpPr>
            <a:xfrm>
              <a:off x="1423517" y="3720477"/>
              <a:ext cx="890598" cy="960698"/>
              <a:chOff x="2247895" y="3517309"/>
              <a:chExt cx="876034" cy="1163405"/>
            </a:xfrm>
          </p:grpSpPr>
          <p:sp>
            <p:nvSpPr>
              <p:cNvPr id="24" name="Freeform: Shape 17">
                <a:extLst>
                  <a:ext uri="{FF2B5EF4-FFF2-40B4-BE49-F238E27FC236}">
                    <a16:creationId xmlns:a16="http://schemas.microsoft.com/office/drawing/2014/main" id="{93D04E67-14A3-4A11-A1CB-897C4DAF90F5}"/>
                  </a:ext>
                </a:extLst>
              </p:cNvPr>
              <p:cNvSpPr/>
              <p:nvPr/>
            </p:nvSpPr>
            <p:spPr>
              <a:xfrm>
                <a:off x="2247895" y="4035365"/>
                <a:ext cx="876034"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A2F8F0F5-DA66-410B-9A53-AE8131049E65}"/>
                  </a:ext>
                </a:extLst>
              </p:cNvPr>
              <p:cNvSpPr txBox="1"/>
              <p:nvPr/>
            </p:nvSpPr>
            <p:spPr>
              <a:xfrm>
                <a:off x="2507270" y="3517309"/>
                <a:ext cx="428466"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2</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6" name="Group 25">
            <a:extLst>
              <a:ext uri="{FF2B5EF4-FFF2-40B4-BE49-F238E27FC236}">
                <a16:creationId xmlns:a16="http://schemas.microsoft.com/office/drawing/2014/main" id="{2E045C2F-4503-4BDF-B1A5-8ECA10C3B0F6}"/>
              </a:ext>
            </a:extLst>
          </p:cNvPr>
          <p:cNvGrpSpPr/>
          <p:nvPr/>
        </p:nvGrpSpPr>
        <p:grpSpPr>
          <a:xfrm>
            <a:off x="1219505" y="4071172"/>
            <a:ext cx="6669965" cy="1516696"/>
            <a:chOff x="3078367" y="3707413"/>
            <a:chExt cx="5670161" cy="1516696"/>
          </a:xfrm>
        </p:grpSpPr>
        <p:cxnSp>
          <p:nvCxnSpPr>
            <p:cNvPr id="27" name="Straight Connector 26">
              <a:extLst>
                <a:ext uri="{FF2B5EF4-FFF2-40B4-BE49-F238E27FC236}">
                  <a16:creationId xmlns:a16="http://schemas.microsoft.com/office/drawing/2014/main" id="{A9B6B0CE-F9A9-4004-9E2E-DAA8EDB262E7}"/>
                </a:ext>
              </a:extLst>
            </p:cNvPr>
            <p:cNvCxnSpPr/>
            <p:nvPr/>
          </p:nvCxnSpPr>
          <p:spPr>
            <a:xfrm flipH="1">
              <a:off x="8263877"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8" name="TextBox 27">
              <a:extLst>
                <a:ext uri="{FF2B5EF4-FFF2-40B4-BE49-F238E27FC236}">
                  <a16:creationId xmlns:a16="http://schemas.microsoft.com/office/drawing/2014/main" id="{E53A0195-97C7-45EC-A61A-EE4BFD1B3602}"/>
                </a:ext>
              </a:extLst>
            </p:cNvPr>
            <p:cNvSpPr txBox="1"/>
            <p:nvPr/>
          </p:nvSpPr>
          <p:spPr>
            <a:xfrm>
              <a:off x="7726680" y="4823999"/>
              <a:ext cx="10218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   10</a:t>
              </a:r>
              <a:r>
                <a:rPr kumimoji="0" lang="en-GB" sz="2000" b="1" i="0" u="none" strike="noStrike" kern="1200" cap="none" spc="0" normalizeH="0" baseline="0" noProof="0" dirty="0">
                  <a:ln>
                    <a:noFill/>
                  </a:ln>
                  <a:solidFill>
                    <a:srgbClr val="002060"/>
                  </a:solidFill>
                  <a:effectLst/>
                  <a:uLnTx/>
                  <a:uFillTx/>
                  <a:latin typeface="Calibri" panose="020F0502020204030204"/>
                </a:rPr>
                <a:t>0</a:t>
              </a:r>
            </a:p>
          </p:txBody>
        </p:sp>
        <p:grpSp>
          <p:nvGrpSpPr>
            <p:cNvPr id="29" name="Group 28">
              <a:extLst>
                <a:ext uri="{FF2B5EF4-FFF2-40B4-BE49-F238E27FC236}">
                  <a16:creationId xmlns:a16="http://schemas.microsoft.com/office/drawing/2014/main" id="{F9EE6B80-1C76-4052-A398-D1BC10669D90}"/>
                </a:ext>
              </a:extLst>
            </p:cNvPr>
            <p:cNvGrpSpPr/>
            <p:nvPr/>
          </p:nvGrpSpPr>
          <p:grpSpPr>
            <a:xfrm>
              <a:off x="3078367" y="3707413"/>
              <a:ext cx="5172155" cy="973762"/>
              <a:chOff x="4770083" y="3461847"/>
              <a:chExt cx="6594369" cy="1239806"/>
            </a:xfrm>
          </p:grpSpPr>
          <p:sp>
            <p:nvSpPr>
              <p:cNvPr id="30" name="Freeform: Shape 18">
                <a:extLst>
                  <a:ext uri="{FF2B5EF4-FFF2-40B4-BE49-F238E27FC236}">
                    <a16:creationId xmlns:a16="http://schemas.microsoft.com/office/drawing/2014/main" id="{5E765CD0-89D8-44E6-B509-08ED86C48F44}"/>
                  </a:ext>
                </a:extLst>
              </p:cNvPr>
              <p:cNvSpPr/>
              <p:nvPr/>
            </p:nvSpPr>
            <p:spPr>
              <a:xfrm>
                <a:off x="4770083" y="3898270"/>
                <a:ext cx="6594369"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2E9AB7CB-5756-4345-97EC-4220B03E7F32}"/>
                  </a:ext>
                </a:extLst>
              </p:cNvPr>
              <p:cNvSpPr txBox="1"/>
              <p:nvPr/>
            </p:nvSpPr>
            <p:spPr>
              <a:xfrm>
                <a:off x="7691417" y="3461847"/>
                <a:ext cx="856932"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20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32" name="Speech Bubble: Rectangle with Corners Rounded 10">
            <a:extLst>
              <a:ext uri="{FF2B5EF4-FFF2-40B4-BE49-F238E27FC236}">
                <a16:creationId xmlns:a16="http://schemas.microsoft.com/office/drawing/2014/main" id="{B2FCC2E0-6575-488D-984F-2AD38FA0D09C}"/>
              </a:ext>
            </a:extLst>
          </p:cNvPr>
          <p:cNvSpPr/>
          <p:nvPr/>
        </p:nvSpPr>
        <p:spPr>
          <a:xfrm>
            <a:off x="2793755" y="2934523"/>
            <a:ext cx="3056688" cy="871606"/>
          </a:xfrm>
          <a:prstGeom prst="wedgeEllipseCallout">
            <a:avLst>
              <a:gd name="adj1" fmla="val 12288"/>
              <a:gd name="adj2" fmla="val 5970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and </a:t>
            </a:r>
            <a:r>
              <a:rPr lang="en-GB" sz="2000" b="1" dirty="0">
                <a:solidFill>
                  <a:srgbClr val="C00000"/>
                </a:solidFill>
              </a:rPr>
              <a:t>20</a:t>
            </a:r>
            <a:r>
              <a:rPr lang="en-GB" sz="2000" b="1" dirty="0">
                <a:solidFill>
                  <a:srgbClr val="253746"/>
                </a:solidFill>
              </a:rPr>
              <a:t> to 100...</a:t>
            </a:r>
          </a:p>
        </p:txBody>
      </p:sp>
      <p:sp>
        <p:nvSpPr>
          <p:cNvPr id="33" name="Speech Bubble: Rectangle with Corners Rounded 10">
            <a:extLst>
              <a:ext uri="{FF2B5EF4-FFF2-40B4-BE49-F238E27FC236}">
                <a16:creationId xmlns:a16="http://schemas.microsoft.com/office/drawing/2014/main" id="{1FB5B203-046A-43B5-A3FE-D98ACE819BFD}"/>
              </a:ext>
            </a:extLst>
          </p:cNvPr>
          <p:cNvSpPr/>
          <p:nvPr/>
        </p:nvSpPr>
        <p:spPr>
          <a:xfrm>
            <a:off x="180434" y="1250390"/>
            <a:ext cx="4005053" cy="603960"/>
          </a:xfrm>
          <a:prstGeom prst="wedgeEllipseCallout">
            <a:avLst>
              <a:gd name="adj1" fmla="val -47262"/>
              <a:gd name="adj2" fmla="val 7063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let’s try 105 - 78.</a:t>
            </a:r>
          </a:p>
        </p:txBody>
      </p:sp>
      <p:cxnSp>
        <p:nvCxnSpPr>
          <p:cNvPr id="34" name="Straight Connector 33">
            <a:extLst>
              <a:ext uri="{FF2B5EF4-FFF2-40B4-BE49-F238E27FC236}">
                <a16:creationId xmlns:a16="http://schemas.microsoft.com/office/drawing/2014/main" id="{3C2E127B-E3D2-4DF5-A225-9CE7EE2D9509}"/>
              </a:ext>
            </a:extLst>
          </p:cNvPr>
          <p:cNvCxnSpPr/>
          <p:nvPr/>
        </p:nvCxnSpPr>
        <p:spPr>
          <a:xfrm flipH="1">
            <a:off x="8478285" y="5039102"/>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5" name="TextBox 34">
            <a:extLst>
              <a:ext uri="{FF2B5EF4-FFF2-40B4-BE49-F238E27FC236}">
                <a16:creationId xmlns:a16="http://schemas.microsoft.com/office/drawing/2014/main" id="{5D13327A-D325-438C-9E89-3BECBC58305A}"/>
              </a:ext>
            </a:extLst>
          </p:cNvPr>
          <p:cNvSpPr txBox="1"/>
          <p:nvPr/>
        </p:nvSpPr>
        <p:spPr>
          <a:xfrm>
            <a:off x="8136000" y="5183102"/>
            <a:ext cx="6828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105</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1D413193-582A-40FC-AFAF-68C420B9D188}"/>
              </a:ext>
            </a:extLst>
          </p:cNvPr>
          <p:cNvGrpSpPr/>
          <p:nvPr/>
        </p:nvGrpSpPr>
        <p:grpSpPr>
          <a:xfrm>
            <a:off x="7321550" y="4057317"/>
            <a:ext cx="1162050" cy="982960"/>
            <a:chOff x="4899515" y="3450136"/>
            <a:chExt cx="6432877" cy="1251517"/>
          </a:xfrm>
        </p:grpSpPr>
        <p:sp>
          <p:nvSpPr>
            <p:cNvPr id="37" name="Freeform: Shape 18">
              <a:extLst>
                <a:ext uri="{FF2B5EF4-FFF2-40B4-BE49-F238E27FC236}">
                  <a16:creationId xmlns:a16="http://schemas.microsoft.com/office/drawing/2014/main" id="{2F0FFDE3-900D-4186-9E2D-04C3FBCAF7EA}"/>
                </a:ext>
              </a:extLst>
            </p:cNvPr>
            <p:cNvSpPr/>
            <p:nvPr/>
          </p:nvSpPr>
          <p:spPr>
            <a:xfrm>
              <a:off x="4899515" y="3898270"/>
              <a:ext cx="6432877"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0F1815FC-2C37-46EA-9888-CD7A68B515A4}"/>
                </a:ext>
              </a:extLst>
            </p:cNvPr>
            <p:cNvSpPr txBox="1"/>
            <p:nvPr/>
          </p:nvSpPr>
          <p:spPr>
            <a:xfrm>
              <a:off x="7687487" y="3450136"/>
              <a:ext cx="856932"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5</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9" name="Speech Bubble: Rectangle with Corners Rounded 10">
            <a:extLst>
              <a:ext uri="{FF2B5EF4-FFF2-40B4-BE49-F238E27FC236}">
                <a16:creationId xmlns:a16="http://schemas.microsoft.com/office/drawing/2014/main" id="{9E462C1B-F912-47AB-BC99-A9EEB105502A}"/>
              </a:ext>
            </a:extLst>
          </p:cNvPr>
          <p:cNvSpPr/>
          <p:nvPr/>
        </p:nvSpPr>
        <p:spPr>
          <a:xfrm>
            <a:off x="6086166" y="2412840"/>
            <a:ext cx="2761282" cy="927962"/>
          </a:xfrm>
          <a:prstGeom prst="wedgeEllipseCallout">
            <a:avLst>
              <a:gd name="adj1" fmla="val -5079"/>
              <a:gd name="adj2" fmla="val 8161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then </a:t>
            </a:r>
            <a:r>
              <a:rPr lang="en-GB" sz="2000" b="1" dirty="0">
                <a:solidFill>
                  <a:srgbClr val="C00000"/>
                </a:solidFill>
              </a:rPr>
              <a:t>5</a:t>
            </a:r>
            <a:r>
              <a:rPr lang="en-GB" sz="2000" b="1" dirty="0">
                <a:solidFill>
                  <a:srgbClr val="253746"/>
                </a:solidFill>
              </a:rPr>
              <a:t> to 105.</a:t>
            </a:r>
          </a:p>
        </p:txBody>
      </p:sp>
      <p:sp>
        <p:nvSpPr>
          <p:cNvPr id="40" name="Speech Bubble: Rectangle with Corners Rounded 10">
            <a:extLst>
              <a:ext uri="{FF2B5EF4-FFF2-40B4-BE49-F238E27FC236}">
                <a16:creationId xmlns:a16="http://schemas.microsoft.com/office/drawing/2014/main" id="{B510C635-880B-4194-AF3F-40846AC096B6}"/>
              </a:ext>
            </a:extLst>
          </p:cNvPr>
          <p:cNvSpPr/>
          <p:nvPr/>
        </p:nvSpPr>
        <p:spPr>
          <a:xfrm>
            <a:off x="126958" y="2604713"/>
            <a:ext cx="2145323" cy="1119139"/>
          </a:xfrm>
          <a:prstGeom prst="wedgeEllipseCallout">
            <a:avLst>
              <a:gd name="adj1" fmla="val 10592"/>
              <a:gd name="adj2" fmla="val 7389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First hop </a:t>
            </a:r>
            <a:r>
              <a:rPr lang="en-GB" sz="2000" b="1" dirty="0">
                <a:solidFill>
                  <a:srgbClr val="C00000"/>
                </a:solidFill>
              </a:rPr>
              <a:t>2 </a:t>
            </a:r>
            <a:r>
              <a:rPr lang="en-GB" sz="2000" b="1" dirty="0">
                <a:solidFill>
                  <a:srgbClr val="253746"/>
                </a:solidFill>
              </a:rPr>
              <a:t>to 80…</a:t>
            </a:r>
          </a:p>
        </p:txBody>
      </p:sp>
      <p:sp>
        <p:nvSpPr>
          <p:cNvPr id="41" name="Speech Bubble: Rectangle with Corners Rounded 10">
            <a:extLst>
              <a:ext uri="{FF2B5EF4-FFF2-40B4-BE49-F238E27FC236}">
                <a16:creationId xmlns:a16="http://schemas.microsoft.com/office/drawing/2014/main" id="{7915F8C0-8650-4D4E-87E2-B581B938D259}"/>
              </a:ext>
            </a:extLst>
          </p:cNvPr>
          <p:cNvSpPr/>
          <p:nvPr/>
        </p:nvSpPr>
        <p:spPr>
          <a:xfrm>
            <a:off x="4816315" y="1015578"/>
            <a:ext cx="3259978" cy="1047820"/>
          </a:xfrm>
          <a:prstGeom prst="wedgeEllipseCallout">
            <a:avLst>
              <a:gd name="adj1" fmla="val 73934"/>
              <a:gd name="adj2" fmla="val -734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105 - 78 = 27</a:t>
            </a:r>
          </a:p>
          <a:p>
            <a:pPr algn="ctr"/>
            <a:r>
              <a:rPr lang="en-GB" sz="2000" b="1" dirty="0">
                <a:solidFill>
                  <a:srgbClr val="253746"/>
                </a:solidFill>
              </a:rPr>
              <a:t>Can you see why?</a:t>
            </a:r>
          </a:p>
        </p:txBody>
      </p:sp>
    </p:spTree>
    <p:extLst>
      <p:ext uri="{BB962C8B-B14F-4D97-AF65-F5344CB8AC3E}">
        <p14:creationId xmlns:p14="http://schemas.microsoft.com/office/powerpoint/2010/main" val="257707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xit" presetSubtype="0" fill="hold" nodeType="withEffect">
                                  <p:stCondLst>
                                    <p:cond delay="0"/>
                                  </p:stCondLst>
                                  <p:childTnLst>
                                    <p:animEffect transition="out" filter="fade">
                                      <p:cBhvr>
                                        <p:cTn id="18" dur="250"/>
                                        <p:tgtEl>
                                          <p:spTgt spid="15"/>
                                        </p:tgtEl>
                                      </p:cBhvr>
                                    </p:animEffect>
                                    <p:set>
                                      <p:cBhvr>
                                        <p:cTn id="19" dur="1" fill="hold">
                                          <p:stCondLst>
                                            <p:cond delay="249"/>
                                          </p:stCondLst>
                                        </p:cTn>
                                        <p:tgtEl>
                                          <p:spTgt spid="15"/>
                                        </p:tgtEl>
                                        <p:attrNameLst>
                                          <p:attrName>style.visibility</p:attrName>
                                        </p:attrNameLst>
                                      </p:cBhvr>
                                      <p:to>
                                        <p:strVal val="hidden"/>
                                      </p:to>
                                    </p:se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xit" presetSubtype="0" fill="hold" nodeType="with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par>
                          <p:cTn id="49" fill="hold">
                            <p:stCondLst>
                              <p:cond delay="1000"/>
                            </p:stCondLst>
                            <p:childTnLst>
                              <p:par>
                                <p:cTn id="50" presetID="10" presetClass="exit" presetSubtype="0" fill="hold" nodeType="afterEffect">
                                  <p:stCondLst>
                                    <p:cond delay="0"/>
                                  </p:stCondLst>
                                  <p:childTnLst>
                                    <p:animEffect transition="out" filter="fade">
                                      <p:cBhvr>
                                        <p:cTn id="51" dur="250"/>
                                        <p:tgtEl>
                                          <p:spTgt spid="14"/>
                                        </p:tgtEl>
                                      </p:cBhvr>
                                    </p:animEffect>
                                    <p:set>
                                      <p:cBhvr>
                                        <p:cTn id="52" dur="1" fill="hold">
                                          <p:stCondLst>
                                            <p:cond delay="249"/>
                                          </p:stCondLst>
                                        </p:cTn>
                                        <p:tgtEl>
                                          <p:spTgt spid="14"/>
                                        </p:tgtEl>
                                        <p:attrNameLst>
                                          <p:attrName>style.visibility</p:attrName>
                                        </p:attrNameLst>
                                      </p:cBhvr>
                                      <p:to>
                                        <p:strVal val="hidden"/>
                                      </p:to>
                                    </p:set>
                                  </p:childTnLst>
                                </p:cTn>
                              </p:par>
                            </p:childTnLst>
                          </p:cTn>
                        </p:par>
                        <p:par>
                          <p:cTn id="53" fill="hold">
                            <p:stCondLst>
                              <p:cond delay="1250"/>
                            </p:stCondLst>
                            <p:childTnLst>
                              <p:par>
                                <p:cTn id="54" presetID="10" presetClass="entr" presetSubtype="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9" grpId="0" animBg="1"/>
      <p:bldP spid="40" grpId="0" animBg="1"/>
      <p:bldP spid="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1" name="TextBox 10">
            <a:extLst>
              <a:ext uri="{FF2B5EF4-FFF2-40B4-BE49-F238E27FC236}">
                <a16:creationId xmlns:a16="http://schemas.microsoft.com/office/drawing/2014/main" id="{8301324B-0265-4E38-BFC8-6693568D3E54}"/>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3: </a:t>
            </a:r>
            <a:r>
              <a:rPr lang="en-GB" sz="2000" b="1" dirty="0">
                <a:solidFill>
                  <a:srgbClr val="006400"/>
                </a:solidFill>
              </a:rPr>
              <a:t>Use counting up (Frog) to subtract numbers either side of 100, e.g. 102 - 86.</a:t>
            </a:r>
          </a:p>
          <a:p>
            <a:pPr>
              <a:buClr>
                <a:srgbClr val="EA7600"/>
              </a:buClr>
              <a:buSzPct val="120000"/>
            </a:pPr>
            <a:r>
              <a:rPr lang="en-GB" sz="2000" b="1" dirty="0">
                <a:solidFill>
                  <a:srgbClr val="0000CC"/>
                </a:solidFill>
              </a:rPr>
              <a:t>Use counting up (Frog) to subtract numbers either side of a multiple of 100, e.g. 402 - 356.</a:t>
            </a:r>
          </a:p>
        </p:txBody>
      </p:sp>
      <p:sp>
        <p:nvSpPr>
          <p:cNvPr id="12" name="Rounded Rectangle 1">
            <a:extLst>
              <a:ext uri="{FF2B5EF4-FFF2-40B4-BE49-F238E27FC236}">
                <a16:creationId xmlns:a16="http://schemas.microsoft.com/office/drawing/2014/main" id="{1354729D-1222-4674-A35B-EFB2A4AC0AFC}"/>
              </a:ext>
            </a:extLst>
          </p:cNvPr>
          <p:cNvSpPr/>
          <p:nvPr/>
        </p:nvSpPr>
        <p:spPr>
          <a:xfrm>
            <a:off x="116681" y="3634565"/>
            <a:ext cx="8860672"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87404F67-0C2D-46FF-B543-7ABDA27E64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293" y="4452750"/>
            <a:ext cx="657735" cy="615209"/>
          </a:xfrm>
          <a:prstGeom prst="rect">
            <a:avLst/>
          </a:prstGeom>
        </p:spPr>
      </p:pic>
      <p:pic>
        <p:nvPicPr>
          <p:cNvPr id="14" name="Picture 13">
            <a:extLst>
              <a:ext uri="{FF2B5EF4-FFF2-40B4-BE49-F238E27FC236}">
                <a16:creationId xmlns:a16="http://schemas.microsoft.com/office/drawing/2014/main" id="{15C752A8-A5D5-49F9-84AB-D03D6F4F6C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2045" y="4452749"/>
            <a:ext cx="657735" cy="615209"/>
          </a:xfrm>
          <a:prstGeom prst="rect">
            <a:avLst/>
          </a:prstGeom>
        </p:spPr>
      </p:pic>
      <p:pic>
        <p:nvPicPr>
          <p:cNvPr id="15" name="Picture 14">
            <a:extLst>
              <a:ext uri="{FF2B5EF4-FFF2-40B4-BE49-F238E27FC236}">
                <a16:creationId xmlns:a16="http://schemas.microsoft.com/office/drawing/2014/main" id="{AD08A822-673C-45D0-8431-7D7174E640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226" y="4440834"/>
            <a:ext cx="657735" cy="615209"/>
          </a:xfrm>
          <a:prstGeom prst="rect">
            <a:avLst/>
          </a:prstGeom>
        </p:spPr>
      </p:pic>
      <p:pic>
        <p:nvPicPr>
          <p:cNvPr id="16" name="Picture 15">
            <a:extLst>
              <a:ext uri="{FF2B5EF4-FFF2-40B4-BE49-F238E27FC236}">
                <a16:creationId xmlns:a16="http://schemas.microsoft.com/office/drawing/2014/main" id="{3D46B2BA-6C90-4EB4-8813-6D86AF7331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466" y="4423893"/>
            <a:ext cx="657735" cy="615209"/>
          </a:xfrm>
          <a:prstGeom prst="rect">
            <a:avLst/>
          </a:prstGeom>
        </p:spPr>
      </p:pic>
      <p:cxnSp>
        <p:nvCxnSpPr>
          <p:cNvPr id="17" name="Straight Connector 16">
            <a:extLst>
              <a:ext uri="{FF2B5EF4-FFF2-40B4-BE49-F238E27FC236}">
                <a16:creationId xmlns:a16="http://schemas.microsoft.com/office/drawing/2014/main" id="{6D5B5533-FA47-4E8D-A3D1-C77DEB771F21}"/>
              </a:ext>
            </a:extLst>
          </p:cNvPr>
          <p:cNvCxnSpPr>
            <a:cxnSpLocks/>
          </p:cNvCxnSpPr>
          <p:nvPr/>
        </p:nvCxnSpPr>
        <p:spPr>
          <a:xfrm>
            <a:off x="220128" y="5040277"/>
            <a:ext cx="8498192" cy="2768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a16="http://schemas.microsoft.com/office/drawing/2014/main" id="{4DE71993-DEEC-42F5-AE76-A90ED1F0C6BC}"/>
              </a:ext>
            </a:extLst>
          </p:cNvPr>
          <p:cNvCxnSpPr/>
          <p:nvPr/>
        </p:nvCxnSpPr>
        <p:spPr>
          <a:xfrm flipH="1">
            <a:off x="565472" y="5039102"/>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0EE5DB74-FB72-49A3-A399-5CD04465E038}"/>
              </a:ext>
            </a:extLst>
          </p:cNvPr>
          <p:cNvSpPr txBox="1"/>
          <p:nvPr/>
        </p:nvSpPr>
        <p:spPr>
          <a:xfrm>
            <a:off x="230982" y="5183102"/>
            <a:ext cx="5882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378</a:t>
            </a:r>
          </a:p>
        </p:txBody>
      </p:sp>
      <p:grpSp>
        <p:nvGrpSpPr>
          <p:cNvPr id="20" name="Group 19">
            <a:extLst>
              <a:ext uri="{FF2B5EF4-FFF2-40B4-BE49-F238E27FC236}">
                <a16:creationId xmlns:a16="http://schemas.microsoft.com/office/drawing/2014/main" id="{5ACCF399-3E5D-4DCB-AF20-1655D97B6EBA}"/>
              </a:ext>
            </a:extLst>
          </p:cNvPr>
          <p:cNvGrpSpPr/>
          <p:nvPr/>
        </p:nvGrpSpPr>
        <p:grpSpPr>
          <a:xfrm>
            <a:off x="565473" y="4079579"/>
            <a:ext cx="915792" cy="1503632"/>
            <a:chOff x="1423517" y="3720477"/>
            <a:chExt cx="1327731" cy="1503632"/>
          </a:xfrm>
        </p:grpSpPr>
        <p:cxnSp>
          <p:nvCxnSpPr>
            <p:cNvPr id="21" name="Straight Connector 20">
              <a:extLst>
                <a:ext uri="{FF2B5EF4-FFF2-40B4-BE49-F238E27FC236}">
                  <a16:creationId xmlns:a16="http://schemas.microsoft.com/office/drawing/2014/main" id="{2135521C-F5AD-4C09-99A3-A57D61C08854}"/>
                </a:ext>
              </a:extLst>
            </p:cNvPr>
            <p:cNvCxnSpPr/>
            <p:nvPr/>
          </p:nvCxnSpPr>
          <p:spPr>
            <a:xfrm flipH="1">
              <a:off x="2319947" y="4669926"/>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2" name="TextBox 21">
              <a:extLst>
                <a:ext uri="{FF2B5EF4-FFF2-40B4-BE49-F238E27FC236}">
                  <a16:creationId xmlns:a16="http://schemas.microsoft.com/office/drawing/2014/main" id="{44F9F825-05BE-4797-B1DB-3DEE3F2DE13D}"/>
                </a:ext>
              </a:extLst>
            </p:cNvPr>
            <p:cNvSpPr txBox="1"/>
            <p:nvPr/>
          </p:nvSpPr>
          <p:spPr>
            <a:xfrm>
              <a:off x="1876982" y="4823999"/>
              <a:ext cx="8742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2060"/>
                  </a:solidFill>
                  <a:latin typeface="Calibri" panose="020F0502020204030204"/>
                </a:rPr>
                <a:t>380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7BEF7FC5-46BE-4C45-85AE-D6A590880AA2}"/>
                </a:ext>
              </a:extLst>
            </p:cNvPr>
            <p:cNvGrpSpPr/>
            <p:nvPr/>
          </p:nvGrpSpPr>
          <p:grpSpPr>
            <a:xfrm>
              <a:off x="1423517" y="3720477"/>
              <a:ext cx="890598" cy="960698"/>
              <a:chOff x="2247895" y="3517309"/>
              <a:chExt cx="876034" cy="1163405"/>
            </a:xfrm>
          </p:grpSpPr>
          <p:sp>
            <p:nvSpPr>
              <p:cNvPr id="24" name="Freeform: Shape 17">
                <a:extLst>
                  <a:ext uri="{FF2B5EF4-FFF2-40B4-BE49-F238E27FC236}">
                    <a16:creationId xmlns:a16="http://schemas.microsoft.com/office/drawing/2014/main" id="{93D04E67-14A3-4A11-A1CB-897C4DAF90F5}"/>
                  </a:ext>
                </a:extLst>
              </p:cNvPr>
              <p:cNvSpPr/>
              <p:nvPr/>
            </p:nvSpPr>
            <p:spPr>
              <a:xfrm>
                <a:off x="2247895" y="4035365"/>
                <a:ext cx="876034"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A2F8F0F5-DA66-410B-9A53-AE8131049E65}"/>
                  </a:ext>
                </a:extLst>
              </p:cNvPr>
              <p:cNvSpPr txBox="1"/>
              <p:nvPr/>
            </p:nvSpPr>
            <p:spPr>
              <a:xfrm>
                <a:off x="2507270" y="3517309"/>
                <a:ext cx="428466"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2</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6" name="Group 25">
            <a:extLst>
              <a:ext uri="{FF2B5EF4-FFF2-40B4-BE49-F238E27FC236}">
                <a16:creationId xmlns:a16="http://schemas.microsoft.com/office/drawing/2014/main" id="{2E045C2F-4503-4BDF-B1A5-8ECA10C3B0F6}"/>
              </a:ext>
            </a:extLst>
          </p:cNvPr>
          <p:cNvGrpSpPr/>
          <p:nvPr/>
        </p:nvGrpSpPr>
        <p:grpSpPr>
          <a:xfrm>
            <a:off x="1219505" y="4071172"/>
            <a:ext cx="6669965" cy="1516696"/>
            <a:chOff x="3078367" y="3707413"/>
            <a:chExt cx="5670161" cy="1516696"/>
          </a:xfrm>
        </p:grpSpPr>
        <p:cxnSp>
          <p:nvCxnSpPr>
            <p:cNvPr id="27" name="Straight Connector 26">
              <a:extLst>
                <a:ext uri="{FF2B5EF4-FFF2-40B4-BE49-F238E27FC236}">
                  <a16:creationId xmlns:a16="http://schemas.microsoft.com/office/drawing/2014/main" id="{A9B6B0CE-F9A9-4004-9E2E-DAA8EDB262E7}"/>
                </a:ext>
              </a:extLst>
            </p:cNvPr>
            <p:cNvCxnSpPr/>
            <p:nvPr/>
          </p:nvCxnSpPr>
          <p:spPr>
            <a:xfrm flipH="1">
              <a:off x="8263877"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8" name="TextBox 27">
              <a:extLst>
                <a:ext uri="{FF2B5EF4-FFF2-40B4-BE49-F238E27FC236}">
                  <a16:creationId xmlns:a16="http://schemas.microsoft.com/office/drawing/2014/main" id="{E53A0195-97C7-45EC-A61A-EE4BFD1B3602}"/>
                </a:ext>
              </a:extLst>
            </p:cNvPr>
            <p:cNvSpPr txBox="1"/>
            <p:nvPr/>
          </p:nvSpPr>
          <p:spPr>
            <a:xfrm>
              <a:off x="7726680" y="4823999"/>
              <a:ext cx="10218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   40</a:t>
              </a:r>
              <a:r>
                <a:rPr kumimoji="0" lang="en-GB" sz="2000" b="1" i="0" u="none" strike="noStrike" kern="1200" cap="none" spc="0" normalizeH="0" baseline="0" noProof="0" dirty="0">
                  <a:ln>
                    <a:noFill/>
                  </a:ln>
                  <a:solidFill>
                    <a:srgbClr val="002060"/>
                  </a:solidFill>
                  <a:effectLst/>
                  <a:uLnTx/>
                  <a:uFillTx/>
                  <a:latin typeface="Calibri" panose="020F0502020204030204"/>
                </a:rPr>
                <a:t>0</a:t>
              </a:r>
            </a:p>
          </p:txBody>
        </p:sp>
        <p:grpSp>
          <p:nvGrpSpPr>
            <p:cNvPr id="29" name="Group 28">
              <a:extLst>
                <a:ext uri="{FF2B5EF4-FFF2-40B4-BE49-F238E27FC236}">
                  <a16:creationId xmlns:a16="http://schemas.microsoft.com/office/drawing/2014/main" id="{F9EE6B80-1C76-4052-A398-D1BC10669D90}"/>
                </a:ext>
              </a:extLst>
            </p:cNvPr>
            <p:cNvGrpSpPr/>
            <p:nvPr/>
          </p:nvGrpSpPr>
          <p:grpSpPr>
            <a:xfrm>
              <a:off x="3078367" y="3707413"/>
              <a:ext cx="5172155" cy="973762"/>
              <a:chOff x="4770083" y="3461847"/>
              <a:chExt cx="6594369" cy="1239806"/>
            </a:xfrm>
          </p:grpSpPr>
          <p:sp>
            <p:nvSpPr>
              <p:cNvPr id="30" name="Freeform: Shape 18">
                <a:extLst>
                  <a:ext uri="{FF2B5EF4-FFF2-40B4-BE49-F238E27FC236}">
                    <a16:creationId xmlns:a16="http://schemas.microsoft.com/office/drawing/2014/main" id="{5E765CD0-89D8-44E6-B509-08ED86C48F44}"/>
                  </a:ext>
                </a:extLst>
              </p:cNvPr>
              <p:cNvSpPr/>
              <p:nvPr/>
            </p:nvSpPr>
            <p:spPr>
              <a:xfrm>
                <a:off x="4770083" y="3898270"/>
                <a:ext cx="6594369"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2E9AB7CB-5756-4345-97EC-4220B03E7F32}"/>
                  </a:ext>
                </a:extLst>
              </p:cNvPr>
              <p:cNvSpPr txBox="1"/>
              <p:nvPr/>
            </p:nvSpPr>
            <p:spPr>
              <a:xfrm>
                <a:off x="7691417" y="3461847"/>
                <a:ext cx="856932"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20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32" name="Speech Bubble: Rectangle with Corners Rounded 10">
            <a:extLst>
              <a:ext uri="{FF2B5EF4-FFF2-40B4-BE49-F238E27FC236}">
                <a16:creationId xmlns:a16="http://schemas.microsoft.com/office/drawing/2014/main" id="{B2FCC2E0-6575-488D-984F-2AD38FA0D09C}"/>
              </a:ext>
            </a:extLst>
          </p:cNvPr>
          <p:cNvSpPr/>
          <p:nvPr/>
        </p:nvSpPr>
        <p:spPr>
          <a:xfrm>
            <a:off x="2793755" y="2934523"/>
            <a:ext cx="3056688" cy="871606"/>
          </a:xfrm>
          <a:prstGeom prst="wedgeEllipseCallout">
            <a:avLst>
              <a:gd name="adj1" fmla="val 12288"/>
              <a:gd name="adj2" fmla="val 5970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and </a:t>
            </a:r>
            <a:r>
              <a:rPr lang="en-GB" sz="2000" b="1" dirty="0">
                <a:solidFill>
                  <a:srgbClr val="C00000"/>
                </a:solidFill>
              </a:rPr>
              <a:t>20</a:t>
            </a:r>
            <a:r>
              <a:rPr lang="en-GB" sz="2000" b="1" dirty="0">
                <a:solidFill>
                  <a:srgbClr val="253746"/>
                </a:solidFill>
              </a:rPr>
              <a:t> to 400...</a:t>
            </a:r>
          </a:p>
        </p:txBody>
      </p:sp>
      <p:sp>
        <p:nvSpPr>
          <p:cNvPr id="33" name="Speech Bubble: Rectangle with Corners Rounded 10">
            <a:extLst>
              <a:ext uri="{FF2B5EF4-FFF2-40B4-BE49-F238E27FC236}">
                <a16:creationId xmlns:a16="http://schemas.microsoft.com/office/drawing/2014/main" id="{1FB5B203-046A-43B5-A3FE-D98ACE819BFD}"/>
              </a:ext>
            </a:extLst>
          </p:cNvPr>
          <p:cNvSpPr/>
          <p:nvPr/>
        </p:nvSpPr>
        <p:spPr>
          <a:xfrm>
            <a:off x="180434" y="1060982"/>
            <a:ext cx="4005053" cy="1156574"/>
          </a:xfrm>
          <a:prstGeom prst="wedgeEllipseCallout">
            <a:avLst>
              <a:gd name="adj1" fmla="val -47262"/>
              <a:gd name="adj2" fmla="val 7063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let’s try </a:t>
            </a:r>
            <a:r>
              <a:rPr lang="en-GB" sz="2000" b="1" dirty="0">
                <a:solidFill>
                  <a:srgbClr val="C00000"/>
                </a:solidFill>
              </a:rPr>
              <a:t>405 - 378. </a:t>
            </a:r>
            <a:r>
              <a:rPr lang="en-GB" sz="2000" b="1" dirty="0">
                <a:solidFill>
                  <a:srgbClr val="253746"/>
                </a:solidFill>
              </a:rPr>
              <a:t>Do you notice anything about those numbers?</a:t>
            </a:r>
          </a:p>
        </p:txBody>
      </p:sp>
      <p:cxnSp>
        <p:nvCxnSpPr>
          <p:cNvPr id="34" name="Straight Connector 33">
            <a:extLst>
              <a:ext uri="{FF2B5EF4-FFF2-40B4-BE49-F238E27FC236}">
                <a16:creationId xmlns:a16="http://schemas.microsoft.com/office/drawing/2014/main" id="{3C2E127B-E3D2-4DF5-A225-9CE7EE2D9509}"/>
              </a:ext>
            </a:extLst>
          </p:cNvPr>
          <p:cNvCxnSpPr/>
          <p:nvPr/>
        </p:nvCxnSpPr>
        <p:spPr>
          <a:xfrm flipH="1">
            <a:off x="8478285" y="5039102"/>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5" name="TextBox 34">
            <a:extLst>
              <a:ext uri="{FF2B5EF4-FFF2-40B4-BE49-F238E27FC236}">
                <a16:creationId xmlns:a16="http://schemas.microsoft.com/office/drawing/2014/main" id="{5D13327A-D325-438C-9E89-3BECBC58305A}"/>
              </a:ext>
            </a:extLst>
          </p:cNvPr>
          <p:cNvSpPr txBox="1"/>
          <p:nvPr/>
        </p:nvSpPr>
        <p:spPr>
          <a:xfrm>
            <a:off x="8136000" y="5183102"/>
            <a:ext cx="6828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405</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1D413193-582A-40FC-AFAF-68C420B9D188}"/>
              </a:ext>
            </a:extLst>
          </p:cNvPr>
          <p:cNvGrpSpPr/>
          <p:nvPr/>
        </p:nvGrpSpPr>
        <p:grpSpPr>
          <a:xfrm>
            <a:off x="7321550" y="4057317"/>
            <a:ext cx="1141024" cy="982960"/>
            <a:chOff x="4899515" y="3450136"/>
            <a:chExt cx="6432877" cy="1251517"/>
          </a:xfrm>
        </p:grpSpPr>
        <p:sp>
          <p:nvSpPr>
            <p:cNvPr id="37" name="Freeform: Shape 18">
              <a:extLst>
                <a:ext uri="{FF2B5EF4-FFF2-40B4-BE49-F238E27FC236}">
                  <a16:creationId xmlns:a16="http://schemas.microsoft.com/office/drawing/2014/main" id="{2F0FFDE3-900D-4186-9E2D-04C3FBCAF7EA}"/>
                </a:ext>
              </a:extLst>
            </p:cNvPr>
            <p:cNvSpPr/>
            <p:nvPr/>
          </p:nvSpPr>
          <p:spPr>
            <a:xfrm>
              <a:off x="4899515" y="3898270"/>
              <a:ext cx="6432877"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0F1815FC-2C37-46EA-9888-CD7A68B515A4}"/>
                </a:ext>
              </a:extLst>
            </p:cNvPr>
            <p:cNvSpPr txBox="1"/>
            <p:nvPr/>
          </p:nvSpPr>
          <p:spPr>
            <a:xfrm>
              <a:off x="7687487" y="3450136"/>
              <a:ext cx="856932"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5</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9" name="Speech Bubble: Rectangle with Corners Rounded 10">
            <a:extLst>
              <a:ext uri="{FF2B5EF4-FFF2-40B4-BE49-F238E27FC236}">
                <a16:creationId xmlns:a16="http://schemas.microsoft.com/office/drawing/2014/main" id="{9E462C1B-F912-47AB-BC99-A9EEB105502A}"/>
              </a:ext>
            </a:extLst>
          </p:cNvPr>
          <p:cNvSpPr/>
          <p:nvPr/>
        </p:nvSpPr>
        <p:spPr>
          <a:xfrm>
            <a:off x="6086166" y="2571316"/>
            <a:ext cx="2761282" cy="769485"/>
          </a:xfrm>
          <a:prstGeom prst="wedgeEllipseCallout">
            <a:avLst>
              <a:gd name="adj1" fmla="val -5079"/>
              <a:gd name="adj2" fmla="val 8161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then </a:t>
            </a:r>
            <a:r>
              <a:rPr lang="en-GB" sz="2000" b="1" dirty="0">
                <a:solidFill>
                  <a:srgbClr val="C00000"/>
                </a:solidFill>
              </a:rPr>
              <a:t>5</a:t>
            </a:r>
            <a:r>
              <a:rPr lang="en-GB" sz="2000" b="1" dirty="0">
                <a:solidFill>
                  <a:srgbClr val="253746"/>
                </a:solidFill>
              </a:rPr>
              <a:t> to 405.</a:t>
            </a:r>
          </a:p>
        </p:txBody>
      </p:sp>
      <p:sp>
        <p:nvSpPr>
          <p:cNvPr id="40" name="Speech Bubble: Rectangle with Corners Rounded 10">
            <a:extLst>
              <a:ext uri="{FF2B5EF4-FFF2-40B4-BE49-F238E27FC236}">
                <a16:creationId xmlns:a16="http://schemas.microsoft.com/office/drawing/2014/main" id="{B510C635-880B-4194-AF3F-40846AC096B6}"/>
              </a:ext>
            </a:extLst>
          </p:cNvPr>
          <p:cNvSpPr/>
          <p:nvPr/>
        </p:nvSpPr>
        <p:spPr>
          <a:xfrm>
            <a:off x="126958" y="2604713"/>
            <a:ext cx="2145323" cy="1119139"/>
          </a:xfrm>
          <a:prstGeom prst="wedgeEllipseCallout">
            <a:avLst>
              <a:gd name="adj1" fmla="val 10592"/>
              <a:gd name="adj2" fmla="val 7389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First hop </a:t>
            </a:r>
            <a:r>
              <a:rPr lang="en-GB" sz="2000" b="1" dirty="0">
                <a:solidFill>
                  <a:srgbClr val="C00000"/>
                </a:solidFill>
              </a:rPr>
              <a:t>2 </a:t>
            </a:r>
            <a:r>
              <a:rPr lang="en-GB" sz="2000" b="1" dirty="0">
                <a:solidFill>
                  <a:srgbClr val="253746"/>
                </a:solidFill>
              </a:rPr>
              <a:t>to 380…</a:t>
            </a:r>
          </a:p>
        </p:txBody>
      </p:sp>
      <p:sp>
        <p:nvSpPr>
          <p:cNvPr id="41" name="Speech Bubble: Rectangle with Corners Rounded 10">
            <a:extLst>
              <a:ext uri="{FF2B5EF4-FFF2-40B4-BE49-F238E27FC236}">
                <a16:creationId xmlns:a16="http://schemas.microsoft.com/office/drawing/2014/main" id="{7915F8C0-8650-4D4E-87E2-B581B938D259}"/>
              </a:ext>
            </a:extLst>
          </p:cNvPr>
          <p:cNvSpPr/>
          <p:nvPr/>
        </p:nvSpPr>
        <p:spPr>
          <a:xfrm>
            <a:off x="4572000" y="996595"/>
            <a:ext cx="3890806" cy="1047820"/>
          </a:xfrm>
          <a:prstGeom prst="wedgeEllipseCallout">
            <a:avLst>
              <a:gd name="adj1" fmla="val 55818"/>
              <a:gd name="adj2" fmla="val -855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405 - 378 = 27</a:t>
            </a:r>
          </a:p>
          <a:p>
            <a:pPr algn="ctr"/>
            <a:r>
              <a:rPr lang="en-GB" sz="2000" b="1" dirty="0">
                <a:solidFill>
                  <a:srgbClr val="253746"/>
                </a:solidFill>
              </a:rPr>
              <a:t>Same jumps as 105 - 78!</a:t>
            </a:r>
          </a:p>
        </p:txBody>
      </p:sp>
    </p:spTree>
    <p:extLst>
      <p:ext uri="{BB962C8B-B14F-4D97-AF65-F5344CB8AC3E}">
        <p14:creationId xmlns:p14="http://schemas.microsoft.com/office/powerpoint/2010/main" val="310353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xit" presetSubtype="0" fill="hold" nodeType="withEffect">
                                  <p:stCondLst>
                                    <p:cond delay="0"/>
                                  </p:stCondLst>
                                  <p:childTnLst>
                                    <p:animEffect transition="out" filter="fade">
                                      <p:cBhvr>
                                        <p:cTn id="18" dur="250"/>
                                        <p:tgtEl>
                                          <p:spTgt spid="15"/>
                                        </p:tgtEl>
                                      </p:cBhvr>
                                    </p:animEffect>
                                    <p:set>
                                      <p:cBhvr>
                                        <p:cTn id="19" dur="1" fill="hold">
                                          <p:stCondLst>
                                            <p:cond delay="249"/>
                                          </p:stCondLst>
                                        </p:cTn>
                                        <p:tgtEl>
                                          <p:spTgt spid="15"/>
                                        </p:tgtEl>
                                        <p:attrNameLst>
                                          <p:attrName>style.visibility</p:attrName>
                                        </p:attrNameLst>
                                      </p:cBhvr>
                                      <p:to>
                                        <p:strVal val="hidden"/>
                                      </p:to>
                                    </p:se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xit" presetSubtype="0" fill="hold" nodeType="with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par>
                          <p:cTn id="49" fill="hold">
                            <p:stCondLst>
                              <p:cond delay="1000"/>
                            </p:stCondLst>
                            <p:childTnLst>
                              <p:par>
                                <p:cTn id="50" presetID="10" presetClass="exit" presetSubtype="0" fill="hold" nodeType="afterEffect">
                                  <p:stCondLst>
                                    <p:cond delay="0"/>
                                  </p:stCondLst>
                                  <p:childTnLst>
                                    <p:animEffect transition="out" filter="fade">
                                      <p:cBhvr>
                                        <p:cTn id="51" dur="250"/>
                                        <p:tgtEl>
                                          <p:spTgt spid="14"/>
                                        </p:tgtEl>
                                      </p:cBhvr>
                                    </p:animEffect>
                                    <p:set>
                                      <p:cBhvr>
                                        <p:cTn id="52" dur="1" fill="hold">
                                          <p:stCondLst>
                                            <p:cond delay="249"/>
                                          </p:stCondLst>
                                        </p:cTn>
                                        <p:tgtEl>
                                          <p:spTgt spid="14"/>
                                        </p:tgtEl>
                                        <p:attrNameLst>
                                          <p:attrName>style.visibility</p:attrName>
                                        </p:attrNameLst>
                                      </p:cBhvr>
                                      <p:to>
                                        <p:strVal val="hidden"/>
                                      </p:to>
                                    </p:set>
                                  </p:childTnLst>
                                </p:cTn>
                              </p:par>
                            </p:childTnLst>
                          </p:cTn>
                        </p:par>
                        <p:par>
                          <p:cTn id="53" fill="hold">
                            <p:stCondLst>
                              <p:cond delay="1250"/>
                            </p:stCondLst>
                            <p:childTnLst>
                              <p:par>
                                <p:cTn id="54" presetID="10" presetClass="entr" presetSubtype="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9" grpId="0" animBg="1"/>
      <p:bldP spid="40" grpId="0" animBg="1"/>
      <p:bldP spid="4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1" name="TextBox 10">
            <a:extLst>
              <a:ext uri="{FF2B5EF4-FFF2-40B4-BE49-F238E27FC236}">
                <a16:creationId xmlns:a16="http://schemas.microsoft.com/office/drawing/2014/main" id="{8301324B-0265-4E38-BFC8-6693568D3E54}"/>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3: </a:t>
            </a:r>
            <a:r>
              <a:rPr lang="en-GB" sz="2000" b="1" dirty="0">
                <a:solidFill>
                  <a:srgbClr val="006400"/>
                </a:solidFill>
              </a:rPr>
              <a:t>Use counting up (Frog) to subtract numbers either side of 100, e.g. 102 - 86.</a:t>
            </a:r>
          </a:p>
          <a:p>
            <a:pPr>
              <a:buClr>
                <a:srgbClr val="EA7600"/>
              </a:buClr>
              <a:buSzPct val="120000"/>
            </a:pPr>
            <a:r>
              <a:rPr lang="en-GB" sz="2000" b="1" dirty="0">
                <a:solidFill>
                  <a:srgbClr val="0000CC"/>
                </a:solidFill>
              </a:rPr>
              <a:t>Use counting up (Frog) to subtract numbers either side of a multiple of 100, e.g. 402 - 356.</a:t>
            </a:r>
          </a:p>
        </p:txBody>
      </p:sp>
      <p:sp>
        <p:nvSpPr>
          <p:cNvPr id="12" name="Speech Bubble: Rectangle with Corners Rounded 10">
            <a:extLst>
              <a:ext uri="{FF2B5EF4-FFF2-40B4-BE49-F238E27FC236}">
                <a16:creationId xmlns:a16="http://schemas.microsoft.com/office/drawing/2014/main" id="{BF6104F3-3A9C-449A-9C24-9CA847CF6A01}"/>
              </a:ext>
            </a:extLst>
          </p:cNvPr>
          <p:cNvSpPr/>
          <p:nvPr/>
        </p:nvSpPr>
        <p:spPr>
          <a:xfrm>
            <a:off x="689591" y="1092711"/>
            <a:ext cx="3893857" cy="2106945"/>
          </a:xfrm>
          <a:prstGeom prst="wedgeEllipseCallout">
            <a:avLst>
              <a:gd name="adj1" fmla="val 49167"/>
              <a:gd name="adj2" fmla="val -365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accent6">
                    <a:lumMod val="75000"/>
                  </a:schemeClr>
                </a:solidFill>
              </a:rPr>
              <a:t>Y3 - </a:t>
            </a:r>
            <a:r>
              <a:rPr lang="en-US" sz="2000" b="1" dirty="0">
                <a:solidFill>
                  <a:srgbClr val="253746"/>
                </a:solidFill>
              </a:rPr>
              <a:t>choose a number between 101 and 110 and subtract a number between 70 and 99.</a:t>
            </a:r>
            <a:endParaRPr lang="en-GB" sz="2000" b="1" dirty="0">
              <a:solidFill>
                <a:srgbClr val="253746"/>
              </a:solidFill>
            </a:endParaRPr>
          </a:p>
        </p:txBody>
      </p:sp>
      <p:sp>
        <p:nvSpPr>
          <p:cNvPr id="13" name="Speech Bubble: Rectangle with Corners Rounded 10">
            <a:extLst>
              <a:ext uri="{FF2B5EF4-FFF2-40B4-BE49-F238E27FC236}">
                <a16:creationId xmlns:a16="http://schemas.microsoft.com/office/drawing/2014/main" id="{B0A068B4-D5C2-48C7-9326-792B5505DDF1}"/>
              </a:ext>
            </a:extLst>
          </p:cNvPr>
          <p:cNvSpPr/>
          <p:nvPr/>
        </p:nvSpPr>
        <p:spPr>
          <a:xfrm>
            <a:off x="4862843" y="1079187"/>
            <a:ext cx="3893857" cy="2106945"/>
          </a:xfrm>
          <a:prstGeom prst="wedgeEllipseCallout">
            <a:avLst>
              <a:gd name="adj1" fmla="val 49167"/>
              <a:gd name="adj2" fmla="val -365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rgbClr val="0000CC"/>
                </a:solidFill>
              </a:rPr>
              <a:t>Y4 - </a:t>
            </a:r>
            <a:r>
              <a:rPr lang="en-US" sz="2000" b="1" dirty="0">
                <a:solidFill>
                  <a:srgbClr val="253746"/>
                </a:solidFill>
              </a:rPr>
              <a:t>choose a number between 201 and 300 and subtract a number between 170 and 199. </a:t>
            </a:r>
            <a:endParaRPr lang="en-GB" sz="2000" b="1" dirty="0">
              <a:solidFill>
                <a:srgbClr val="253746"/>
              </a:solidFill>
            </a:endParaRPr>
          </a:p>
        </p:txBody>
      </p:sp>
      <p:sp>
        <p:nvSpPr>
          <p:cNvPr id="14" name="Speech Bubble: Rectangle with Corners Rounded 10">
            <a:extLst>
              <a:ext uri="{FF2B5EF4-FFF2-40B4-BE49-F238E27FC236}">
                <a16:creationId xmlns:a16="http://schemas.microsoft.com/office/drawing/2014/main" id="{889AF24D-B205-4A15-81D4-DE8D9A53FA97}"/>
              </a:ext>
            </a:extLst>
          </p:cNvPr>
          <p:cNvSpPr/>
          <p:nvPr/>
        </p:nvSpPr>
        <p:spPr>
          <a:xfrm>
            <a:off x="3056044" y="3282078"/>
            <a:ext cx="3893857" cy="2106945"/>
          </a:xfrm>
          <a:prstGeom prst="wedgeEllipseCallout">
            <a:avLst>
              <a:gd name="adj1" fmla="val 49167"/>
              <a:gd name="adj2" fmla="val -365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rgbClr val="253746"/>
                </a:solidFill>
              </a:rPr>
              <a:t>When you’ve calculated your subtraction, swap with a partner to mark.</a:t>
            </a:r>
            <a:endParaRPr lang="en-GB" sz="2000" b="1" dirty="0">
              <a:solidFill>
                <a:srgbClr val="253746"/>
              </a:solidFill>
            </a:endParaRPr>
          </a:p>
        </p:txBody>
      </p:sp>
    </p:spTree>
    <p:extLst>
      <p:ext uri="{BB962C8B-B14F-4D97-AF65-F5344CB8AC3E}">
        <p14:creationId xmlns:p14="http://schemas.microsoft.com/office/powerpoint/2010/main" val="86990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pic>
        <p:nvPicPr>
          <p:cNvPr id="4" name="Picture 3">
            <a:extLst>
              <a:ext uri="{FF2B5EF4-FFF2-40B4-BE49-F238E27FC236}">
                <a16:creationId xmlns:a16="http://schemas.microsoft.com/office/drawing/2014/main" id="{8B7440D3-4BB5-46BD-8898-815B473D167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12864" y="79016"/>
            <a:ext cx="4941321" cy="6059469"/>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3CFEC3DC-9A22-4019-B90F-34025F4AC87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10535" y="4277711"/>
            <a:ext cx="6922929" cy="1650124"/>
          </a:xfrm>
          <a:prstGeom prst="rect">
            <a:avLst/>
          </a:prstGeom>
          <a:ln>
            <a:solidFill>
              <a:srgbClr val="FFC000"/>
            </a:solidFill>
          </a:ln>
        </p:spPr>
      </p:pic>
      <p:grpSp>
        <p:nvGrpSpPr>
          <p:cNvPr id="11" name="Group 10">
            <a:extLst>
              <a:ext uri="{FF2B5EF4-FFF2-40B4-BE49-F238E27FC236}">
                <a16:creationId xmlns:a16="http://schemas.microsoft.com/office/drawing/2014/main" id="{833CFEF8-B6C4-4376-9340-F2A18B539F01}"/>
              </a:ext>
            </a:extLst>
          </p:cNvPr>
          <p:cNvGrpSpPr/>
          <p:nvPr/>
        </p:nvGrpSpPr>
        <p:grpSpPr>
          <a:xfrm>
            <a:off x="6953558" y="4063963"/>
            <a:ext cx="1713640" cy="1160976"/>
            <a:chOff x="1834709" y="4015907"/>
            <a:chExt cx="1606379" cy="952832"/>
          </a:xfrm>
        </p:grpSpPr>
        <p:sp>
          <p:nvSpPr>
            <p:cNvPr id="12" name="Rounded Rectangle 13">
              <a:extLst>
                <a:ext uri="{FF2B5EF4-FFF2-40B4-BE49-F238E27FC236}">
                  <a16:creationId xmlns:a16="http://schemas.microsoft.com/office/drawing/2014/main" id="{96EECB6A-4DFD-4E29-ABB0-E9C6CBA8199E}"/>
                </a:ext>
              </a:extLst>
            </p:cNvPr>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3" name="Picture 2" descr="Related image">
              <a:extLst>
                <a:ext uri="{FF2B5EF4-FFF2-40B4-BE49-F238E27FC236}">
                  <a16:creationId xmlns:a16="http://schemas.microsoft.com/office/drawing/2014/main" id="{376AA295-0A7A-4B91-A15D-70159298B628}"/>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5938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FE0E479-245B-4BFE-A8F2-D7D870D7DDAC}"/>
              </a:ext>
            </a:extLst>
          </p:cNvPr>
          <p:cNvGrpSpPr/>
          <p:nvPr/>
        </p:nvGrpSpPr>
        <p:grpSpPr>
          <a:xfrm>
            <a:off x="1576552" y="76763"/>
            <a:ext cx="5990896" cy="6057074"/>
            <a:chOff x="1576552" y="76763"/>
            <a:chExt cx="5990896" cy="6057074"/>
          </a:xfrm>
        </p:grpSpPr>
        <p:pic>
          <p:nvPicPr>
            <p:cNvPr id="4" name="Picture 3">
              <a:extLst>
                <a:ext uri="{FF2B5EF4-FFF2-40B4-BE49-F238E27FC236}">
                  <a16:creationId xmlns:a16="http://schemas.microsoft.com/office/drawing/2014/main" id="{875F9603-FD14-4395-B510-434B1C4DBAE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76552" y="76763"/>
              <a:ext cx="5990896" cy="2718990"/>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EA6370AD-CD65-4338-8678-316478BF64B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6552" y="2685204"/>
              <a:ext cx="5990896" cy="1697302"/>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9785B753-7F63-4061-A873-6A5E7D97169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76552" y="4340466"/>
              <a:ext cx="5990896" cy="1793371"/>
            </a:xfrm>
            <a:prstGeom prst="rect">
              <a:avLst/>
            </a:prstGeom>
            <a:ln>
              <a:noFill/>
            </a:ln>
            <a:effectLst>
              <a:outerShdw blurRad="292100" dist="139700" dir="2700000" algn="tl" rotWithShape="0">
                <a:srgbClr val="333333">
                  <a:alpha val="65000"/>
                </a:srgbClr>
              </a:outerShdw>
            </a:effectLst>
          </p:spPr>
        </p:pic>
      </p:grpSp>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pic>
        <p:nvPicPr>
          <p:cNvPr id="14" name="Picture 13">
            <a:extLst>
              <a:ext uri="{FF2B5EF4-FFF2-40B4-BE49-F238E27FC236}">
                <a16:creationId xmlns:a16="http://schemas.microsoft.com/office/drawing/2014/main" id="{FE7A0EBE-1424-40F7-A20A-842DA98920E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89979" y="947465"/>
            <a:ext cx="8417690" cy="1827972"/>
          </a:xfrm>
          <a:prstGeom prst="rect">
            <a:avLst/>
          </a:prstGeom>
          <a:ln>
            <a:solidFill>
              <a:srgbClr val="FFC000"/>
            </a:solidFill>
          </a:ln>
        </p:spPr>
      </p:pic>
      <p:pic>
        <p:nvPicPr>
          <p:cNvPr id="16" name="Picture 15">
            <a:extLst>
              <a:ext uri="{FF2B5EF4-FFF2-40B4-BE49-F238E27FC236}">
                <a16:creationId xmlns:a16="http://schemas.microsoft.com/office/drawing/2014/main" id="{27FA5052-4D67-430C-9CC4-E2A01DEC1FE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89979" y="3572308"/>
            <a:ext cx="8417690" cy="2044861"/>
          </a:xfrm>
          <a:prstGeom prst="rect">
            <a:avLst/>
          </a:prstGeom>
          <a:ln>
            <a:solidFill>
              <a:srgbClr val="FFC000"/>
            </a:solidFill>
          </a:ln>
        </p:spPr>
      </p:pic>
      <p:grpSp>
        <p:nvGrpSpPr>
          <p:cNvPr id="11" name="Group 10">
            <a:extLst>
              <a:ext uri="{FF2B5EF4-FFF2-40B4-BE49-F238E27FC236}">
                <a16:creationId xmlns:a16="http://schemas.microsoft.com/office/drawing/2014/main" id="{833CFEF8-B6C4-4376-9340-F2A18B539F01}"/>
              </a:ext>
            </a:extLst>
          </p:cNvPr>
          <p:cNvGrpSpPr/>
          <p:nvPr/>
        </p:nvGrpSpPr>
        <p:grpSpPr>
          <a:xfrm>
            <a:off x="7167814" y="2868074"/>
            <a:ext cx="1713640" cy="1160976"/>
            <a:chOff x="1834709" y="4015907"/>
            <a:chExt cx="1606379" cy="952832"/>
          </a:xfrm>
        </p:grpSpPr>
        <p:sp>
          <p:nvSpPr>
            <p:cNvPr id="12" name="Rounded Rectangle 13">
              <a:extLst>
                <a:ext uri="{FF2B5EF4-FFF2-40B4-BE49-F238E27FC236}">
                  <a16:creationId xmlns:a16="http://schemas.microsoft.com/office/drawing/2014/main" id="{96EECB6A-4DFD-4E29-ABB0-E9C6CBA8199E}"/>
                </a:ext>
              </a:extLst>
            </p:cNvPr>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Challenges</a:t>
              </a:r>
              <a:endParaRPr lang="en-GB" sz="2400" b="1" dirty="0">
                <a:solidFill>
                  <a:schemeClr val="tx1"/>
                </a:solidFill>
              </a:endParaRPr>
            </a:p>
          </p:txBody>
        </p:sp>
        <p:pic>
          <p:nvPicPr>
            <p:cNvPr id="13" name="Picture 2" descr="Related image">
              <a:extLst>
                <a:ext uri="{FF2B5EF4-FFF2-40B4-BE49-F238E27FC236}">
                  <a16:creationId xmlns:a16="http://schemas.microsoft.com/office/drawing/2014/main" id="{376AA295-0A7A-4B91-A15D-70159298B628}"/>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8789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a16="http://schemas.microsoft.com/office/drawing/2014/main" id="{4F5BBA62-5BA1-4406-BC04-BBFA71D89E40}"/>
              </a:ext>
            </a:extLst>
          </p:cNvPr>
          <p:cNvSpPr txBox="1"/>
          <p:nvPr/>
        </p:nvSpPr>
        <p:spPr>
          <a:xfrm>
            <a:off x="466725" y="838782"/>
            <a:ext cx="8124826" cy="1731243"/>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4</a:t>
            </a:r>
          </a:p>
          <a:p>
            <a:pPr>
              <a:buClr>
                <a:srgbClr val="EA7600"/>
              </a:buClr>
              <a:buSzPct val="120000"/>
            </a:pPr>
            <a:r>
              <a:rPr lang="en-GB" sz="2000" b="1" dirty="0">
                <a:solidFill>
                  <a:srgbClr val="006400"/>
                </a:solidFill>
              </a:rPr>
              <a:t>Use counting up (Frog) to subtract numbers either side of 100, e.g. 112 - 86.</a:t>
            </a:r>
          </a:p>
          <a:p>
            <a:pPr>
              <a:buClr>
                <a:srgbClr val="EA7600"/>
              </a:buClr>
              <a:buSzPct val="120000"/>
            </a:pPr>
            <a:r>
              <a:rPr lang="en-GB" sz="2000" b="1" dirty="0">
                <a:solidFill>
                  <a:srgbClr val="0000CC"/>
                </a:solidFill>
              </a:rPr>
              <a:t>Use counting up (Frog) to subtract numbers either side of a multiple of 100, e.g. 432 - 356; Check subtraction with addition.</a:t>
            </a:r>
          </a:p>
        </p:txBody>
      </p:sp>
      <p:sp>
        <p:nvSpPr>
          <p:cNvPr id="16" name="TextBox 15">
            <a:extLst>
              <a:ext uri="{FF2B5EF4-FFF2-40B4-BE49-F238E27FC236}">
                <a16:creationId xmlns:a16="http://schemas.microsoft.com/office/drawing/2014/main" id="{02231CE7-88FD-4EC2-99EC-B5144B635BDC}"/>
              </a:ext>
            </a:extLst>
          </p:cNvPr>
          <p:cNvSpPr txBox="1"/>
          <p:nvPr/>
        </p:nvSpPr>
        <p:spPr>
          <a:xfrm>
            <a:off x="116681" y="-88165"/>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Counting up subtraction (Frog)</a:t>
            </a:r>
          </a:p>
        </p:txBody>
      </p:sp>
    </p:spTree>
    <p:extLst>
      <p:ext uri="{BB962C8B-B14F-4D97-AF65-F5344CB8AC3E}">
        <p14:creationId xmlns:p14="http://schemas.microsoft.com/office/powerpoint/2010/main" val="2920587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38</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dirty="0"/>
              <a:t>Year 3/4</a:t>
            </a:r>
          </a:p>
        </p:txBody>
      </p:sp>
      <p:pic>
        <p:nvPicPr>
          <p:cNvPr id="33" name="Picture 32">
            <a:extLst>
              <a:ext uri="{FF2B5EF4-FFF2-40B4-BE49-F238E27FC236}">
                <a16:creationId xmlns:a16="http://schemas.microsoft.com/office/drawing/2014/main" id="{40328EB7-496E-4E25-82E8-E28BA484A0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84000" y="1080000"/>
            <a:ext cx="6576233" cy="3582646"/>
          </a:xfrm>
          <a:prstGeom prst="rect">
            <a:avLst/>
          </a:prstGeom>
          <a:effectLst>
            <a:outerShdw blurRad="50800" dist="38100" dir="2700000" algn="tl" rotWithShape="0">
              <a:prstClr val="black">
                <a:alpha val="40000"/>
              </a:prstClr>
            </a:outerShdw>
          </a:effectLst>
        </p:spPr>
      </p:pic>
      <p:sp>
        <p:nvSpPr>
          <p:cNvPr id="34" name="Speech Bubble: Rectangle with Corners Rounded 10">
            <a:extLst>
              <a:ext uri="{FF2B5EF4-FFF2-40B4-BE49-F238E27FC236}">
                <a16:creationId xmlns:a16="http://schemas.microsoft.com/office/drawing/2014/main" id="{2B9332F2-29BC-4A93-AE5C-05BCFFCF771C}"/>
              </a:ext>
            </a:extLst>
          </p:cNvPr>
          <p:cNvSpPr/>
          <p:nvPr/>
        </p:nvSpPr>
        <p:spPr>
          <a:xfrm>
            <a:off x="910416" y="4583614"/>
            <a:ext cx="4654245" cy="1480372"/>
          </a:xfrm>
          <a:prstGeom prst="wedgeEllipseCallout">
            <a:avLst>
              <a:gd name="adj1" fmla="val 10273"/>
              <a:gd name="adj2" fmla="val -6451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The table shows the difference between children’s standing jump and long jump.</a:t>
            </a:r>
          </a:p>
        </p:txBody>
      </p:sp>
      <p:sp>
        <p:nvSpPr>
          <p:cNvPr id="35" name="Speech Bubble: Rectangle with Corners Rounded 10">
            <a:extLst>
              <a:ext uri="{FF2B5EF4-FFF2-40B4-BE49-F238E27FC236}">
                <a16:creationId xmlns:a16="http://schemas.microsoft.com/office/drawing/2014/main" id="{8929D7CB-B644-41FA-B5CB-9E035C16BD60}"/>
              </a:ext>
            </a:extLst>
          </p:cNvPr>
          <p:cNvSpPr/>
          <p:nvPr/>
        </p:nvSpPr>
        <p:spPr>
          <a:xfrm>
            <a:off x="1768629" y="4583614"/>
            <a:ext cx="4654245" cy="1322309"/>
          </a:xfrm>
          <a:prstGeom prst="wedgeEllipseCallout">
            <a:avLst>
              <a:gd name="adj1" fmla="val -51734"/>
              <a:gd name="adj2" fmla="val 4659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Let’s see how Frog can help us find the difference between the jumps for each child.</a:t>
            </a:r>
          </a:p>
        </p:txBody>
      </p:sp>
      <p:sp>
        <p:nvSpPr>
          <p:cNvPr id="8" name="TextBox 7">
            <a:extLst>
              <a:ext uri="{FF2B5EF4-FFF2-40B4-BE49-F238E27FC236}">
                <a16:creationId xmlns:a16="http://schemas.microsoft.com/office/drawing/2014/main" id="{B0C486A5-92D8-42AB-BB35-FE6F159C4709}"/>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4: </a:t>
            </a:r>
            <a:r>
              <a:rPr lang="en-GB" sz="2000" b="1" dirty="0">
                <a:solidFill>
                  <a:srgbClr val="006400"/>
                </a:solidFill>
              </a:rPr>
              <a:t>Use counting up (Frog) to subtract numbers either side of 100, e.g. 112 - 86.</a:t>
            </a:r>
          </a:p>
          <a:p>
            <a:pPr>
              <a:buClr>
                <a:srgbClr val="EA7600"/>
              </a:buClr>
              <a:buSzPct val="120000"/>
            </a:pPr>
            <a:r>
              <a:rPr lang="en-GB" sz="2000" b="1" dirty="0">
                <a:solidFill>
                  <a:srgbClr val="0000CC"/>
                </a:solidFill>
              </a:rPr>
              <a:t>Use counting up (Frog) to subtract numbers either side of a multiple of 100, e.g. 432 - 356; Check subtraction with addition.</a:t>
            </a:r>
          </a:p>
        </p:txBody>
      </p:sp>
    </p:spTree>
    <p:extLst>
      <p:ext uri="{BB962C8B-B14F-4D97-AF65-F5344CB8AC3E}">
        <p14:creationId xmlns:p14="http://schemas.microsoft.com/office/powerpoint/2010/main" val="330967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0" nodeType="afterEffect">
                                  <p:stCondLst>
                                    <p:cond delay="0"/>
                                  </p:stCondLst>
                                  <p:childTnLst>
                                    <p:animEffect transition="out" filter="fade">
                                      <p:cBhvr>
                                        <p:cTn id="9" dur="750"/>
                                        <p:tgtEl>
                                          <p:spTgt spid="34"/>
                                        </p:tgtEl>
                                      </p:cBhvr>
                                    </p:animEffect>
                                    <p:set>
                                      <p:cBhvr>
                                        <p:cTn id="10" dur="1" fill="hold">
                                          <p:stCondLst>
                                            <p:cond delay="74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39</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dirty="0"/>
              <a:t>Year 3/4</a:t>
            </a:r>
          </a:p>
        </p:txBody>
      </p:sp>
      <p:sp>
        <p:nvSpPr>
          <p:cNvPr id="5" name="Rounded Rectangle 1">
            <a:extLst>
              <a:ext uri="{FF2B5EF4-FFF2-40B4-BE49-F238E27FC236}">
                <a16:creationId xmlns:a16="http://schemas.microsoft.com/office/drawing/2014/main" id="{2B471A55-1525-42C6-AA8B-B062B7D6C1D6}"/>
              </a:ext>
            </a:extLst>
          </p:cNvPr>
          <p:cNvSpPr/>
          <p:nvPr/>
        </p:nvSpPr>
        <p:spPr>
          <a:xfrm>
            <a:off x="130034" y="3275463"/>
            <a:ext cx="8899668"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39877D7C-65A7-4894-80B7-3B2D7DC813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9488" y="4093648"/>
            <a:ext cx="657735" cy="615209"/>
          </a:xfrm>
          <a:prstGeom prst="rect">
            <a:avLst/>
          </a:prstGeom>
        </p:spPr>
      </p:pic>
      <p:pic>
        <p:nvPicPr>
          <p:cNvPr id="7" name="Picture 6">
            <a:extLst>
              <a:ext uri="{FF2B5EF4-FFF2-40B4-BE49-F238E27FC236}">
                <a16:creationId xmlns:a16="http://schemas.microsoft.com/office/drawing/2014/main" id="{A6DF148E-0DFC-4034-A297-D03FE59D51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1633" y="4112302"/>
            <a:ext cx="657735" cy="615209"/>
          </a:xfrm>
          <a:prstGeom prst="rect">
            <a:avLst/>
          </a:prstGeom>
        </p:spPr>
      </p:pic>
      <p:pic>
        <p:nvPicPr>
          <p:cNvPr id="8" name="Picture 7">
            <a:extLst>
              <a:ext uri="{FF2B5EF4-FFF2-40B4-BE49-F238E27FC236}">
                <a16:creationId xmlns:a16="http://schemas.microsoft.com/office/drawing/2014/main" id="{D7BE58DF-30FF-486C-A69E-9F23502A59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021" y="4081732"/>
            <a:ext cx="657735" cy="615209"/>
          </a:xfrm>
          <a:prstGeom prst="rect">
            <a:avLst/>
          </a:prstGeom>
        </p:spPr>
      </p:pic>
      <p:pic>
        <p:nvPicPr>
          <p:cNvPr id="11" name="Picture 10">
            <a:extLst>
              <a:ext uri="{FF2B5EF4-FFF2-40B4-BE49-F238E27FC236}">
                <a16:creationId xmlns:a16="http://schemas.microsoft.com/office/drawing/2014/main" id="{E3F5AC4F-C339-4C90-92B7-3CC94DEFEB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9944" y="4076421"/>
            <a:ext cx="657735" cy="615209"/>
          </a:xfrm>
          <a:prstGeom prst="rect">
            <a:avLst/>
          </a:prstGeom>
        </p:spPr>
      </p:pic>
      <p:cxnSp>
        <p:nvCxnSpPr>
          <p:cNvPr id="12" name="Straight Connector 11">
            <a:extLst>
              <a:ext uri="{FF2B5EF4-FFF2-40B4-BE49-F238E27FC236}">
                <a16:creationId xmlns:a16="http://schemas.microsoft.com/office/drawing/2014/main" id="{D5D0F444-5A21-4B28-9810-563DD9233290}"/>
              </a:ext>
            </a:extLst>
          </p:cNvPr>
          <p:cNvCxnSpPr>
            <a:cxnSpLocks/>
          </p:cNvCxnSpPr>
          <p:nvPr/>
        </p:nvCxnSpPr>
        <p:spPr>
          <a:xfrm>
            <a:off x="220923" y="4681175"/>
            <a:ext cx="8583056" cy="0"/>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3" name="Straight Connector 12">
            <a:extLst>
              <a:ext uri="{FF2B5EF4-FFF2-40B4-BE49-F238E27FC236}">
                <a16:creationId xmlns:a16="http://schemas.microsoft.com/office/drawing/2014/main" id="{4C9D453B-D85F-4A9D-9EED-5BBB4E4A359F}"/>
              </a:ext>
            </a:extLst>
          </p:cNvPr>
          <p:cNvCxnSpPr/>
          <p:nvPr/>
        </p:nvCxnSpPr>
        <p:spPr>
          <a:xfrm flipH="1">
            <a:off x="566267"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4" name="TextBox 13">
            <a:extLst>
              <a:ext uri="{FF2B5EF4-FFF2-40B4-BE49-F238E27FC236}">
                <a16:creationId xmlns:a16="http://schemas.microsoft.com/office/drawing/2014/main" id="{67E7B792-6AB5-413C-8697-DB3E3D37136B}"/>
              </a:ext>
            </a:extLst>
          </p:cNvPr>
          <p:cNvSpPr txBox="1"/>
          <p:nvPr/>
        </p:nvSpPr>
        <p:spPr>
          <a:xfrm>
            <a:off x="312489" y="4824000"/>
            <a:ext cx="5075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78</a:t>
            </a:r>
          </a:p>
        </p:txBody>
      </p:sp>
      <p:grpSp>
        <p:nvGrpSpPr>
          <p:cNvPr id="15" name="Group 14">
            <a:extLst>
              <a:ext uri="{FF2B5EF4-FFF2-40B4-BE49-F238E27FC236}">
                <a16:creationId xmlns:a16="http://schemas.microsoft.com/office/drawing/2014/main" id="{24CE7A51-0FF3-4858-B40C-8A99EDDDEB1C}"/>
              </a:ext>
            </a:extLst>
          </p:cNvPr>
          <p:cNvGrpSpPr/>
          <p:nvPr/>
        </p:nvGrpSpPr>
        <p:grpSpPr>
          <a:xfrm>
            <a:off x="566266" y="3732396"/>
            <a:ext cx="1101413" cy="1491714"/>
            <a:chOff x="1423516" y="3732396"/>
            <a:chExt cx="2504037" cy="1491714"/>
          </a:xfrm>
        </p:grpSpPr>
        <p:cxnSp>
          <p:nvCxnSpPr>
            <p:cNvPr id="16" name="Straight Connector 15">
              <a:extLst>
                <a:ext uri="{FF2B5EF4-FFF2-40B4-BE49-F238E27FC236}">
                  <a16:creationId xmlns:a16="http://schemas.microsoft.com/office/drawing/2014/main" id="{2E5884AD-D7F4-432F-8279-A520FD17032F}"/>
                </a:ext>
              </a:extLst>
            </p:cNvPr>
            <p:cNvCxnSpPr/>
            <p:nvPr/>
          </p:nvCxnSpPr>
          <p:spPr>
            <a:xfrm flipH="1">
              <a:off x="3175430" y="46800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7" name="TextBox 16">
              <a:extLst>
                <a:ext uri="{FF2B5EF4-FFF2-40B4-BE49-F238E27FC236}">
                  <a16:creationId xmlns:a16="http://schemas.microsoft.com/office/drawing/2014/main" id="{F24022D9-A1F8-4A62-A4EC-8374D01C9948}"/>
                </a:ext>
              </a:extLst>
            </p:cNvPr>
            <p:cNvSpPr txBox="1"/>
            <p:nvPr/>
          </p:nvSpPr>
          <p:spPr>
            <a:xfrm>
              <a:off x="2496015" y="4824000"/>
              <a:ext cx="14315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2060"/>
                  </a:solidFill>
                  <a:latin typeface="Calibri" panose="020F0502020204030204"/>
                </a:rPr>
                <a:t>80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8704FD2-D1C5-4058-8ED8-788C58AB5EB1}"/>
                </a:ext>
              </a:extLst>
            </p:cNvPr>
            <p:cNvGrpSpPr/>
            <p:nvPr/>
          </p:nvGrpSpPr>
          <p:grpSpPr>
            <a:xfrm>
              <a:off x="1423516" y="3732396"/>
              <a:ext cx="1756367" cy="948781"/>
              <a:chOff x="2247894" y="3531741"/>
              <a:chExt cx="1727645" cy="1148973"/>
            </a:xfrm>
          </p:grpSpPr>
          <p:sp>
            <p:nvSpPr>
              <p:cNvPr id="19" name="Freeform: Shape 17">
                <a:extLst>
                  <a:ext uri="{FF2B5EF4-FFF2-40B4-BE49-F238E27FC236}">
                    <a16:creationId xmlns:a16="http://schemas.microsoft.com/office/drawing/2014/main" id="{BD2F5B09-61A1-4661-AD0E-E8083C6D2712}"/>
                  </a:ext>
                </a:extLst>
              </p:cNvPr>
              <p:cNvSpPr/>
              <p:nvPr/>
            </p:nvSpPr>
            <p:spPr>
              <a:xfrm>
                <a:off x="2247894" y="4035365"/>
                <a:ext cx="1727645"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6AD393CE-9066-4C34-8976-9A13697079E7}"/>
                  </a:ext>
                </a:extLst>
              </p:cNvPr>
              <p:cNvSpPr txBox="1"/>
              <p:nvPr/>
            </p:nvSpPr>
            <p:spPr>
              <a:xfrm>
                <a:off x="2923634" y="3531741"/>
                <a:ext cx="428466"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2</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1" name="Group 20">
            <a:extLst>
              <a:ext uri="{FF2B5EF4-FFF2-40B4-BE49-F238E27FC236}">
                <a16:creationId xmlns:a16="http://schemas.microsoft.com/office/drawing/2014/main" id="{0374C06F-C730-42C2-8C73-535D62ED34A0}"/>
              </a:ext>
            </a:extLst>
          </p:cNvPr>
          <p:cNvGrpSpPr/>
          <p:nvPr/>
        </p:nvGrpSpPr>
        <p:grpSpPr>
          <a:xfrm>
            <a:off x="1336855" y="3698215"/>
            <a:ext cx="5274321" cy="1525895"/>
            <a:chOff x="3078368" y="3698215"/>
            <a:chExt cx="5186089" cy="1525895"/>
          </a:xfrm>
        </p:grpSpPr>
        <p:cxnSp>
          <p:nvCxnSpPr>
            <p:cNvPr id="22" name="Straight Connector 21">
              <a:extLst>
                <a:ext uri="{FF2B5EF4-FFF2-40B4-BE49-F238E27FC236}">
                  <a16:creationId xmlns:a16="http://schemas.microsoft.com/office/drawing/2014/main" id="{E212E55F-4CB7-47FC-BD57-DE1427E1F75D}"/>
                </a:ext>
              </a:extLst>
            </p:cNvPr>
            <p:cNvCxnSpPr/>
            <p:nvPr/>
          </p:nvCxnSpPr>
          <p:spPr>
            <a:xfrm flipH="1">
              <a:off x="7926011"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3" name="TextBox 22">
              <a:extLst>
                <a:ext uri="{FF2B5EF4-FFF2-40B4-BE49-F238E27FC236}">
                  <a16:creationId xmlns:a16="http://schemas.microsoft.com/office/drawing/2014/main" id="{F7C76A2E-1F35-4AA9-9255-054E6D35133E}"/>
                </a:ext>
              </a:extLst>
            </p:cNvPr>
            <p:cNvSpPr txBox="1"/>
            <p:nvPr/>
          </p:nvSpPr>
          <p:spPr>
            <a:xfrm>
              <a:off x="7462918" y="4824000"/>
              <a:ext cx="80153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002060"/>
                  </a:solidFill>
                  <a:latin typeface="Calibri" panose="020F0502020204030204"/>
                </a:rPr>
                <a:t>   </a:t>
              </a:r>
              <a:r>
                <a:rPr lang="en-GB" sz="2000" b="1" noProof="0" dirty="0">
                  <a:solidFill>
                    <a:srgbClr val="002060"/>
                  </a:solidFill>
                  <a:latin typeface="Calibri" panose="020F0502020204030204"/>
                </a:rPr>
                <a:t>10</a:t>
              </a:r>
              <a:r>
                <a:rPr kumimoji="0" lang="en-GB" sz="2000" b="1" i="0" u="none" strike="noStrike" kern="1200" cap="none" spc="0" normalizeH="0" baseline="0" noProof="0" dirty="0">
                  <a:ln>
                    <a:noFill/>
                  </a:ln>
                  <a:solidFill>
                    <a:srgbClr val="002060"/>
                  </a:solidFill>
                  <a:effectLst/>
                  <a:uLnTx/>
                  <a:uFillTx/>
                  <a:latin typeface="Calibri" panose="020F0502020204030204"/>
                </a:rPr>
                <a:t>0</a:t>
              </a:r>
            </a:p>
          </p:txBody>
        </p:sp>
        <p:grpSp>
          <p:nvGrpSpPr>
            <p:cNvPr id="24" name="Group 23">
              <a:extLst>
                <a:ext uri="{FF2B5EF4-FFF2-40B4-BE49-F238E27FC236}">
                  <a16:creationId xmlns:a16="http://schemas.microsoft.com/office/drawing/2014/main" id="{8C597D42-C7D6-4DBC-837C-B296F121ADBC}"/>
                </a:ext>
              </a:extLst>
            </p:cNvPr>
            <p:cNvGrpSpPr/>
            <p:nvPr/>
          </p:nvGrpSpPr>
          <p:grpSpPr>
            <a:xfrm>
              <a:off x="3078368" y="3698215"/>
              <a:ext cx="4847643" cy="982960"/>
              <a:chOff x="4770084" y="3450136"/>
              <a:chExt cx="6180625" cy="1251517"/>
            </a:xfrm>
          </p:grpSpPr>
          <p:sp>
            <p:nvSpPr>
              <p:cNvPr id="25" name="Freeform: Shape 18">
                <a:extLst>
                  <a:ext uri="{FF2B5EF4-FFF2-40B4-BE49-F238E27FC236}">
                    <a16:creationId xmlns:a16="http://schemas.microsoft.com/office/drawing/2014/main" id="{E6ADE957-E3CC-42FE-A359-683733FD8F0B}"/>
                  </a:ext>
                </a:extLst>
              </p:cNvPr>
              <p:cNvSpPr/>
              <p:nvPr/>
            </p:nvSpPr>
            <p:spPr>
              <a:xfrm>
                <a:off x="4770084" y="3898270"/>
                <a:ext cx="6180625"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8C669253-C939-4943-9267-4AF51C9C6379}"/>
                  </a:ext>
                </a:extLst>
              </p:cNvPr>
              <p:cNvSpPr txBox="1"/>
              <p:nvPr/>
            </p:nvSpPr>
            <p:spPr>
              <a:xfrm>
                <a:off x="7687487" y="3450136"/>
                <a:ext cx="856932"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20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27" name="Speech Bubble: Rectangle with Corners Rounded 10">
            <a:extLst>
              <a:ext uri="{FF2B5EF4-FFF2-40B4-BE49-F238E27FC236}">
                <a16:creationId xmlns:a16="http://schemas.microsoft.com/office/drawing/2014/main" id="{5EE4C43E-94F4-445C-B2CA-8B84C51E4C93}"/>
              </a:ext>
            </a:extLst>
          </p:cNvPr>
          <p:cNvSpPr/>
          <p:nvPr/>
        </p:nvSpPr>
        <p:spPr>
          <a:xfrm>
            <a:off x="2755126" y="2524809"/>
            <a:ext cx="3056688" cy="846471"/>
          </a:xfrm>
          <a:prstGeom prst="wedgeEllipseCallout">
            <a:avLst>
              <a:gd name="adj1" fmla="val -10148"/>
              <a:gd name="adj2" fmla="val 7358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and then </a:t>
            </a:r>
            <a:r>
              <a:rPr lang="en-GB" b="1" dirty="0">
                <a:solidFill>
                  <a:srgbClr val="C00000"/>
                </a:solidFill>
              </a:rPr>
              <a:t>20</a:t>
            </a:r>
            <a:r>
              <a:rPr lang="en-GB" b="1" dirty="0">
                <a:solidFill>
                  <a:srgbClr val="253746"/>
                </a:solidFill>
              </a:rPr>
              <a:t> to 100...</a:t>
            </a:r>
          </a:p>
        </p:txBody>
      </p:sp>
      <p:sp>
        <p:nvSpPr>
          <p:cNvPr id="28" name="Speech Bubble: Rectangle with Corners Rounded 10">
            <a:extLst>
              <a:ext uri="{FF2B5EF4-FFF2-40B4-BE49-F238E27FC236}">
                <a16:creationId xmlns:a16="http://schemas.microsoft.com/office/drawing/2014/main" id="{383D587D-0C82-4B22-ABB5-7841B56C4E91}"/>
              </a:ext>
            </a:extLst>
          </p:cNvPr>
          <p:cNvSpPr/>
          <p:nvPr/>
        </p:nvSpPr>
        <p:spPr>
          <a:xfrm>
            <a:off x="5104914" y="1269098"/>
            <a:ext cx="3259978" cy="969305"/>
          </a:xfrm>
          <a:prstGeom prst="wedgeEllipseCallout">
            <a:avLst>
              <a:gd name="adj1" fmla="val 68090"/>
              <a:gd name="adj2" fmla="val 3196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C00000"/>
                </a:solidFill>
              </a:rPr>
              <a:t>113 - 78 = 35.</a:t>
            </a:r>
          </a:p>
          <a:p>
            <a:pPr algn="ctr"/>
            <a:r>
              <a:rPr lang="en-GB" b="1" dirty="0">
                <a:solidFill>
                  <a:srgbClr val="253746"/>
                </a:solidFill>
              </a:rPr>
              <a:t>Can you say why? </a:t>
            </a:r>
          </a:p>
        </p:txBody>
      </p:sp>
      <p:cxnSp>
        <p:nvCxnSpPr>
          <p:cNvPr id="30" name="Straight Connector 29">
            <a:extLst>
              <a:ext uri="{FF2B5EF4-FFF2-40B4-BE49-F238E27FC236}">
                <a16:creationId xmlns:a16="http://schemas.microsoft.com/office/drawing/2014/main" id="{AFF12BD0-04E6-4801-8F7B-14FD13D4EADB}"/>
              </a:ext>
            </a:extLst>
          </p:cNvPr>
          <p:cNvCxnSpPr/>
          <p:nvPr/>
        </p:nvCxnSpPr>
        <p:spPr>
          <a:xfrm flipH="1">
            <a:off x="8631480" y="46800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1" name="TextBox 30">
            <a:extLst>
              <a:ext uri="{FF2B5EF4-FFF2-40B4-BE49-F238E27FC236}">
                <a16:creationId xmlns:a16="http://schemas.microsoft.com/office/drawing/2014/main" id="{3FA533E9-9B19-43FB-B71E-25D1F676FB5B}"/>
              </a:ext>
            </a:extLst>
          </p:cNvPr>
          <p:cNvSpPr txBox="1"/>
          <p:nvPr/>
        </p:nvSpPr>
        <p:spPr>
          <a:xfrm>
            <a:off x="8274876" y="4824000"/>
            <a:ext cx="6828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113</a:t>
            </a:r>
            <a:endParaRPr kumimoji="0" lang="en-GB" sz="2000" b="1" i="0" u="none" strike="noStrike" kern="1200" cap="none" spc="0" normalizeH="0" baseline="0" noProof="0" dirty="0">
              <a:ln>
                <a:noFill/>
              </a:ln>
              <a:solidFill>
                <a:srgbClr val="002060"/>
              </a:solidFill>
              <a:effectLst/>
              <a:uLnTx/>
              <a:uFillTx/>
              <a:latin typeface="Calibri" panose="020F0502020204030204"/>
            </a:endParaRPr>
          </a:p>
        </p:txBody>
      </p:sp>
      <p:grpSp>
        <p:nvGrpSpPr>
          <p:cNvPr id="33" name="Group 32">
            <a:extLst>
              <a:ext uri="{FF2B5EF4-FFF2-40B4-BE49-F238E27FC236}">
                <a16:creationId xmlns:a16="http://schemas.microsoft.com/office/drawing/2014/main" id="{9289C36E-0427-4A1F-8D8C-CBEB59E60E1D}"/>
              </a:ext>
            </a:extLst>
          </p:cNvPr>
          <p:cNvGrpSpPr/>
          <p:nvPr/>
        </p:nvGrpSpPr>
        <p:grpSpPr>
          <a:xfrm>
            <a:off x="6304302" y="3698215"/>
            <a:ext cx="2388185" cy="982960"/>
            <a:chOff x="4899515" y="3450136"/>
            <a:chExt cx="6432877" cy="1251517"/>
          </a:xfrm>
        </p:grpSpPr>
        <p:sp>
          <p:nvSpPr>
            <p:cNvPr id="34" name="Freeform: Shape 18">
              <a:extLst>
                <a:ext uri="{FF2B5EF4-FFF2-40B4-BE49-F238E27FC236}">
                  <a16:creationId xmlns:a16="http://schemas.microsoft.com/office/drawing/2014/main" id="{1CC24948-7DA2-4E24-93F8-2483435CA39D}"/>
                </a:ext>
              </a:extLst>
            </p:cNvPr>
            <p:cNvSpPr/>
            <p:nvPr/>
          </p:nvSpPr>
          <p:spPr>
            <a:xfrm>
              <a:off x="4899515" y="3898270"/>
              <a:ext cx="6432877"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D5214EBE-9312-4487-AE3F-618180CB714C}"/>
                </a:ext>
              </a:extLst>
            </p:cNvPr>
            <p:cNvSpPr txBox="1"/>
            <p:nvPr/>
          </p:nvSpPr>
          <p:spPr>
            <a:xfrm>
              <a:off x="7544498" y="3450136"/>
              <a:ext cx="1472397"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13</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6" name="Speech Bubble: Rectangle with Corners Rounded 10">
            <a:extLst>
              <a:ext uri="{FF2B5EF4-FFF2-40B4-BE49-F238E27FC236}">
                <a16:creationId xmlns:a16="http://schemas.microsoft.com/office/drawing/2014/main" id="{15C78FCE-1C08-4FB7-A07F-D91338D7C007}"/>
              </a:ext>
            </a:extLst>
          </p:cNvPr>
          <p:cNvSpPr/>
          <p:nvPr/>
        </p:nvSpPr>
        <p:spPr>
          <a:xfrm>
            <a:off x="5998431" y="2429295"/>
            <a:ext cx="2888792" cy="835635"/>
          </a:xfrm>
          <a:prstGeom prst="wedgeEllipseCallout">
            <a:avLst>
              <a:gd name="adj1" fmla="val 7339"/>
              <a:gd name="adj2" fmla="val 8161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finally </a:t>
            </a:r>
            <a:r>
              <a:rPr lang="en-GB" b="1" dirty="0">
                <a:solidFill>
                  <a:srgbClr val="C00000"/>
                </a:solidFill>
              </a:rPr>
              <a:t>13 </a:t>
            </a:r>
            <a:r>
              <a:rPr lang="en-GB" b="1" dirty="0">
                <a:solidFill>
                  <a:srgbClr val="253746"/>
                </a:solidFill>
              </a:rPr>
              <a:t>to 113.</a:t>
            </a:r>
          </a:p>
        </p:txBody>
      </p:sp>
      <p:sp>
        <p:nvSpPr>
          <p:cNvPr id="37" name="Speech Bubble: Rectangle with Corners Rounded 10">
            <a:extLst>
              <a:ext uri="{FF2B5EF4-FFF2-40B4-BE49-F238E27FC236}">
                <a16:creationId xmlns:a16="http://schemas.microsoft.com/office/drawing/2014/main" id="{05BF8199-3D3A-4262-8CAB-4B6ADF12AE0C}"/>
              </a:ext>
            </a:extLst>
          </p:cNvPr>
          <p:cNvSpPr/>
          <p:nvPr/>
        </p:nvSpPr>
        <p:spPr>
          <a:xfrm>
            <a:off x="460375" y="2365462"/>
            <a:ext cx="2145323" cy="846471"/>
          </a:xfrm>
          <a:prstGeom prst="wedgeEllipseCallout">
            <a:avLst>
              <a:gd name="adj1" fmla="val -35583"/>
              <a:gd name="adj2" fmla="val 10112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Frog first hops </a:t>
            </a:r>
            <a:r>
              <a:rPr lang="en-GB" b="1" dirty="0">
                <a:solidFill>
                  <a:srgbClr val="C00000"/>
                </a:solidFill>
              </a:rPr>
              <a:t>2 </a:t>
            </a:r>
            <a:r>
              <a:rPr lang="en-GB" b="1" dirty="0">
                <a:solidFill>
                  <a:srgbClr val="253746"/>
                </a:solidFill>
              </a:rPr>
              <a:t>to 80…</a:t>
            </a:r>
          </a:p>
        </p:txBody>
      </p:sp>
      <p:sp>
        <p:nvSpPr>
          <p:cNvPr id="38" name="Speech Bubble: Rectangle with Corners Rounded 10">
            <a:extLst>
              <a:ext uri="{FF2B5EF4-FFF2-40B4-BE49-F238E27FC236}">
                <a16:creationId xmlns:a16="http://schemas.microsoft.com/office/drawing/2014/main" id="{5150FA0A-BC0C-45A5-BDCC-7736B9D7DD04}"/>
              </a:ext>
            </a:extLst>
          </p:cNvPr>
          <p:cNvSpPr/>
          <p:nvPr/>
        </p:nvSpPr>
        <p:spPr>
          <a:xfrm>
            <a:off x="649595" y="1138763"/>
            <a:ext cx="3922405" cy="1083875"/>
          </a:xfrm>
          <a:prstGeom prst="wedgeEllipseCallout">
            <a:avLst>
              <a:gd name="adj1" fmla="val -57562"/>
              <a:gd name="adj2" fmla="val 3507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Magda’s long jump was </a:t>
            </a:r>
            <a:r>
              <a:rPr lang="en-GB" b="1" dirty="0">
                <a:solidFill>
                  <a:srgbClr val="C00000"/>
                </a:solidFill>
              </a:rPr>
              <a:t>113cm</a:t>
            </a:r>
            <a:r>
              <a:rPr lang="en-GB" dirty="0">
                <a:solidFill>
                  <a:srgbClr val="C00000"/>
                </a:solidFill>
              </a:rPr>
              <a:t> </a:t>
            </a:r>
            <a:r>
              <a:rPr lang="en-GB" b="1" dirty="0">
                <a:solidFill>
                  <a:srgbClr val="253746"/>
                </a:solidFill>
              </a:rPr>
              <a:t>and her standing jump was </a:t>
            </a:r>
            <a:r>
              <a:rPr lang="en-GB" b="1" dirty="0">
                <a:solidFill>
                  <a:srgbClr val="C00000"/>
                </a:solidFill>
              </a:rPr>
              <a:t>78cm</a:t>
            </a:r>
            <a:r>
              <a:rPr lang="en-GB" b="1" dirty="0">
                <a:solidFill>
                  <a:srgbClr val="253746"/>
                </a:solidFill>
              </a:rPr>
              <a:t>.</a:t>
            </a:r>
          </a:p>
        </p:txBody>
      </p:sp>
      <p:sp>
        <p:nvSpPr>
          <p:cNvPr id="39" name="TextBox 38">
            <a:extLst>
              <a:ext uri="{FF2B5EF4-FFF2-40B4-BE49-F238E27FC236}">
                <a16:creationId xmlns:a16="http://schemas.microsoft.com/office/drawing/2014/main" id="{6FD174E2-DD02-4DBD-B9F3-8132AB48C7E0}"/>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4: </a:t>
            </a:r>
            <a:r>
              <a:rPr lang="en-GB" sz="2000" b="1" dirty="0">
                <a:solidFill>
                  <a:srgbClr val="006400"/>
                </a:solidFill>
              </a:rPr>
              <a:t>Use counting up (Frog) to subtract numbers either side of 100, e.g. 112 - 86.</a:t>
            </a:r>
          </a:p>
          <a:p>
            <a:pPr>
              <a:buClr>
                <a:srgbClr val="EA7600"/>
              </a:buClr>
              <a:buSzPct val="120000"/>
            </a:pPr>
            <a:r>
              <a:rPr lang="en-GB" sz="2000" b="1" dirty="0">
                <a:solidFill>
                  <a:srgbClr val="0000CC"/>
                </a:solidFill>
              </a:rPr>
              <a:t>Use counting up (Frog) to subtract numbers either side of a multiple of 100, e.g. 432 - 356; Check subtraction with addition.</a:t>
            </a:r>
          </a:p>
        </p:txBody>
      </p:sp>
      <p:sp>
        <p:nvSpPr>
          <p:cNvPr id="40" name="Speech Bubble: Rectangle with Corners Rounded 10">
            <a:extLst>
              <a:ext uri="{FF2B5EF4-FFF2-40B4-BE49-F238E27FC236}">
                <a16:creationId xmlns:a16="http://schemas.microsoft.com/office/drawing/2014/main" id="{1C4A05FE-9635-4BE3-9FD8-CD0A47FD185C}"/>
              </a:ext>
            </a:extLst>
          </p:cNvPr>
          <p:cNvSpPr/>
          <p:nvPr/>
        </p:nvSpPr>
        <p:spPr>
          <a:xfrm>
            <a:off x="4904184" y="1150573"/>
            <a:ext cx="3460708" cy="969305"/>
          </a:xfrm>
          <a:prstGeom prst="wedgeEllipseCallout">
            <a:avLst>
              <a:gd name="adj1" fmla="val 68090"/>
              <a:gd name="adj2" fmla="val 3196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The difference between Magda’s jumps is </a:t>
            </a:r>
            <a:r>
              <a:rPr lang="en-GB" b="1" dirty="0">
                <a:solidFill>
                  <a:srgbClr val="C00000"/>
                </a:solidFill>
              </a:rPr>
              <a:t>35cm.</a:t>
            </a:r>
          </a:p>
        </p:txBody>
      </p:sp>
    </p:spTree>
    <p:extLst>
      <p:ext uri="{BB962C8B-B14F-4D97-AF65-F5344CB8AC3E}">
        <p14:creationId xmlns:p14="http://schemas.microsoft.com/office/powerpoint/2010/main" val="3645412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par>
                                <p:cTn id="12" presetID="10" presetClass="exit" presetSubtype="0" fill="hold" nodeType="withEffect">
                                  <p:stCondLst>
                                    <p:cond delay="0"/>
                                  </p:stCondLst>
                                  <p:childTnLst>
                                    <p:animEffect transition="out" filter="fade">
                                      <p:cBhvr>
                                        <p:cTn id="13" dur="250"/>
                                        <p:tgtEl>
                                          <p:spTgt spid="8"/>
                                        </p:tgtEl>
                                      </p:cBhvr>
                                    </p:animEffect>
                                    <p:set>
                                      <p:cBhvr>
                                        <p:cTn id="14" dur="1" fill="hold">
                                          <p:stCondLst>
                                            <p:cond delay="249"/>
                                          </p:stCondLst>
                                        </p:cTn>
                                        <p:tgtEl>
                                          <p:spTgt spid="8"/>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xit" presetSubtype="0" fill="hold"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5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250"/>
                                        <p:tgtEl>
                                          <p:spTgt spid="7"/>
                                        </p:tgtEl>
                                      </p:cBhvr>
                                    </p:animEffect>
                                    <p:set>
                                      <p:cBhvr>
                                        <p:cTn id="47" dur="1" fill="hold">
                                          <p:stCondLst>
                                            <p:cond delay="249"/>
                                          </p:stCondLst>
                                        </p:cTn>
                                        <p:tgtEl>
                                          <p:spTgt spid="7"/>
                                        </p:tgtEl>
                                        <p:attrNameLst>
                                          <p:attrName>style.visibility</p:attrName>
                                        </p:attrNameLst>
                                      </p:cBhvr>
                                      <p:to>
                                        <p:strVal val="hidden"/>
                                      </p:to>
                                    </p:set>
                                  </p:childTnLst>
                                </p:cTn>
                              </p:par>
                            </p:childTnLst>
                          </p:cTn>
                        </p:par>
                        <p:par>
                          <p:cTn id="48" fill="hold">
                            <p:stCondLst>
                              <p:cond delay="1250"/>
                            </p:stCondLst>
                            <p:childTnLst>
                              <p:par>
                                <p:cTn id="49" presetID="10"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75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750"/>
                                        <p:tgtEl>
                                          <p:spTgt spid="40"/>
                                        </p:tgtEl>
                                      </p:cBhvr>
                                    </p:animEffect>
                                  </p:childTnLst>
                                </p:cTn>
                              </p:par>
                              <p:par>
                                <p:cTn id="62" presetID="1" presetClass="exit" presetSubtype="0" fill="hold" grpId="1" nodeType="withEffect">
                                  <p:stCondLst>
                                    <p:cond delay="0"/>
                                  </p:stCondLst>
                                  <p:childTnLst>
                                    <p:set>
                                      <p:cBhvr>
                                        <p:cTn id="63"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8" grpId="1" animBg="1"/>
      <p:bldP spid="36" grpId="0" animBg="1"/>
      <p:bldP spid="37"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a16="http://schemas.microsoft.com/office/drawing/2014/main" id="{0CE83F76-BD1E-465A-9AF8-F949D41B50BE}"/>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Short Mental Workout</a:t>
            </a:r>
          </a:p>
          <a:p>
            <a:pPr algn="ctr">
              <a:spcAft>
                <a:spcPts val="1000"/>
              </a:spcAft>
              <a:buClr>
                <a:srgbClr val="EA7600"/>
              </a:buClr>
              <a:buSzPct val="120000"/>
            </a:pPr>
            <a:r>
              <a:rPr lang="en-US" sz="2000" b="1" dirty="0">
                <a:solidFill>
                  <a:srgbClr val="5B9BD5">
                    <a:lumMod val="75000"/>
                  </a:srgbClr>
                </a:solidFill>
              </a:rPr>
              <a:t>Add three 1-digit numbers.</a:t>
            </a:r>
          </a:p>
        </p:txBody>
      </p:sp>
      <p:pic>
        <p:nvPicPr>
          <p:cNvPr id="16" name="Picture 6" descr="Brain, Cranium, Head, Psychology, Skull">
            <a:extLst>
              <a:ext uri="{FF2B5EF4-FFF2-40B4-BE49-F238E27FC236}">
                <a16:creationId xmlns:a16="http://schemas.microsoft.com/office/drawing/2014/main" id="{67E46EA6-D212-49FD-8D5B-33BBC9F6504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25057" y="1244246"/>
            <a:ext cx="2293886" cy="19596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8B6565-210D-4182-B30D-5863D47F10CE}"/>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Counting up subtraction (Frog)</a:t>
            </a:r>
          </a:p>
        </p:txBody>
      </p:sp>
    </p:spTree>
    <p:extLst>
      <p:ext uri="{BB962C8B-B14F-4D97-AF65-F5344CB8AC3E}">
        <p14:creationId xmlns:p14="http://schemas.microsoft.com/office/powerpoint/2010/main" val="1837249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40</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dirty="0"/>
              <a:t>Year 3/4</a:t>
            </a:r>
          </a:p>
        </p:txBody>
      </p:sp>
      <p:sp>
        <p:nvSpPr>
          <p:cNvPr id="5" name="Rounded Rectangle 1">
            <a:extLst>
              <a:ext uri="{FF2B5EF4-FFF2-40B4-BE49-F238E27FC236}">
                <a16:creationId xmlns:a16="http://schemas.microsoft.com/office/drawing/2014/main" id="{F7D81632-1708-4AAD-84ED-394A996D0C8A}"/>
              </a:ext>
            </a:extLst>
          </p:cNvPr>
          <p:cNvSpPr/>
          <p:nvPr/>
        </p:nvSpPr>
        <p:spPr>
          <a:xfrm>
            <a:off x="117476" y="3618363"/>
            <a:ext cx="8805602"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B9575357-5C38-4E70-AF56-B7AC22CFBD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7805" y="4436548"/>
            <a:ext cx="657735" cy="615209"/>
          </a:xfrm>
          <a:prstGeom prst="rect">
            <a:avLst/>
          </a:prstGeom>
        </p:spPr>
      </p:pic>
      <p:pic>
        <p:nvPicPr>
          <p:cNvPr id="7" name="Picture 6">
            <a:extLst>
              <a:ext uri="{FF2B5EF4-FFF2-40B4-BE49-F238E27FC236}">
                <a16:creationId xmlns:a16="http://schemas.microsoft.com/office/drawing/2014/main" id="{66272952-928B-42E1-A12D-ABD06F4EB3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3263" y="4455202"/>
            <a:ext cx="657735" cy="615209"/>
          </a:xfrm>
          <a:prstGeom prst="rect">
            <a:avLst/>
          </a:prstGeom>
        </p:spPr>
      </p:pic>
      <p:pic>
        <p:nvPicPr>
          <p:cNvPr id="8" name="Picture 7">
            <a:extLst>
              <a:ext uri="{FF2B5EF4-FFF2-40B4-BE49-F238E27FC236}">
                <a16:creationId xmlns:a16="http://schemas.microsoft.com/office/drawing/2014/main" id="{BD67D9B5-321D-4D82-BC65-CB5C48B57A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171" y="4424632"/>
            <a:ext cx="657735" cy="615209"/>
          </a:xfrm>
          <a:prstGeom prst="rect">
            <a:avLst/>
          </a:prstGeom>
        </p:spPr>
      </p:pic>
      <p:sp>
        <p:nvSpPr>
          <p:cNvPr id="10" name="AutoShape 8" descr="Image result for hamilton trust">
            <a:extLst>
              <a:ext uri="{FF2B5EF4-FFF2-40B4-BE49-F238E27FC236}">
                <a16:creationId xmlns:a16="http://schemas.microsoft.com/office/drawing/2014/main" id="{C8CA19DA-4D12-4B73-872D-17A99A13A7A6}"/>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Title 1">
            <a:extLst>
              <a:ext uri="{FF2B5EF4-FFF2-40B4-BE49-F238E27FC236}">
                <a16:creationId xmlns:a16="http://schemas.microsoft.com/office/drawing/2014/main" id="{CBD61D2F-35A7-4B58-9AF6-E0C22211A478}"/>
              </a:ext>
            </a:extLst>
          </p:cNvPr>
          <p:cNvSpPr txBox="1">
            <a:spLocks/>
          </p:cNvSpPr>
          <p:nvPr/>
        </p:nvSpPr>
        <p:spPr>
          <a:xfrm>
            <a:off x="838200" y="365125"/>
            <a:ext cx="10515600" cy="11766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800" dirty="0"/>
            </a:br>
            <a:endParaRPr lang="en-GB" sz="1800" dirty="0"/>
          </a:p>
        </p:txBody>
      </p:sp>
      <p:pic>
        <p:nvPicPr>
          <p:cNvPr id="12" name="Picture 11">
            <a:extLst>
              <a:ext uri="{FF2B5EF4-FFF2-40B4-BE49-F238E27FC236}">
                <a16:creationId xmlns:a16="http://schemas.microsoft.com/office/drawing/2014/main" id="{5CB13469-086B-4F48-8E62-A50ADDB553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2268" y="4431869"/>
            <a:ext cx="657735" cy="615209"/>
          </a:xfrm>
          <a:prstGeom prst="rect">
            <a:avLst/>
          </a:prstGeom>
        </p:spPr>
      </p:pic>
      <p:cxnSp>
        <p:nvCxnSpPr>
          <p:cNvPr id="13" name="Straight Connector 12">
            <a:extLst>
              <a:ext uri="{FF2B5EF4-FFF2-40B4-BE49-F238E27FC236}">
                <a16:creationId xmlns:a16="http://schemas.microsoft.com/office/drawing/2014/main" id="{39BCA11F-B40F-45D3-B5C0-C9BF09EA0BD5}"/>
              </a:ext>
            </a:extLst>
          </p:cNvPr>
          <p:cNvCxnSpPr>
            <a:cxnSpLocks/>
          </p:cNvCxnSpPr>
          <p:nvPr/>
        </p:nvCxnSpPr>
        <p:spPr>
          <a:xfrm>
            <a:off x="278073" y="5024075"/>
            <a:ext cx="8347467" cy="23003"/>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4" name="Straight Connector 13">
            <a:extLst>
              <a:ext uri="{FF2B5EF4-FFF2-40B4-BE49-F238E27FC236}">
                <a16:creationId xmlns:a16="http://schemas.microsoft.com/office/drawing/2014/main" id="{BB687B53-C831-4499-9EDA-B688EC685DFC}"/>
              </a:ext>
            </a:extLst>
          </p:cNvPr>
          <p:cNvCxnSpPr/>
          <p:nvPr/>
        </p:nvCxnSpPr>
        <p:spPr>
          <a:xfrm flipH="1">
            <a:off x="623417" y="50229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5" name="TextBox 14">
            <a:extLst>
              <a:ext uri="{FF2B5EF4-FFF2-40B4-BE49-F238E27FC236}">
                <a16:creationId xmlns:a16="http://schemas.microsoft.com/office/drawing/2014/main" id="{99A7B27D-A236-4DD6-9789-81F130C84889}"/>
              </a:ext>
            </a:extLst>
          </p:cNvPr>
          <p:cNvSpPr txBox="1"/>
          <p:nvPr/>
        </p:nvSpPr>
        <p:spPr>
          <a:xfrm>
            <a:off x="369639" y="5166900"/>
            <a:ext cx="5075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83</a:t>
            </a:r>
          </a:p>
        </p:txBody>
      </p:sp>
      <p:grpSp>
        <p:nvGrpSpPr>
          <p:cNvPr id="16" name="Group 15">
            <a:extLst>
              <a:ext uri="{FF2B5EF4-FFF2-40B4-BE49-F238E27FC236}">
                <a16:creationId xmlns:a16="http://schemas.microsoft.com/office/drawing/2014/main" id="{9F60FDCB-B4BF-479F-9EDF-C2E082CA36B0}"/>
              </a:ext>
            </a:extLst>
          </p:cNvPr>
          <p:cNvGrpSpPr/>
          <p:nvPr/>
        </p:nvGrpSpPr>
        <p:grpSpPr>
          <a:xfrm>
            <a:off x="623416" y="4023107"/>
            <a:ext cx="1918926" cy="1543903"/>
            <a:chOff x="1423516" y="3680207"/>
            <a:chExt cx="2491981" cy="1543903"/>
          </a:xfrm>
        </p:grpSpPr>
        <p:cxnSp>
          <p:nvCxnSpPr>
            <p:cNvPr id="17" name="Straight Connector 16">
              <a:extLst>
                <a:ext uri="{FF2B5EF4-FFF2-40B4-BE49-F238E27FC236}">
                  <a16:creationId xmlns:a16="http://schemas.microsoft.com/office/drawing/2014/main" id="{798DB69B-8081-44D4-80C2-EBB8BABEEADA}"/>
                </a:ext>
              </a:extLst>
            </p:cNvPr>
            <p:cNvCxnSpPr/>
            <p:nvPr/>
          </p:nvCxnSpPr>
          <p:spPr>
            <a:xfrm flipH="1">
              <a:off x="3175430" y="46800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8" name="TextBox 17">
              <a:extLst>
                <a:ext uri="{FF2B5EF4-FFF2-40B4-BE49-F238E27FC236}">
                  <a16:creationId xmlns:a16="http://schemas.microsoft.com/office/drawing/2014/main" id="{16ADC7FE-0778-4874-BE32-62E5587B00C8}"/>
                </a:ext>
              </a:extLst>
            </p:cNvPr>
            <p:cNvSpPr txBox="1"/>
            <p:nvPr/>
          </p:nvSpPr>
          <p:spPr>
            <a:xfrm>
              <a:off x="2483959" y="4824000"/>
              <a:ext cx="14315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2060"/>
                  </a:solidFill>
                  <a:latin typeface="Calibri" panose="020F0502020204030204"/>
                </a:rPr>
                <a:t>90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BD122B0F-A09D-4520-8C45-8BCCC87012E7}"/>
                </a:ext>
              </a:extLst>
            </p:cNvPr>
            <p:cNvGrpSpPr/>
            <p:nvPr/>
          </p:nvGrpSpPr>
          <p:grpSpPr>
            <a:xfrm>
              <a:off x="1423516" y="3680207"/>
              <a:ext cx="1756367" cy="1000967"/>
              <a:chOff x="2247894" y="3468543"/>
              <a:chExt cx="1727645" cy="1212171"/>
            </a:xfrm>
          </p:grpSpPr>
          <p:sp>
            <p:nvSpPr>
              <p:cNvPr id="20" name="Freeform: Shape 17">
                <a:extLst>
                  <a:ext uri="{FF2B5EF4-FFF2-40B4-BE49-F238E27FC236}">
                    <a16:creationId xmlns:a16="http://schemas.microsoft.com/office/drawing/2014/main" id="{1DBAD57C-50BB-4F29-9E25-3EC732A509F1}"/>
                  </a:ext>
                </a:extLst>
              </p:cNvPr>
              <p:cNvSpPr/>
              <p:nvPr/>
            </p:nvSpPr>
            <p:spPr>
              <a:xfrm>
                <a:off x="2247894" y="4035365"/>
                <a:ext cx="1727645"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FA92964B-D345-4B6C-B6AF-FA2E72E5DE33}"/>
                  </a:ext>
                </a:extLst>
              </p:cNvPr>
              <p:cNvSpPr txBox="1"/>
              <p:nvPr/>
            </p:nvSpPr>
            <p:spPr>
              <a:xfrm>
                <a:off x="2897484" y="3468543"/>
                <a:ext cx="428466"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7</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2" name="Group 21">
            <a:extLst>
              <a:ext uri="{FF2B5EF4-FFF2-40B4-BE49-F238E27FC236}">
                <a16:creationId xmlns:a16="http://schemas.microsoft.com/office/drawing/2014/main" id="{B3598FFE-35D5-48D3-BE81-4A74FE7EFF04}"/>
              </a:ext>
            </a:extLst>
          </p:cNvPr>
          <p:cNvGrpSpPr/>
          <p:nvPr/>
        </p:nvGrpSpPr>
        <p:grpSpPr>
          <a:xfrm>
            <a:off x="2012042" y="4031760"/>
            <a:ext cx="2498421" cy="1523563"/>
            <a:chOff x="3078368" y="3688860"/>
            <a:chExt cx="5607739" cy="1523563"/>
          </a:xfrm>
        </p:grpSpPr>
        <p:cxnSp>
          <p:nvCxnSpPr>
            <p:cNvPr id="23" name="Straight Connector 22">
              <a:extLst>
                <a:ext uri="{FF2B5EF4-FFF2-40B4-BE49-F238E27FC236}">
                  <a16:creationId xmlns:a16="http://schemas.microsoft.com/office/drawing/2014/main" id="{29E53A49-A7FE-4F39-8389-A665709EC88B}"/>
                </a:ext>
              </a:extLst>
            </p:cNvPr>
            <p:cNvCxnSpPr/>
            <p:nvPr/>
          </p:nvCxnSpPr>
          <p:spPr>
            <a:xfrm flipH="1">
              <a:off x="7926011"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4" name="TextBox 23">
              <a:extLst>
                <a:ext uri="{FF2B5EF4-FFF2-40B4-BE49-F238E27FC236}">
                  <a16:creationId xmlns:a16="http://schemas.microsoft.com/office/drawing/2014/main" id="{E2B6B897-18C5-4E9F-AC31-0D963988453F}"/>
                </a:ext>
              </a:extLst>
            </p:cNvPr>
            <p:cNvSpPr txBox="1"/>
            <p:nvPr/>
          </p:nvSpPr>
          <p:spPr>
            <a:xfrm>
              <a:off x="6686355" y="4812313"/>
              <a:ext cx="199975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002060"/>
                  </a:solidFill>
                  <a:latin typeface="Calibri" panose="020F0502020204030204"/>
                </a:rPr>
                <a:t>   </a:t>
              </a:r>
              <a:r>
                <a:rPr lang="en-GB" sz="2000" b="1" noProof="0" dirty="0">
                  <a:solidFill>
                    <a:srgbClr val="002060"/>
                  </a:solidFill>
                  <a:latin typeface="Calibri" panose="020F0502020204030204"/>
                </a:rPr>
                <a:t>10</a:t>
              </a:r>
              <a:r>
                <a:rPr kumimoji="0" lang="en-GB" sz="2000" b="1" i="0" u="none" strike="noStrike" kern="1200" cap="none" spc="0" normalizeH="0" baseline="0" noProof="0" dirty="0">
                  <a:ln>
                    <a:noFill/>
                  </a:ln>
                  <a:solidFill>
                    <a:srgbClr val="002060"/>
                  </a:solidFill>
                  <a:effectLst/>
                  <a:uLnTx/>
                  <a:uFillTx/>
                  <a:latin typeface="Calibri" panose="020F0502020204030204"/>
                </a:rPr>
                <a:t>0</a:t>
              </a:r>
            </a:p>
          </p:txBody>
        </p:sp>
        <p:grpSp>
          <p:nvGrpSpPr>
            <p:cNvPr id="25" name="Group 24">
              <a:extLst>
                <a:ext uri="{FF2B5EF4-FFF2-40B4-BE49-F238E27FC236}">
                  <a16:creationId xmlns:a16="http://schemas.microsoft.com/office/drawing/2014/main" id="{D071ECBA-0233-4D50-B012-52A90B07E30E}"/>
                </a:ext>
              </a:extLst>
            </p:cNvPr>
            <p:cNvGrpSpPr/>
            <p:nvPr/>
          </p:nvGrpSpPr>
          <p:grpSpPr>
            <a:xfrm>
              <a:off x="3078368" y="3688860"/>
              <a:ext cx="4847643" cy="992316"/>
              <a:chOff x="4770084" y="3438224"/>
              <a:chExt cx="6180625" cy="1263429"/>
            </a:xfrm>
          </p:grpSpPr>
          <p:sp>
            <p:nvSpPr>
              <p:cNvPr id="26" name="Freeform: Shape 18">
                <a:extLst>
                  <a:ext uri="{FF2B5EF4-FFF2-40B4-BE49-F238E27FC236}">
                    <a16:creationId xmlns:a16="http://schemas.microsoft.com/office/drawing/2014/main" id="{1F0963EB-F50C-4E56-8E82-528B8F34BD3A}"/>
                  </a:ext>
                </a:extLst>
              </p:cNvPr>
              <p:cNvSpPr/>
              <p:nvPr/>
            </p:nvSpPr>
            <p:spPr>
              <a:xfrm>
                <a:off x="4770084" y="3898270"/>
                <a:ext cx="6180625"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554B3FA1-180D-42B2-93A1-2E2FCD104318}"/>
                  </a:ext>
                </a:extLst>
              </p:cNvPr>
              <p:cNvSpPr txBox="1"/>
              <p:nvPr/>
            </p:nvSpPr>
            <p:spPr>
              <a:xfrm>
                <a:off x="7026977" y="3438224"/>
                <a:ext cx="1682493"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10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28" name="Speech Bubble: Rectangle with Corners Rounded 10">
            <a:extLst>
              <a:ext uri="{FF2B5EF4-FFF2-40B4-BE49-F238E27FC236}">
                <a16:creationId xmlns:a16="http://schemas.microsoft.com/office/drawing/2014/main" id="{3C0D231C-3A69-42C8-A0A2-D1387DB61A5A}"/>
              </a:ext>
            </a:extLst>
          </p:cNvPr>
          <p:cNvSpPr/>
          <p:nvPr/>
        </p:nvSpPr>
        <p:spPr>
          <a:xfrm>
            <a:off x="2484984" y="2704611"/>
            <a:ext cx="3056688" cy="879786"/>
          </a:xfrm>
          <a:prstGeom prst="wedgeEllipseCallout">
            <a:avLst>
              <a:gd name="adj1" fmla="val -33831"/>
              <a:gd name="adj2" fmla="val 7358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and then </a:t>
            </a:r>
            <a:r>
              <a:rPr lang="en-GB" b="1" dirty="0">
                <a:solidFill>
                  <a:srgbClr val="C00000"/>
                </a:solidFill>
              </a:rPr>
              <a:t>10</a:t>
            </a:r>
            <a:r>
              <a:rPr lang="en-GB" b="1" dirty="0">
                <a:solidFill>
                  <a:srgbClr val="253746"/>
                </a:solidFill>
              </a:rPr>
              <a:t> to 100...</a:t>
            </a:r>
          </a:p>
        </p:txBody>
      </p:sp>
      <p:sp>
        <p:nvSpPr>
          <p:cNvPr id="29" name="Speech Bubble: Rectangle with Corners Rounded 10">
            <a:extLst>
              <a:ext uri="{FF2B5EF4-FFF2-40B4-BE49-F238E27FC236}">
                <a16:creationId xmlns:a16="http://schemas.microsoft.com/office/drawing/2014/main" id="{3BB9F02B-97FD-437D-8E7C-91BF70D72F93}"/>
              </a:ext>
            </a:extLst>
          </p:cNvPr>
          <p:cNvSpPr/>
          <p:nvPr/>
        </p:nvSpPr>
        <p:spPr>
          <a:xfrm>
            <a:off x="4905408" y="1116374"/>
            <a:ext cx="3259978" cy="1021010"/>
          </a:xfrm>
          <a:prstGeom prst="wedgeEllipseCallout">
            <a:avLst>
              <a:gd name="adj1" fmla="val 73934"/>
              <a:gd name="adj2" fmla="val -734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C00000"/>
                </a:solidFill>
              </a:rPr>
              <a:t>121 - 83 = ?</a:t>
            </a:r>
          </a:p>
          <a:p>
            <a:pPr algn="ctr"/>
            <a:r>
              <a:rPr lang="en-GB" b="1" dirty="0">
                <a:solidFill>
                  <a:srgbClr val="253746"/>
                </a:solidFill>
              </a:rPr>
              <a:t>Add the jumps!</a:t>
            </a:r>
          </a:p>
        </p:txBody>
      </p:sp>
      <p:cxnSp>
        <p:nvCxnSpPr>
          <p:cNvPr id="31" name="Straight Connector 30">
            <a:extLst>
              <a:ext uri="{FF2B5EF4-FFF2-40B4-BE49-F238E27FC236}">
                <a16:creationId xmlns:a16="http://schemas.microsoft.com/office/drawing/2014/main" id="{0F660529-C576-451B-B2FB-73C644586AD8}"/>
              </a:ext>
            </a:extLst>
          </p:cNvPr>
          <p:cNvCxnSpPr/>
          <p:nvPr/>
        </p:nvCxnSpPr>
        <p:spPr>
          <a:xfrm flipH="1">
            <a:off x="8372872" y="50717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3" name="TextBox 32">
            <a:extLst>
              <a:ext uri="{FF2B5EF4-FFF2-40B4-BE49-F238E27FC236}">
                <a16:creationId xmlns:a16="http://schemas.microsoft.com/office/drawing/2014/main" id="{A576D453-3347-4E3D-A91E-59F1A634F993}"/>
              </a:ext>
            </a:extLst>
          </p:cNvPr>
          <p:cNvSpPr txBox="1"/>
          <p:nvPr/>
        </p:nvSpPr>
        <p:spPr>
          <a:xfrm>
            <a:off x="8031461" y="5189926"/>
            <a:ext cx="6828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121</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65B6548A-9E5D-4433-A632-E616301D04AE}"/>
              </a:ext>
            </a:extLst>
          </p:cNvPr>
          <p:cNvGrpSpPr/>
          <p:nvPr/>
        </p:nvGrpSpPr>
        <p:grpSpPr>
          <a:xfrm>
            <a:off x="4275524" y="4041115"/>
            <a:ext cx="4097340" cy="982960"/>
            <a:chOff x="4899515" y="3450136"/>
            <a:chExt cx="6432877" cy="1251517"/>
          </a:xfrm>
        </p:grpSpPr>
        <p:sp>
          <p:nvSpPr>
            <p:cNvPr id="35" name="Freeform: Shape 18">
              <a:extLst>
                <a:ext uri="{FF2B5EF4-FFF2-40B4-BE49-F238E27FC236}">
                  <a16:creationId xmlns:a16="http://schemas.microsoft.com/office/drawing/2014/main" id="{3D45E9A9-67D0-471B-947C-5B2F1E3BE9B1}"/>
                </a:ext>
              </a:extLst>
            </p:cNvPr>
            <p:cNvSpPr/>
            <p:nvPr/>
          </p:nvSpPr>
          <p:spPr>
            <a:xfrm>
              <a:off x="4899515" y="3898270"/>
              <a:ext cx="6432877"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92F0E014-9D10-47DB-973F-D46DF48AD99C}"/>
                </a:ext>
              </a:extLst>
            </p:cNvPr>
            <p:cNvSpPr txBox="1"/>
            <p:nvPr/>
          </p:nvSpPr>
          <p:spPr>
            <a:xfrm>
              <a:off x="7544498" y="3450136"/>
              <a:ext cx="1472396"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21</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7" name="Speech Bubble: Rectangle with Corners Rounded 10">
            <a:extLst>
              <a:ext uri="{FF2B5EF4-FFF2-40B4-BE49-F238E27FC236}">
                <a16:creationId xmlns:a16="http://schemas.microsoft.com/office/drawing/2014/main" id="{9C4C0008-37C9-45C0-993C-C55C53EFFB91}"/>
              </a:ext>
            </a:extLst>
          </p:cNvPr>
          <p:cNvSpPr/>
          <p:nvPr/>
        </p:nvSpPr>
        <p:spPr>
          <a:xfrm>
            <a:off x="5864258" y="3022713"/>
            <a:ext cx="2944462" cy="702907"/>
          </a:xfrm>
          <a:prstGeom prst="wedgeEllipseCallout">
            <a:avLst>
              <a:gd name="adj1" fmla="val -23706"/>
              <a:gd name="adj2" fmla="val 6855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finally </a:t>
            </a:r>
            <a:r>
              <a:rPr lang="en-GB" b="1" dirty="0">
                <a:solidFill>
                  <a:srgbClr val="C00000"/>
                </a:solidFill>
              </a:rPr>
              <a:t>21 </a:t>
            </a:r>
            <a:r>
              <a:rPr lang="en-GB" b="1" dirty="0">
                <a:solidFill>
                  <a:srgbClr val="253746"/>
                </a:solidFill>
              </a:rPr>
              <a:t>to 121.</a:t>
            </a:r>
          </a:p>
        </p:txBody>
      </p:sp>
      <p:sp>
        <p:nvSpPr>
          <p:cNvPr id="38" name="Speech Bubble: Rectangle with Corners Rounded 10">
            <a:extLst>
              <a:ext uri="{FF2B5EF4-FFF2-40B4-BE49-F238E27FC236}">
                <a16:creationId xmlns:a16="http://schemas.microsoft.com/office/drawing/2014/main" id="{16EB8DDC-2DAC-4692-92DF-D48E90009B3C}"/>
              </a:ext>
            </a:extLst>
          </p:cNvPr>
          <p:cNvSpPr/>
          <p:nvPr/>
        </p:nvSpPr>
        <p:spPr>
          <a:xfrm>
            <a:off x="154680" y="2488079"/>
            <a:ext cx="2145323" cy="986300"/>
          </a:xfrm>
          <a:prstGeom prst="wedgeEllipseCallout">
            <a:avLst>
              <a:gd name="adj1" fmla="val 824"/>
              <a:gd name="adj2" fmla="val 8580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Frog first hops </a:t>
            </a:r>
            <a:r>
              <a:rPr lang="en-GB" b="1" dirty="0">
                <a:solidFill>
                  <a:srgbClr val="C00000"/>
                </a:solidFill>
              </a:rPr>
              <a:t>7 </a:t>
            </a:r>
            <a:r>
              <a:rPr lang="en-GB" b="1" dirty="0">
                <a:solidFill>
                  <a:srgbClr val="253746"/>
                </a:solidFill>
              </a:rPr>
              <a:t>to 90…</a:t>
            </a:r>
          </a:p>
        </p:txBody>
      </p:sp>
      <p:sp>
        <p:nvSpPr>
          <p:cNvPr id="39" name="Speech Bubble: Rectangle with Corners Rounded 10">
            <a:extLst>
              <a:ext uri="{FF2B5EF4-FFF2-40B4-BE49-F238E27FC236}">
                <a16:creationId xmlns:a16="http://schemas.microsoft.com/office/drawing/2014/main" id="{5FBE5899-AD4B-4D34-9E52-302B2ABF7A73}"/>
              </a:ext>
            </a:extLst>
          </p:cNvPr>
          <p:cNvSpPr/>
          <p:nvPr/>
        </p:nvSpPr>
        <p:spPr>
          <a:xfrm>
            <a:off x="797762" y="1176523"/>
            <a:ext cx="3387725" cy="1191734"/>
          </a:xfrm>
          <a:prstGeom prst="wedgeEllipseCallout">
            <a:avLst>
              <a:gd name="adj1" fmla="val -57562"/>
              <a:gd name="adj2" fmla="val 3507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Ben’s long jump was </a:t>
            </a:r>
            <a:r>
              <a:rPr lang="en-GB" b="1" dirty="0">
                <a:solidFill>
                  <a:srgbClr val="C00000"/>
                </a:solidFill>
              </a:rPr>
              <a:t>121cm</a:t>
            </a:r>
            <a:r>
              <a:rPr lang="en-GB" dirty="0">
                <a:solidFill>
                  <a:srgbClr val="C00000"/>
                </a:solidFill>
              </a:rPr>
              <a:t> </a:t>
            </a:r>
            <a:r>
              <a:rPr lang="en-GB" b="1" dirty="0">
                <a:solidFill>
                  <a:srgbClr val="253746"/>
                </a:solidFill>
              </a:rPr>
              <a:t>and his standing jump </a:t>
            </a:r>
            <a:r>
              <a:rPr lang="en-GB" b="1" dirty="0">
                <a:solidFill>
                  <a:srgbClr val="C00000"/>
                </a:solidFill>
              </a:rPr>
              <a:t>83cm</a:t>
            </a:r>
            <a:r>
              <a:rPr lang="en-GB" b="1" dirty="0">
                <a:solidFill>
                  <a:schemeClr val="tx2"/>
                </a:solidFill>
              </a:rPr>
              <a:t>.</a:t>
            </a:r>
          </a:p>
        </p:txBody>
      </p:sp>
      <p:sp>
        <p:nvSpPr>
          <p:cNvPr id="40" name="TextBox 39">
            <a:extLst>
              <a:ext uri="{FF2B5EF4-FFF2-40B4-BE49-F238E27FC236}">
                <a16:creationId xmlns:a16="http://schemas.microsoft.com/office/drawing/2014/main" id="{1E634FCF-B97C-4936-A824-974F3509F471}"/>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4: </a:t>
            </a:r>
            <a:r>
              <a:rPr lang="en-GB" sz="2000" b="1" dirty="0">
                <a:solidFill>
                  <a:srgbClr val="006400"/>
                </a:solidFill>
              </a:rPr>
              <a:t>Use counting up (Frog) to subtract numbers either side of 100, e.g. 112 - 86.</a:t>
            </a:r>
          </a:p>
          <a:p>
            <a:pPr>
              <a:buClr>
                <a:srgbClr val="EA7600"/>
              </a:buClr>
              <a:buSzPct val="120000"/>
            </a:pPr>
            <a:r>
              <a:rPr lang="en-GB" sz="2000" b="1" dirty="0">
                <a:solidFill>
                  <a:srgbClr val="0000CC"/>
                </a:solidFill>
              </a:rPr>
              <a:t>Use counting up (Frog) to subtract numbers either side of a multiple of 100, e.g. 432 - 356; Check subtraction with addition.</a:t>
            </a:r>
          </a:p>
        </p:txBody>
      </p:sp>
      <p:sp>
        <p:nvSpPr>
          <p:cNvPr id="41" name="Speech Bubble: Rectangle with Corners Rounded 10">
            <a:extLst>
              <a:ext uri="{FF2B5EF4-FFF2-40B4-BE49-F238E27FC236}">
                <a16:creationId xmlns:a16="http://schemas.microsoft.com/office/drawing/2014/main" id="{DA869B3C-C49C-4F47-A440-162D21A5BA9A}"/>
              </a:ext>
            </a:extLst>
          </p:cNvPr>
          <p:cNvSpPr/>
          <p:nvPr/>
        </p:nvSpPr>
        <p:spPr>
          <a:xfrm>
            <a:off x="4845092" y="1126166"/>
            <a:ext cx="3460708" cy="969305"/>
          </a:xfrm>
          <a:prstGeom prst="wedgeEllipseCallout">
            <a:avLst>
              <a:gd name="adj1" fmla="val 68090"/>
              <a:gd name="adj2" fmla="val 3196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The difference between Ben’s jumps is </a:t>
            </a:r>
            <a:r>
              <a:rPr lang="en-GB" b="1" dirty="0">
                <a:solidFill>
                  <a:srgbClr val="C00000"/>
                </a:solidFill>
              </a:rPr>
              <a:t>38cm.</a:t>
            </a:r>
          </a:p>
        </p:txBody>
      </p:sp>
    </p:spTree>
    <p:extLst>
      <p:ext uri="{BB962C8B-B14F-4D97-AF65-F5344CB8AC3E}">
        <p14:creationId xmlns:p14="http://schemas.microsoft.com/office/powerpoint/2010/main" val="2629954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par>
                                <p:cTn id="12" presetID="10" presetClass="exit" presetSubtype="0" fill="hold" nodeType="withEffect">
                                  <p:stCondLst>
                                    <p:cond delay="0"/>
                                  </p:stCondLst>
                                  <p:childTnLst>
                                    <p:animEffect transition="out" filter="fade">
                                      <p:cBhvr>
                                        <p:cTn id="13" dur="250"/>
                                        <p:tgtEl>
                                          <p:spTgt spid="8"/>
                                        </p:tgtEl>
                                      </p:cBhvr>
                                    </p:animEffect>
                                    <p:set>
                                      <p:cBhvr>
                                        <p:cTn id="14" dur="1" fill="hold">
                                          <p:stCondLst>
                                            <p:cond delay="249"/>
                                          </p:stCondLst>
                                        </p:cTn>
                                        <p:tgtEl>
                                          <p:spTgt spid="8"/>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xit" presetSubtype="0" fill="hold" nodeType="with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5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250"/>
                                        <p:tgtEl>
                                          <p:spTgt spid="7"/>
                                        </p:tgtEl>
                                      </p:cBhvr>
                                    </p:animEffect>
                                    <p:set>
                                      <p:cBhvr>
                                        <p:cTn id="47" dur="1" fill="hold">
                                          <p:stCondLst>
                                            <p:cond delay="249"/>
                                          </p:stCondLst>
                                        </p:cTn>
                                        <p:tgtEl>
                                          <p:spTgt spid="7"/>
                                        </p:tgtEl>
                                        <p:attrNameLst>
                                          <p:attrName>style.visibility</p:attrName>
                                        </p:attrNameLst>
                                      </p:cBhvr>
                                      <p:to>
                                        <p:strVal val="hidden"/>
                                      </p:to>
                                    </p:set>
                                  </p:childTnLst>
                                </p:cTn>
                              </p:par>
                            </p:childTnLst>
                          </p:cTn>
                        </p:par>
                        <p:par>
                          <p:cTn id="48" fill="hold">
                            <p:stCondLst>
                              <p:cond delay="1250"/>
                            </p:stCondLst>
                            <p:childTnLst>
                              <p:par>
                                <p:cTn id="49" presetID="10"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75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9"/>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29" grpId="1" animBg="1"/>
      <p:bldP spid="37" grpId="0" animBg="1"/>
      <p:bldP spid="38" grpId="0" animBg="1"/>
      <p:bldP spid="4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41</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dirty="0"/>
              <a:t>Year 3/4</a:t>
            </a:r>
          </a:p>
        </p:txBody>
      </p:sp>
      <p:pic>
        <p:nvPicPr>
          <p:cNvPr id="5" name="Picture 4">
            <a:extLst>
              <a:ext uri="{FF2B5EF4-FFF2-40B4-BE49-F238E27FC236}">
                <a16:creationId xmlns:a16="http://schemas.microsoft.com/office/drawing/2014/main" id="{A67AE040-EC1B-4336-99DD-CE999D9AAE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77963" y="1087639"/>
            <a:ext cx="6572252" cy="3580478"/>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10">
            <a:extLst>
              <a:ext uri="{FF2B5EF4-FFF2-40B4-BE49-F238E27FC236}">
                <a16:creationId xmlns:a16="http://schemas.microsoft.com/office/drawing/2014/main" id="{9853AEF7-9986-4ACB-A642-A980C026F549}"/>
              </a:ext>
            </a:extLst>
          </p:cNvPr>
          <p:cNvSpPr/>
          <p:nvPr/>
        </p:nvSpPr>
        <p:spPr>
          <a:xfrm>
            <a:off x="121325" y="2080500"/>
            <a:ext cx="2633750" cy="2143531"/>
          </a:xfrm>
          <a:prstGeom prst="wedgeEllipseCallout">
            <a:avLst>
              <a:gd name="adj1" fmla="val -51537"/>
              <a:gd name="adj2" fmla="val 7596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In pairs choose one of the other children, and find the difference between their jumps.</a:t>
            </a:r>
          </a:p>
        </p:txBody>
      </p:sp>
      <p:sp>
        <p:nvSpPr>
          <p:cNvPr id="8" name="TextBox 7">
            <a:extLst>
              <a:ext uri="{FF2B5EF4-FFF2-40B4-BE49-F238E27FC236}">
                <a16:creationId xmlns:a16="http://schemas.microsoft.com/office/drawing/2014/main" id="{B96BE1D6-EB74-49C4-AAB7-639EE3A9AFAA}"/>
              </a:ext>
            </a:extLst>
          </p:cNvPr>
          <p:cNvSpPr txBox="1"/>
          <p:nvPr/>
        </p:nvSpPr>
        <p:spPr>
          <a:xfrm>
            <a:off x="3526829" y="1603827"/>
            <a:ext cx="868580" cy="400110"/>
          </a:xfrm>
          <a:prstGeom prst="rect">
            <a:avLst/>
          </a:prstGeom>
          <a:noFill/>
        </p:spPr>
        <p:txBody>
          <a:bodyPr wrap="square" rtlCol="0">
            <a:spAutoFit/>
          </a:bodyPr>
          <a:lstStyle/>
          <a:p>
            <a:r>
              <a:rPr lang="en-GB" sz="2000" b="1" dirty="0">
                <a:solidFill>
                  <a:srgbClr val="C00000"/>
                </a:solidFill>
              </a:rPr>
              <a:t>35cm</a:t>
            </a:r>
          </a:p>
        </p:txBody>
      </p:sp>
      <p:sp>
        <p:nvSpPr>
          <p:cNvPr id="10" name="TextBox 9">
            <a:extLst>
              <a:ext uri="{FF2B5EF4-FFF2-40B4-BE49-F238E27FC236}">
                <a16:creationId xmlns:a16="http://schemas.microsoft.com/office/drawing/2014/main" id="{A233F036-438C-4D9A-A9ED-8CC475B27624}"/>
              </a:ext>
            </a:extLst>
          </p:cNvPr>
          <p:cNvSpPr txBox="1"/>
          <p:nvPr/>
        </p:nvSpPr>
        <p:spPr>
          <a:xfrm>
            <a:off x="3523058" y="2181298"/>
            <a:ext cx="868580" cy="400110"/>
          </a:xfrm>
          <a:prstGeom prst="rect">
            <a:avLst/>
          </a:prstGeom>
          <a:noFill/>
        </p:spPr>
        <p:txBody>
          <a:bodyPr wrap="square" rtlCol="0">
            <a:spAutoFit/>
          </a:bodyPr>
          <a:lstStyle/>
          <a:p>
            <a:r>
              <a:rPr lang="en-GB" sz="2000" b="1" dirty="0">
                <a:solidFill>
                  <a:srgbClr val="C00000"/>
                </a:solidFill>
              </a:rPr>
              <a:t>38cm</a:t>
            </a:r>
          </a:p>
        </p:txBody>
      </p:sp>
      <p:grpSp>
        <p:nvGrpSpPr>
          <p:cNvPr id="2" name="Group 1">
            <a:extLst>
              <a:ext uri="{FF2B5EF4-FFF2-40B4-BE49-F238E27FC236}">
                <a16:creationId xmlns:a16="http://schemas.microsoft.com/office/drawing/2014/main" id="{749F7419-DA4D-4BFF-B05B-0512EA48DF32}"/>
              </a:ext>
            </a:extLst>
          </p:cNvPr>
          <p:cNvGrpSpPr/>
          <p:nvPr/>
        </p:nvGrpSpPr>
        <p:grpSpPr>
          <a:xfrm>
            <a:off x="1149350" y="4601448"/>
            <a:ext cx="4794252" cy="1388511"/>
            <a:chOff x="1978636" y="4601448"/>
            <a:chExt cx="3964966" cy="1388511"/>
          </a:xfrm>
        </p:grpSpPr>
        <p:sp>
          <p:nvSpPr>
            <p:cNvPr id="7" name="Speech Bubble: Rectangle with Corners Rounded 10">
              <a:extLst>
                <a:ext uri="{FF2B5EF4-FFF2-40B4-BE49-F238E27FC236}">
                  <a16:creationId xmlns:a16="http://schemas.microsoft.com/office/drawing/2014/main" id="{C80BBE48-9444-4771-AB01-F09F998790D9}"/>
                </a:ext>
              </a:extLst>
            </p:cNvPr>
            <p:cNvSpPr/>
            <p:nvPr/>
          </p:nvSpPr>
          <p:spPr>
            <a:xfrm>
              <a:off x="1978636" y="4601448"/>
              <a:ext cx="3964966" cy="1388511"/>
            </a:xfrm>
            <a:prstGeom prst="wedgeEllipseCallout">
              <a:avLst>
                <a:gd name="adj1" fmla="val 63957"/>
                <a:gd name="adj2" fmla="val 4531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Draw a line on your whiteboards and  remember to put the jumps above the line.</a:t>
              </a:r>
            </a:p>
          </p:txBody>
        </p:sp>
        <p:pic>
          <p:nvPicPr>
            <p:cNvPr id="11" name="Picture 10">
              <a:extLst>
                <a:ext uri="{FF2B5EF4-FFF2-40B4-BE49-F238E27FC236}">
                  <a16:creationId xmlns:a16="http://schemas.microsoft.com/office/drawing/2014/main" id="{1FCC8F54-6C84-4E19-BF22-38E962D82C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1466" y="4917741"/>
              <a:ext cx="484367" cy="527833"/>
            </a:xfrm>
            <a:prstGeom prst="rect">
              <a:avLst/>
            </a:prstGeom>
            <a:effectLst>
              <a:outerShdw blurRad="50800" dist="38100" dir="2700000" algn="tl" rotWithShape="0">
                <a:prstClr val="black">
                  <a:alpha val="40000"/>
                </a:prstClr>
              </a:outerShdw>
            </a:effectLst>
          </p:spPr>
        </p:pic>
      </p:grpSp>
      <p:sp>
        <p:nvSpPr>
          <p:cNvPr id="12" name="TextBox 11">
            <a:extLst>
              <a:ext uri="{FF2B5EF4-FFF2-40B4-BE49-F238E27FC236}">
                <a16:creationId xmlns:a16="http://schemas.microsoft.com/office/drawing/2014/main" id="{BA5EA0C6-48EB-4A9E-9E68-EE091E3D4DA5}"/>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4: </a:t>
            </a:r>
            <a:r>
              <a:rPr lang="en-GB" sz="2000" b="1" dirty="0">
                <a:solidFill>
                  <a:srgbClr val="006400"/>
                </a:solidFill>
              </a:rPr>
              <a:t>Use counting up (Frog) to subtract numbers either side of 100, e.g. 112 - 86.</a:t>
            </a:r>
          </a:p>
          <a:p>
            <a:pPr>
              <a:buClr>
                <a:srgbClr val="EA7600"/>
              </a:buClr>
              <a:buSzPct val="120000"/>
            </a:pPr>
            <a:r>
              <a:rPr lang="en-GB" sz="2000" b="1" dirty="0">
                <a:solidFill>
                  <a:srgbClr val="0000CC"/>
                </a:solidFill>
              </a:rPr>
              <a:t>Use counting up (Frog) to subtract numbers either side of a multiple of 100, e.g. 432 - 356; Check subtraction with addition.</a:t>
            </a:r>
          </a:p>
        </p:txBody>
      </p:sp>
    </p:spTree>
    <p:extLst>
      <p:ext uri="{BB962C8B-B14F-4D97-AF65-F5344CB8AC3E}">
        <p14:creationId xmlns:p14="http://schemas.microsoft.com/office/powerpoint/2010/main" val="800469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xit" presetSubtype="0" fill="hold" grpId="0" nodeType="withEffect">
                                  <p:stCondLst>
                                    <p:cond delay="0"/>
                                  </p:stCondLst>
                                  <p:childTnLst>
                                    <p:animEffect transition="out" filter="fade">
                                      <p:cBhvr>
                                        <p:cTn id="9" dur="750"/>
                                        <p:tgtEl>
                                          <p:spTgt spid="6"/>
                                        </p:tgtEl>
                                      </p:cBhvr>
                                    </p:animEffect>
                                    <p:set>
                                      <p:cBhvr>
                                        <p:cTn id="10" dur="1" fill="hold">
                                          <p:stCondLst>
                                            <p:cond delay="7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42</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dirty="0"/>
              <a:t>Year 3/4</a:t>
            </a:r>
          </a:p>
        </p:txBody>
      </p:sp>
      <p:sp>
        <p:nvSpPr>
          <p:cNvPr id="5" name="Rounded Rectangle 1">
            <a:extLst>
              <a:ext uri="{FF2B5EF4-FFF2-40B4-BE49-F238E27FC236}">
                <a16:creationId xmlns:a16="http://schemas.microsoft.com/office/drawing/2014/main" id="{91F1DF37-F6B7-484A-928D-350E7D42684B}"/>
              </a:ext>
            </a:extLst>
          </p:cNvPr>
          <p:cNvSpPr/>
          <p:nvPr/>
        </p:nvSpPr>
        <p:spPr>
          <a:xfrm>
            <a:off x="178477" y="3591242"/>
            <a:ext cx="8851226"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9B5EE4BA-45F1-4E75-AE16-453D708DB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3879" y="4406690"/>
            <a:ext cx="657735" cy="615209"/>
          </a:xfrm>
          <a:prstGeom prst="rect">
            <a:avLst/>
          </a:prstGeom>
        </p:spPr>
      </p:pic>
      <p:pic>
        <p:nvPicPr>
          <p:cNvPr id="7" name="Picture 6">
            <a:extLst>
              <a:ext uri="{FF2B5EF4-FFF2-40B4-BE49-F238E27FC236}">
                <a16:creationId xmlns:a16="http://schemas.microsoft.com/office/drawing/2014/main" id="{F6A1CE76-E4BF-453A-91E4-8CCF1B670B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2479" y="4412747"/>
            <a:ext cx="657735" cy="615209"/>
          </a:xfrm>
          <a:prstGeom prst="rect">
            <a:avLst/>
          </a:prstGeom>
        </p:spPr>
      </p:pic>
      <p:pic>
        <p:nvPicPr>
          <p:cNvPr id="8" name="Picture 7">
            <a:extLst>
              <a:ext uri="{FF2B5EF4-FFF2-40B4-BE49-F238E27FC236}">
                <a16:creationId xmlns:a16="http://schemas.microsoft.com/office/drawing/2014/main" id="{BDBE6C87-8D55-40DD-8D18-8DE2D052BB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272" y="4397511"/>
            <a:ext cx="657735" cy="615209"/>
          </a:xfrm>
          <a:prstGeom prst="rect">
            <a:avLst/>
          </a:prstGeom>
        </p:spPr>
      </p:pic>
      <p:pic>
        <p:nvPicPr>
          <p:cNvPr id="11" name="Picture 10">
            <a:extLst>
              <a:ext uri="{FF2B5EF4-FFF2-40B4-BE49-F238E27FC236}">
                <a16:creationId xmlns:a16="http://schemas.microsoft.com/office/drawing/2014/main" id="{B6B3BA93-6544-4F01-9C96-22773825A9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6590" y="4428081"/>
            <a:ext cx="657735" cy="615209"/>
          </a:xfrm>
          <a:prstGeom prst="rect">
            <a:avLst/>
          </a:prstGeom>
        </p:spPr>
      </p:pic>
      <p:cxnSp>
        <p:nvCxnSpPr>
          <p:cNvPr id="12" name="Straight Connector 11">
            <a:extLst>
              <a:ext uri="{FF2B5EF4-FFF2-40B4-BE49-F238E27FC236}">
                <a16:creationId xmlns:a16="http://schemas.microsoft.com/office/drawing/2014/main" id="{6D80EE5C-6BD6-4237-B58A-3E8B2E776C51}"/>
              </a:ext>
            </a:extLst>
          </p:cNvPr>
          <p:cNvCxnSpPr>
            <a:cxnSpLocks/>
          </p:cNvCxnSpPr>
          <p:nvPr/>
        </p:nvCxnSpPr>
        <p:spPr>
          <a:xfrm>
            <a:off x="377174" y="4996954"/>
            <a:ext cx="8270554" cy="3100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3" name="Straight Connector 12">
            <a:extLst>
              <a:ext uri="{FF2B5EF4-FFF2-40B4-BE49-F238E27FC236}">
                <a16:creationId xmlns:a16="http://schemas.microsoft.com/office/drawing/2014/main" id="{5EC9E438-9ECE-43AB-92C4-A3A0DFFCA99F}"/>
              </a:ext>
            </a:extLst>
          </p:cNvPr>
          <p:cNvCxnSpPr/>
          <p:nvPr/>
        </p:nvCxnSpPr>
        <p:spPr>
          <a:xfrm flipH="1">
            <a:off x="722518" y="4995779"/>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4" name="TextBox 13">
            <a:extLst>
              <a:ext uri="{FF2B5EF4-FFF2-40B4-BE49-F238E27FC236}">
                <a16:creationId xmlns:a16="http://schemas.microsoft.com/office/drawing/2014/main" id="{8D33FC99-9141-4ADF-8212-C38D1831404C}"/>
              </a:ext>
            </a:extLst>
          </p:cNvPr>
          <p:cNvSpPr txBox="1"/>
          <p:nvPr/>
        </p:nvSpPr>
        <p:spPr>
          <a:xfrm>
            <a:off x="468740" y="5139779"/>
            <a:ext cx="5075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75</a:t>
            </a:r>
          </a:p>
        </p:txBody>
      </p:sp>
      <p:grpSp>
        <p:nvGrpSpPr>
          <p:cNvPr id="15" name="Group 14">
            <a:extLst>
              <a:ext uri="{FF2B5EF4-FFF2-40B4-BE49-F238E27FC236}">
                <a16:creationId xmlns:a16="http://schemas.microsoft.com/office/drawing/2014/main" id="{1B49B0F4-F178-42E1-AA6B-47047AF04147}"/>
              </a:ext>
            </a:extLst>
          </p:cNvPr>
          <p:cNvGrpSpPr/>
          <p:nvPr/>
        </p:nvGrpSpPr>
        <p:grpSpPr>
          <a:xfrm>
            <a:off x="722517" y="4048171"/>
            <a:ext cx="1622550" cy="1491718"/>
            <a:chOff x="1423516" y="3732392"/>
            <a:chExt cx="2468201" cy="1491718"/>
          </a:xfrm>
        </p:grpSpPr>
        <p:cxnSp>
          <p:nvCxnSpPr>
            <p:cNvPr id="16" name="Straight Connector 15">
              <a:extLst>
                <a:ext uri="{FF2B5EF4-FFF2-40B4-BE49-F238E27FC236}">
                  <a16:creationId xmlns:a16="http://schemas.microsoft.com/office/drawing/2014/main" id="{9EEC0B64-8826-472A-8072-016398ACCAA0}"/>
                </a:ext>
              </a:extLst>
            </p:cNvPr>
            <p:cNvCxnSpPr/>
            <p:nvPr/>
          </p:nvCxnSpPr>
          <p:spPr>
            <a:xfrm flipH="1">
              <a:off x="3175430" y="46800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7" name="TextBox 16">
              <a:extLst>
                <a:ext uri="{FF2B5EF4-FFF2-40B4-BE49-F238E27FC236}">
                  <a16:creationId xmlns:a16="http://schemas.microsoft.com/office/drawing/2014/main" id="{D78CC984-E956-4721-81FE-2DE7ECCEB75D}"/>
                </a:ext>
              </a:extLst>
            </p:cNvPr>
            <p:cNvSpPr txBox="1"/>
            <p:nvPr/>
          </p:nvSpPr>
          <p:spPr>
            <a:xfrm>
              <a:off x="2460179" y="4824000"/>
              <a:ext cx="14315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2060"/>
                  </a:solidFill>
                  <a:latin typeface="Calibri" panose="020F0502020204030204"/>
                </a:rPr>
                <a:t>80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72BCF207-86B0-48D4-ADBA-011F883EFF45}"/>
                </a:ext>
              </a:extLst>
            </p:cNvPr>
            <p:cNvGrpSpPr/>
            <p:nvPr/>
          </p:nvGrpSpPr>
          <p:grpSpPr>
            <a:xfrm>
              <a:off x="1423516" y="3732392"/>
              <a:ext cx="1756367" cy="948782"/>
              <a:chOff x="2247894" y="3531739"/>
              <a:chExt cx="1727645" cy="1148975"/>
            </a:xfrm>
          </p:grpSpPr>
          <p:sp>
            <p:nvSpPr>
              <p:cNvPr id="19" name="Freeform: Shape 17">
                <a:extLst>
                  <a:ext uri="{FF2B5EF4-FFF2-40B4-BE49-F238E27FC236}">
                    <a16:creationId xmlns:a16="http://schemas.microsoft.com/office/drawing/2014/main" id="{BA6884DD-F585-40C1-8BFE-8F28251B03AC}"/>
                  </a:ext>
                </a:extLst>
              </p:cNvPr>
              <p:cNvSpPr/>
              <p:nvPr/>
            </p:nvSpPr>
            <p:spPr>
              <a:xfrm>
                <a:off x="2247894" y="4035365"/>
                <a:ext cx="1727645"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D11C9032-EFAF-4986-AE3A-0DA75E9B1130}"/>
                  </a:ext>
                </a:extLst>
              </p:cNvPr>
              <p:cNvSpPr txBox="1"/>
              <p:nvPr/>
            </p:nvSpPr>
            <p:spPr>
              <a:xfrm>
                <a:off x="2930661" y="3531739"/>
                <a:ext cx="428466"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5</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1" name="Group 20">
            <a:extLst>
              <a:ext uri="{FF2B5EF4-FFF2-40B4-BE49-F238E27FC236}">
                <a16:creationId xmlns:a16="http://schemas.microsoft.com/office/drawing/2014/main" id="{198616AF-BC8B-4883-ABD1-105521556A97}"/>
              </a:ext>
            </a:extLst>
          </p:cNvPr>
          <p:cNvGrpSpPr/>
          <p:nvPr/>
        </p:nvGrpSpPr>
        <p:grpSpPr>
          <a:xfrm>
            <a:off x="1874193" y="4028577"/>
            <a:ext cx="3661664" cy="1546184"/>
            <a:chOff x="3078368" y="3698215"/>
            <a:chExt cx="5358112" cy="1546184"/>
          </a:xfrm>
        </p:grpSpPr>
        <p:cxnSp>
          <p:nvCxnSpPr>
            <p:cNvPr id="22" name="Straight Connector 21">
              <a:extLst>
                <a:ext uri="{FF2B5EF4-FFF2-40B4-BE49-F238E27FC236}">
                  <a16:creationId xmlns:a16="http://schemas.microsoft.com/office/drawing/2014/main" id="{06E0D3E6-D990-495D-8D40-5874790BC33A}"/>
                </a:ext>
              </a:extLst>
            </p:cNvPr>
            <p:cNvCxnSpPr/>
            <p:nvPr/>
          </p:nvCxnSpPr>
          <p:spPr>
            <a:xfrm flipH="1">
              <a:off x="7928140"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3" name="TextBox 22">
              <a:extLst>
                <a:ext uri="{FF2B5EF4-FFF2-40B4-BE49-F238E27FC236}">
                  <a16:creationId xmlns:a16="http://schemas.microsoft.com/office/drawing/2014/main" id="{65CFBA79-F138-4CAA-9D28-1944DB23A86B}"/>
                </a:ext>
              </a:extLst>
            </p:cNvPr>
            <p:cNvSpPr txBox="1"/>
            <p:nvPr/>
          </p:nvSpPr>
          <p:spPr>
            <a:xfrm>
              <a:off x="7158468" y="4844289"/>
              <a:ext cx="12780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002060"/>
                  </a:solidFill>
                  <a:latin typeface="Calibri" panose="020F0502020204030204"/>
                </a:rPr>
                <a:t>   </a:t>
              </a:r>
              <a:r>
                <a:rPr lang="en-GB" sz="2000" b="1" noProof="0" dirty="0">
                  <a:solidFill>
                    <a:srgbClr val="002060"/>
                  </a:solidFill>
                  <a:latin typeface="Calibri" panose="020F0502020204030204"/>
                </a:rPr>
                <a:t>10</a:t>
              </a:r>
              <a:r>
                <a:rPr kumimoji="0" lang="en-GB" sz="2000" b="1" i="0" u="none" strike="noStrike" kern="1200" cap="none" spc="0" normalizeH="0" baseline="0" noProof="0" dirty="0">
                  <a:ln>
                    <a:noFill/>
                  </a:ln>
                  <a:solidFill>
                    <a:srgbClr val="002060"/>
                  </a:solidFill>
                  <a:effectLst/>
                  <a:uLnTx/>
                  <a:uFillTx/>
                  <a:latin typeface="Calibri" panose="020F0502020204030204"/>
                </a:rPr>
                <a:t>0</a:t>
              </a:r>
            </a:p>
          </p:txBody>
        </p:sp>
        <p:grpSp>
          <p:nvGrpSpPr>
            <p:cNvPr id="24" name="Group 23">
              <a:extLst>
                <a:ext uri="{FF2B5EF4-FFF2-40B4-BE49-F238E27FC236}">
                  <a16:creationId xmlns:a16="http://schemas.microsoft.com/office/drawing/2014/main" id="{266485CD-4324-4DFF-AB43-539CF8925BA5}"/>
                </a:ext>
              </a:extLst>
            </p:cNvPr>
            <p:cNvGrpSpPr/>
            <p:nvPr/>
          </p:nvGrpSpPr>
          <p:grpSpPr>
            <a:xfrm>
              <a:off x="3078368" y="3698215"/>
              <a:ext cx="4847643" cy="982960"/>
              <a:chOff x="4770084" y="3450136"/>
              <a:chExt cx="6180625" cy="1251517"/>
            </a:xfrm>
          </p:grpSpPr>
          <p:sp>
            <p:nvSpPr>
              <p:cNvPr id="25" name="Freeform: Shape 18">
                <a:extLst>
                  <a:ext uri="{FF2B5EF4-FFF2-40B4-BE49-F238E27FC236}">
                    <a16:creationId xmlns:a16="http://schemas.microsoft.com/office/drawing/2014/main" id="{98930F85-8D2B-4097-BF76-6FB850920BCC}"/>
                  </a:ext>
                </a:extLst>
              </p:cNvPr>
              <p:cNvSpPr/>
              <p:nvPr/>
            </p:nvSpPr>
            <p:spPr>
              <a:xfrm>
                <a:off x="4770084" y="3898270"/>
                <a:ext cx="6180625"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3CC77362-6FC3-453A-8D48-9D9A37ED37A8}"/>
                  </a:ext>
                </a:extLst>
              </p:cNvPr>
              <p:cNvSpPr txBox="1"/>
              <p:nvPr/>
            </p:nvSpPr>
            <p:spPr>
              <a:xfrm>
                <a:off x="7687487" y="3450136"/>
                <a:ext cx="856932"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20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27" name="Speech Bubble: Rectangle with Corners Rounded 10">
            <a:extLst>
              <a:ext uri="{FF2B5EF4-FFF2-40B4-BE49-F238E27FC236}">
                <a16:creationId xmlns:a16="http://schemas.microsoft.com/office/drawing/2014/main" id="{15ADF36B-A4E0-405F-99EA-AC37ACA78274}"/>
              </a:ext>
            </a:extLst>
          </p:cNvPr>
          <p:cNvSpPr/>
          <p:nvPr/>
        </p:nvSpPr>
        <p:spPr>
          <a:xfrm>
            <a:off x="2578099" y="2795933"/>
            <a:ext cx="2926589" cy="821767"/>
          </a:xfrm>
          <a:prstGeom prst="wedgeEllipseCallout">
            <a:avLst>
              <a:gd name="adj1" fmla="val -10148"/>
              <a:gd name="adj2" fmla="val 7358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and then </a:t>
            </a:r>
            <a:r>
              <a:rPr lang="en-GB" b="1" dirty="0">
                <a:solidFill>
                  <a:srgbClr val="C00000"/>
                </a:solidFill>
              </a:rPr>
              <a:t>20</a:t>
            </a:r>
            <a:r>
              <a:rPr lang="en-GB" b="1" dirty="0">
                <a:solidFill>
                  <a:srgbClr val="253746"/>
                </a:solidFill>
              </a:rPr>
              <a:t> to 100...</a:t>
            </a:r>
          </a:p>
        </p:txBody>
      </p:sp>
      <p:sp>
        <p:nvSpPr>
          <p:cNvPr id="28" name="Speech Bubble: Rectangle with Corners Rounded 10">
            <a:extLst>
              <a:ext uri="{FF2B5EF4-FFF2-40B4-BE49-F238E27FC236}">
                <a16:creationId xmlns:a16="http://schemas.microsoft.com/office/drawing/2014/main" id="{F20E1207-87D5-427E-A70D-3523C1F21365}"/>
              </a:ext>
            </a:extLst>
          </p:cNvPr>
          <p:cNvSpPr/>
          <p:nvPr/>
        </p:nvSpPr>
        <p:spPr>
          <a:xfrm>
            <a:off x="5360168" y="1460500"/>
            <a:ext cx="3321446" cy="704444"/>
          </a:xfrm>
          <a:prstGeom prst="wedgeEllipseCallout">
            <a:avLst>
              <a:gd name="adj1" fmla="val 21333"/>
              <a:gd name="adj2" fmla="val -6585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Add </a:t>
            </a:r>
            <a:r>
              <a:rPr lang="en-GB" sz="2000" b="1" dirty="0">
                <a:solidFill>
                  <a:srgbClr val="C00000"/>
                </a:solidFill>
              </a:rPr>
              <a:t>20, 18 and 5.</a:t>
            </a:r>
            <a:endParaRPr lang="en-GB" sz="2000" b="1" dirty="0">
              <a:solidFill>
                <a:srgbClr val="253746"/>
              </a:solidFill>
            </a:endParaRPr>
          </a:p>
        </p:txBody>
      </p:sp>
      <p:sp>
        <p:nvSpPr>
          <p:cNvPr id="29" name="Speech Bubble: Rectangle with Corners Rounded 10">
            <a:extLst>
              <a:ext uri="{FF2B5EF4-FFF2-40B4-BE49-F238E27FC236}">
                <a16:creationId xmlns:a16="http://schemas.microsoft.com/office/drawing/2014/main" id="{0C777FFE-3FDC-4E4E-89B4-523AAD2F85B7}"/>
              </a:ext>
            </a:extLst>
          </p:cNvPr>
          <p:cNvSpPr/>
          <p:nvPr/>
        </p:nvSpPr>
        <p:spPr>
          <a:xfrm>
            <a:off x="354366" y="1137239"/>
            <a:ext cx="4452372" cy="1028934"/>
          </a:xfrm>
          <a:prstGeom prst="wedgeEllipseCallout">
            <a:avLst>
              <a:gd name="adj1" fmla="val -57804"/>
              <a:gd name="adj2" fmla="val -28914"/>
            </a:avLst>
          </a:prstGeom>
          <a:solidFill>
            <a:schemeClr val="accent5">
              <a:lumMod val="40000"/>
              <a:lumOff val="60000"/>
            </a:schemeClr>
          </a:solidFill>
          <a:ln w="2857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Let’s check Lauren. Her long jump was </a:t>
            </a:r>
            <a:r>
              <a:rPr lang="en-GB" b="1" dirty="0">
                <a:solidFill>
                  <a:srgbClr val="C00000"/>
                </a:solidFill>
              </a:rPr>
              <a:t>118cm</a:t>
            </a:r>
            <a:r>
              <a:rPr lang="en-GB" dirty="0">
                <a:solidFill>
                  <a:srgbClr val="C00000"/>
                </a:solidFill>
              </a:rPr>
              <a:t> </a:t>
            </a:r>
            <a:r>
              <a:rPr lang="en-GB" b="1" dirty="0">
                <a:solidFill>
                  <a:srgbClr val="253746"/>
                </a:solidFill>
              </a:rPr>
              <a:t>and her standing jump </a:t>
            </a:r>
            <a:r>
              <a:rPr lang="en-GB" b="1" dirty="0">
                <a:solidFill>
                  <a:srgbClr val="C00000"/>
                </a:solidFill>
              </a:rPr>
              <a:t>75cm</a:t>
            </a:r>
            <a:r>
              <a:rPr lang="en-GB" b="1" dirty="0">
                <a:solidFill>
                  <a:schemeClr val="tx2"/>
                </a:solidFill>
              </a:rPr>
              <a:t>.</a:t>
            </a:r>
          </a:p>
        </p:txBody>
      </p:sp>
      <p:cxnSp>
        <p:nvCxnSpPr>
          <p:cNvPr id="30" name="Straight Connector 29">
            <a:extLst>
              <a:ext uri="{FF2B5EF4-FFF2-40B4-BE49-F238E27FC236}">
                <a16:creationId xmlns:a16="http://schemas.microsoft.com/office/drawing/2014/main" id="{E24ADD01-1693-4648-926F-302DD3BE9B6F}"/>
              </a:ext>
            </a:extLst>
          </p:cNvPr>
          <p:cNvCxnSpPr/>
          <p:nvPr/>
        </p:nvCxnSpPr>
        <p:spPr>
          <a:xfrm flipH="1">
            <a:off x="8425871" y="4993042"/>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1" name="TextBox 30">
            <a:extLst>
              <a:ext uri="{FF2B5EF4-FFF2-40B4-BE49-F238E27FC236}">
                <a16:creationId xmlns:a16="http://schemas.microsoft.com/office/drawing/2014/main" id="{F5CE99DE-E68E-4C4D-81E6-466818581C60}"/>
              </a:ext>
            </a:extLst>
          </p:cNvPr>
          <p:cNvSpPr txBox="1"/>
          <p:nvPr/>
        </p:nvSpPr>
        <p:spPr>
          <a:xfrm>
            <a:off x="8069267" y="5137042"/>
            <a:ext cx="6828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118</a:t>
            </a:r>
            <a:endParaRPr kumimoji="0" lang="en-GB" sz="2000" b="1" i="0" u="none" strike="noStrike" kern="1200" cap="none" spc="0" normalizeH="0" baseline="0" noProof="0" dirty="0">
              <a:ln>
                <a:noFill/>
              </a:ln>
              <a:solidFill>
                <a:srgbClr val="002060"/>
              </a:solidFill>
              <a:effectLst/>
              <a:uLnTx/>
              <a:uFillTx/>
              <a:latin typeface="Calibri" panose="020F0502020204030204"/>
            </a:endParaRPr>
          </a:p>
        </p:txBody>
      </p:sp>
      <p:grpSp>
        <p:nvGrpSpPr>
          <p:cNvPr id="33" name="Group 32">
            <a:extLst>
              <a:ext uri="{FF2B5EF4-FFF2-40B4-BE49-F238E27FC236}">
                <a16:creationId xmlns:a16="http://schemas.microsoft.com/office/drawing/2014/main" id="{E905E065-1E5A-46FE-83C4-8DCAD54516AC}"/>
              </a:ext>
            </a:extLst>
          </p:cNvPr>
          <p:cNvGrpSpPr/>
          <p:nvPr/>
        </p:nvGrpSpPr>
        <p:grpSpPr>
          <a:xfrm>
            <a:off x="5187009" y="4028577"/>
            <a:ext cx="3234473" cy="982960"/>
            <a:chOff x="4899515" y="3450136"/>
            <a:chExt cx="6432877" cy="1251517"/>
          </a:xfrm>
        </p:grpSpPr>
        <p:sp>
          <p:nvSpPr>
            <p:cNvPr id="34" name="Freeform: Shape 18">
              <a:extLst>
                <a:ext uri="{FF2B5EF4-FFF2-40B4-BE49-F238E27FC236}">
                  <a16:creationId xmlns:a16="http://schemas.microsoft.com/office/drawing/2014/main" id="{2E5BCEF5-98B0-41F4-9ABE-3D74602EA310}"/>
                </a:ext>
              </a:extLst>
            </p:cNvPr>
            <p:cNvSpPr/>
            <p:nvPr/>
          </p:nvSpPr>
          <p:spPr>
            <a:xfrm>
              <a:off x="4899515" y="3898270"/>
              <a:ext cx="6432877"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D25AAEB7-A53B-4A06-9D7B-A15DF9FB7F1C}"/>
                </a:ext>
              </a:extLst>
            </p:cNvPr>
            <p:cNvSpPr txBox="1"/>
            <p:nvPr/>
          </p:nvSpPr>
          <p:spPr>
            <a:xfrm>
              <a:off x="7544498" y="3450136"/>
              <a:ext cx="1472397"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18</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6" name="Speech Bubble: Rectangle with Corners Rounded 10">
            <a:extLst>
              <a:ext uri="{FF2B5EF4-FFF2-40B4-BE49-F238E27FC236}">
                <a16:creationId xmlns:a16="http://schemas.microsoft.com/office/drawing/2014/main" id="{4EE75AE3-F0CE-434D-B739-63C9793C1D70}"/>
              </a:ext>
            </a:extLst>
          </p:cNvPr>
          <p:cNvSpPr/>
          <p:nvPr/>
        </p:nvSpPr>
        <p:spPr>
          <a:xfrm>
            <a:off x="5768340" y="2836867"/>
            <a:ext cx="2983748" cy="815948"/>
          </a:xfrm>
          <a:prstGeom prst="wedgeEllipseCallout">
            <a:avLst>
              <a:gd name="adj1" fmla="val -23017"/>
              <a:gd name="adj2" fmla="val 7551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finally </a:t>
            </a:r>
            <a:r>
              <a:rPr lang="en-GB" b="1" dirty="0">
                <a:solidFill>
                  <a:srgbClr val="C00000"/>
                </a:solidFill>
              </a:rPr>
              <a:t>18 </a:t>
            </a:r>
            <a:r>
              <a:rPr lang="en-GB" b="1" dirty="0">
                <a:solidFill>
                  <a:srgbClr val="253746"/>
                </a:solidFill>
              </a:rPr>
              <a:t>to 118.</a:t>
            </a:r>
          </a:p>
        </p:txBody>
      </p:sp>
      <p:sp>
        <p:nvSpPr>
          <p:cNvPr id="37" name="Speech Bubble: Rectangle with Corners Rounded 10">
            <a:extLst>
              <a:ext uri="{FF2B5EF4-FFF2-40B4-BE49-F238E27FC236}">
                <a16:creationId xmlns:a16="http://schemas.microsoft.com/office/drawing/2014/main" id="{56FD4589-69FE-4487-A9C1-7B5EDE8D674D}"/>
              </a:ext>
            </a:extLst>
          </p:cNvPr>
          <p:cNvSpPr/>
          <p:nvPr/>
        </p:nvSpPr>
        <p:spPr>
          <a:xfrm>
            <a:off x="223302" y="2560020"/>
            <a:ext cx="2145323" cy="842222"/>
          </a:xfrm>
          <a:prstGeom prst="wedgeEllipseCallout">
            <a:avLst>
              <a:gd name="adj1" fmla="val -2728"/>
              <a:gd name="adj2" fmla="val 8921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Frog first hops </a:t>
            </a:r>
            <a:r>
              <a:rPr lang="en-GB" b="1" dirty="0">
                <a:solidFill>
                  <a:srgbClr val="C00000"/>
                </a:solidFill>
              </a:rPr>
              <a:t>5 </a:t>
            </a:r>
            <a:r>
              <a:rPr lang="en-GB" b="1" dirty="0">
                <a:solidFill>
                  <a:srgbClr val="253746"/>
                </a:solidFill>
              </a:rPr>
              <a:t>to 80…</a:t>
            </a:r>
          </a:p>
        </p:txBody>
      </p:sp>
      <p:sp>
        <p:nvSpPr>
          <p:cNvPr id="38" name="TextBox 37">
            <a:extLst>
              <a:ext uri="{FF2B5EF4-FFF2-40B4-BE49-F238E27FC236}">
                <a16:creationId xmlns:a16="http://schemas.microsoft.com/office/drawing/2014/main" id="{1C37EFA2-5EEE-4A76-A432-062C0DC98737}"/>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4: </a:t>
            </a:r>
            <a:r>
              <a:rPr lang="en-GB" sz="2000" b="1" dirty="0">
                <a:solidFill>
                  <a:srgbClr val="006400"/>
                </a:solidFill>
              </a:rPr>
              <a:t>Use counting up (Frog) to subtract numbers either side of 100, e.g. 112 - 86.</a:t>
            </a:r>
          </a:p>
          <a:p>
            <a:pPr>
              <a:buClr>
                <a:srgbClr val="EA7600"/>
              </a:buClr>
              <a:buSzPct val="120000"/>
            </a:pPr>
            <a:r>
              <a:rPr lang="en-GB" sz="2000" b="1" dirty="0">
                <a:solidFill>
                  <a:srgbClr val="0000CC"/>
                </a:solidFill>
              </a:rPr>
              <a:t>Use counting up (Frog) to subtract numbers either side of a multiple of 100, e.g. 432 - 356; Check subtraction with addition.</a:t>
            </a:r>
          </a:p>
        </p:txBody>
      </p:sp>
      <p:sp>
        <p:nvSpPr>
          <p:cNvPr id="39" name="Speech Bubble: Rectangle with Corners Rounded 10">
            <a:extLst>
              <a:ext uri="{FF2B5EF4-FFF2-40B4-BE49-F238E27FC236}">
                <a16:creationId xmlns:a16="http://schemas.microsoft.com/office/drawing/2014/main" id="{913D8327-749B-48D2-A179-238E320A8BF8}"/>
              </a:ext>
            </a:extLst>
          </p:cNvPr>
          <p:cNvSpPr/>
          <p:nvPr/>
        </p:nvSpPr>
        <p:spPr>
          <a:xfrm>
            <a:off x="5198122" y="1343308"/>
            <a:ext cx="3460708" cy="969305"/>
          </a:xfrm>
          <a:prstGeom prst="wedgeEllipseCallout">
            <a:avLst>
              <a:gd name="adj1" fmla="val 61851"/>
              <a:gd name="adj2" fmla="val 2606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The difference between Lauren’s jumps is </a:t>
            </a:r>
            <a:r>
              <a:rPr lang="en-GB" b="1" dirty="0">
                <a:solidFill>
                  <a:srgbClr val="C00000"/>
                </a:solidFill>
              </a:rPr>
              <a:t>43cm.</a:t>
            </a:r>
          </a:p>
        </p:txBody>
      </p:sp>
    </p:spTree>
    <p:extLst>
      <p:ext uri="{BB962C8B-B14F-4D97-AF65-F5344CB8AC3E}">
        <p14:creationId xmlns:p14="http://schemas.microsoft.com/office/powerpoint/2010/main" val="1009833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par>
                                <p:cTn id="12" presetID="10" presetClass="exit" presetSubtype="0" fill="hold" nodeType="withEffect">
                                  <p:stCondLst>
                                    <p:cond delay="0"/>
                                  </p:stCondLst>
                                  <p:childTnLst>
                                    <p:animEffect transition="out" filter="fade">
                                      <p:cBhvr>
                                        <p:cTn id="13" dur="250"/>
                                        <p:tgtEl>
                                          <p:spTgt spid="8"/>
                                        </p:tgtEl>
                                      </p:cBhvr>
                                    </p:animEffect>
                                    <p:set>
                                      <p:cBhvr>
                                        <p:cTn id="14" dur="1" fill="hold">
                                          <p:stCondLst>
                                            <p:cond delay="249"/>
                                          </p:stCondLst>
                                        </p:cTn>
                                        <p:tgtEl>
                                          <p:spTgt spid="8"/>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xit" presetSubtype="0" fill="hold"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5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250"/>
                                        <p:tgtEl>
                                          <p:spTgt spid="7"/>
                                        </p:tgtEl>
                                      </p:cBhvr>
                                    </p:animEffect>
                                    <p:set>
                                      <p:cBhvr>
                                        <p:cTn id="47" dur="1" fill="hold">
                                          <p:stCondLst>
                                            <p:cond delay="249"/>
                                          </p:stCondLst>
                                        </p:cTn>
                                        <p:tgtEl>
                                          <p:spTgt spid="7"/>
                                        </p:tgtEl>
                                        <p:attrNameLst>
                                          <p:attrName>style.visibility</p:attrName>
                                        </p:attrNameLst>
                                      </p:cBhvr>
                                      <p:to>
                                        <p:strVal val="hidden"/>
                                      </p:to>
                                    </p:set>
                                  </p:childTnLst>
                                </p:cTn>
                              </p:par>
                            </p:childTnLst>
                          </p:cTn>
                        </p:par>
                        <p:par>
                          <p:cTn id="48" fill="hold">
                            <p:stCondLst>
                              <p:cond delay="1250"/>
                            </p:stCondLst>
                            <p:childTnLst>
                              <p:par>
                                <p:cTn id="49" presetID="10"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75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8"/>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8" grpId="1" animBg="1"/>
      <p:bldP spid="36" grpId="0" animBg="1"/>
      <p:bldP spid="37" grpId="0" animBg="1"/>
      <p:bldP spid="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43</a:t>
            </a:fld>
            <a:endParaRPr lang="en-GB" dirty="0">
              <a:solidFill>
                <a:srgbClr val="EA7600"/>
              </a:solidFill>
            </a:endParaRPr>
          </a:p>
        </p:txBody>
      </p:sp>
      <p:sp>
        <p:nvSpPr>
          <p:cNvPr id="2" name="Footer Placeholder 1">
            <a:extLst>
              <a:ext uri="{FF2B5EF4-FFF2-40B4-BE49-F238E27FC236}">
                <a16:creationId xmlns:a16="http://schemas.microsoft.com/office/drawing/2014/main" id="{D25124AC-6CFA-412A-8572-EF959E26AF0E}"/>
              </a:ext>
            </a:extLst>
          </p:cNvPr>
          <p:cNvSpPr>
            <a:spLocks noGrp="1"/>
          </p:cNvSpPr>
          <p:nvPr>
            <p:ph type="ftr" sz="quarter" idx="11"/>
          </p:nvPr>
        </p:nvSpPr>
        <p:spPr/>
        <p:txBody>
          <a:bodyPr/>
          <a:lstStyle/>
          <a:p>
            <a:pPr algn="r"/>
            <a:r>
              <a:rPr lang="en-GB" dirty="0"/>
              <a:t>Year 3/4</a:t>
            </a:r>
          </a:p>
        </p:txBody>
      </p:sp>
      <p:sp>
        <p:nvSpPr>
          <p:cNvPr id="33" name="Rounded Rectangle 1">
            <a:extLst>
              <a:ext uri="{FF2B5EF4-FFF2-40B4-BE49-F238E27FC236}">
                <a16:creationId xmlns:a16="http://schemas.microsoft.com/office/drawing/2014/main" id="{B2EB1E53-BA65-4D3C-A512-9C44F7F904BE}"/>
              </a:ext>
            </a:extLst>
          </p:cNvPr>
          <p:cNvSpPr/>
          <p:nvPr/>
        </p:nvSpPr>
        <p:spPr>
          <a:xfrm>
            <a:off x="273725" y="3591242"/>
            <a:ext cx="8755977"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4" name="Picture 43">
            <a:extLst>
              <a:ext uri="{FF2B5EF4-FFF2-40B4-BE49-F238E27FC236}">
                <a16:creationId xmlns:a16="http://schemas.microsoft.com/office/drawing/2014/main" id="{0EDDAAED-7359-4E82-80C6-5D06E5157F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2838" y="4409427"/>
            <a:ext cx="657735" cy="615209"/>
          </a:xfrm>
          <a:prstGeom prst="rect">
            <a:avLst/>
          </a:prstGeom>
        </p:spPr>
      </p:pic>
      <p:pic>
        <p:nvPicPr>
          <p:cNvPr id="45" name="Picture 44">
            <a:extLst>
              <a:ext uri="{FF2B5EF4-FFF2-40B4-BE49-F238E27FC236}">
                <a16:creationId xmlns:a16="http://schemas.microsoft.com/office/drawing/2014/main" id="{CEE0F187-7B4E-4ACE-9259-1109C645F5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0026" y="4447200"/>
            <a:ext cx="657735" cy="615209"/>
          </a:xfrm>
          <a:prstGeom prst="rect">
            <a:avLst/>
          </a:prstGeom>
        </p:spPr>
      </p:pic>
      <p:pic>
        <p:nvPicPr>
          <p:cNvPr id="46" name="Picture 45">
            <a:extLst>
              <a:ext uri="{FF2B5EF4-FFF2-40B4-BE49-F238E27FC236}">
                <a16:creationId xmlns:a16="http://schemas.microsoft.com/office/drawing/2014/main" id="{8EA51DA9-FF4B-4766-B489-E447C058AF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221" y="4397511"/>
            <a:ext cx="657735" cy="615209"/>
          </a:xfrm>
          <a:prstGeom prst="rect">
            <a:avLst/>
          </a:prstGeom>
        </p:spPr>
      </p:pic>
      <p:sp>
        <p:nvSpPr>
          <p:cNvPr id="47" name="AutoShape 8" descr="Image result for hamilton trust">
            <a:extLst>
              <a:ext uri="{FF2B5EF4-FFF2-40B4-BE49-F238E27FC236}">
                <a16:creationId xmlns:a16="http://schemas.microsoft.com/office/drawing/2014/main" id="{FADDE0E0-3F47-48E2-8F82-42473C1B68D5}"/>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8" name="Title 1">
            <a:extLst>
              <a:ext uri="{FF2B5EF4-FFF2-40B4-BE49-F238E27FC236}">
                <a16:creationId xmlns:a16="http://schemas.microsoft.com/office/drawing/2014/main" id="{1E5384B5-3EF3-4EAD-91B3-34D7E26F91C4}"/>
              </a:ext>
            </a:extLst>
          </p:cNvPr>
          <p:cNvSpPr txBox="1">
            <a:spLocks/>
          </p:cNvSpPr>
          <p:nvPr/>
        </p:nvSpPr>
        <p:spPr>
          <a:xfrm>
            <a:off x="838200" y="365125"/>
            <a:ext cx="10515600" cy="11766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800" dirty="0"/>
            </a:br>
            <a:endParaRPr lang="en-GB" sz="1800" dirty="0"/>
          </a:p>
        </p:txBody>
      </p:sp>
      <p:pic>
        <p:nvPicPr>
          <p:cNvPr id="49" name="Picture 48">
            <a:extLst>
              <a:ext uri="{FF2B5EF4-FFF2-40B4-BE49-F238E27FC236}">
                <a16:creationId xmlns:a16="http://schemas.microsoft.com/office/drawing/2014/main" id="{1B733A8C-A56E-4C4C-9D60-CA5DCC842D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795" y="4414104"/>
            <a:ext cx="657735" cy="615209"/>
          </a:xfrm>
          <a:prstGeom prst="rect">
            <a:avLst/>
          </a:prstGeom>
        </p:spPr>
      </p:pic>
      <p:cxnSp>
        <p:nvCxnSpPr>
          <p:cNvPr id="50" name="Straight Connector 49">
            <a:extLst>
              <a:ext uri="{FF2B5EF4-FFF2-40B4-BE49-F238E27FC236}">
                <a16:creationId xmlns:a16="http://schemas.microsoft.com/office/drawing/2014/main" id="{666FA5E3-DF1E-45A2-84C6-718A17E33CD1}"/>
              </a:ext>
            </a:extLst>
          </p:cNvPr>
          <p:cNvCxnSpPr>
            <a:cxnSpLocks/>
          </p:cNvCxnSpPr>
          <p:nvPr/>
        </p:nvCxnSpPr>
        <p:spPr>
          <a:xfrm>
            <a:off x="358123" y="4996954"/>
            <a:ext cx="8308656" cy="1576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51" name="Straight Connector 50">
            <a:extLst>
              <a:ext uri="{FF2B5EF4-FFF2-40B4-BE49-F238E27FC236}">
                <a16:creationId xmlns:a16="http://schemas.microsoft.com/office/drawing/2014/main" id="{0B7BF916-1EBD-415C-B57C-57BC24F2EDEC}"/>
              </a:ext>
            </a:extLst>
          </p:cNvPr>
          <p:cNvCxnSpPr/>
          <p:nvPr/>
        </p:nvCxnSpPr>
        <p:spPr>
          <a:xfrm flipH="1">
            <a:off x="703467" y="4995779"/>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52" name="TextBox 51">
            <a:extLst>
              <a:ext uri="{FF2B5EF4-FFF2-40B4-BE49-F238E27FC236}">
                <a16:creationId xmlns:a16="http://schemas.microsoft.com/office/drawing/2014/main" id="{DCC78622-A7B5-4F57-BF22-27E37F2A231A}"/>
              </a:ext>
            </a:extLst>
          </p:cNvPr>
          <p:cNvSpPr txBox="1"/>
          <p:nvPr/>
        </p:nvSpPr>
        <p:spPr>
          <a:xfrm>
            <a:off x="449689" y="5139779"/>
            <a:ext cx="5075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69</a:t>
            </a:r>
          </a:p>
        </p:txBody>
      </p:sp>
      <p:grpSp>
        <p:nvGrpSpPr>
          <p:cNvPr id="53" name="Group 52">
            <a:extLst>
              <a:ext uri="{FF2B5EF4-FFF2-40B4-BE49-F238E27FC236}">
                <a16:creationId xmlns:a16="http://schemas.microsoft.com/office/drawing/2014/main" id="{F832B335-4745-485B-A848-4CDA55D429A7}"/>
              </a:ext>
            </a:extLst>
          </p:cNvPr>
          <p:cNvGrpSpPr/>
          <p:nvPr/>
        </p:nvGrpSpPr>
        <p:grpSpPr>
          <a:xfrm>
            <a:off x="703466" y="4047090"/>
            <a:ext cx="810932" cy="1492799"/>
            <a:chOff x="1423516" y="3731311"/>
            <a:chExt cx="2880121" cy="1492799"/>
          </a:xfrm>
        </p:grpSpPr>
        <p:cxnSp>
          <p:nvCxnSpPr>
            <p:cNvPr id="54" name="Straight Connector 53">
              <a:extLst>
                <a:ext uri="{FF2B5EF4-FFF2-40B4-BE49-F238E27FC236}">
                  <a16:creationId xmlns:a16="http://schemas.microsoft.com/office/drawing/2014/main" id="{3B4F6011-4C1E-4955-A9F4-9AE7113B7D30}"/>
                </a:ext>
              </a:extLst>
            </p:cNvPr>
            <p:cNvCxnSpPr/>
            <p:nvPr/>
          </p:nvCxnSpPr>
          <p:spPr>
            <a:xfrm flipH="1">
              <a:off x="3175430" y="46800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55" name="TextBox 54">
              <a:extLst>
                <a:ext uri="{FF2B5EF4-FFF2-40B4-BE49-F238E27FC236}">
                  <a16:creationId xmlns:a16="http://schemas.microsoft.com/office/drawing/2014/main" id="{28DD45B4-4DD7-4F05-A956-6A361BA9B039}"/>
                </a:ext>
              </a:extLst>
            </p:cNvPr>
            <p:cNvSpPr txBox="1"/>
            <p:nvPr/>
          </p:nvSpPr>
          <p:spPr>
            <a:xfrm>
              <a:off x="1865813" y="4824000"/>
              <a:ext cx="24378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2060"/>
                  </a:solidFill>
                  <a:latin typeface="Calibri" panose="020F0502020204030204"/>
                </a:rPr>
                <a:t>70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0A4026C5-5CD9-495E-9D34-7CE8B4FA1D90}"/>
                </a:ext>
              </a:extLst>
            </p:cNvPr>
            <p:cNvGrpSpPr/>
            <p:nvPr/>
          </p:nvGrpSpPr>
          <p:grpSpPr>
            <a:xfrm>
              <a:off x="1423516" y="3731311"/>
              <a:ext cx="1756367" cy="949864"/>
              <a:chOff x="2247894" y="3530429"/>
              <a:chExt cx="1727645" cy="1150285"/>
            </a:xfrm>
          </p:grpSpPr>
          <p:sp>
            <p:nvSpPr>
              <p:cNvPr id="57" name="Freeform: Shape 17">
                <a:extLst>
                  <a:ext uri="{FF2B5EF4-FFF2-40B4-BE49-F238E27FC236}">
                    <a16:creationId xmlns:a16="http://schemas.microsoft.com/office/drawing/2014/main" id="{C49BEDA2-3A66-4666-8C74-D5DFA859070C}"/>
                  </a:ext>
                </a:extLst>
              </p:cNvPr>
              <p:cNvSpPr/>
              <p:nvPr/>
            </p:nvSpPr>
            <p:spPr>
              <a:xfrm>
                <a:off x="2247894" y="4035365"/>
                <a:ext cx="1727645"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8" name="TextBox 57">
                <a:extLst>
                  <a:ext uri="{FF2B5EF4-FFF2-40B4-BE49-F238E27FC236}">
                    <a16:creationId xmlns:a16="http://schemas.microsoft.com/office/drawing/2014/main" id="{7702F711-385A-422D-AA1F-420876938802}"/>
                  </a:ext>
                </a:extLst>
              </p:cNvPr>
              <p:cNvSpPr txBox="1"/>
              <p:nvPr/>
            </p:nvSpPr>
            <p:spPr>
              <a:xfrm>
                <a:off x="2874388" y="3530429"/>
                <a:ext cx="428466"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1</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59" name="Group 58">
            <a:extLst>
              <a:ext uri="{FF2B5EF4-FFF2-40B4-BE49-F238E27FC236}">
                <a16:creationId xmlns:a16="http://schemas.microsoft.com/office/drawing/2014/main" id="{FCD87650-3FBA-4143-9ABC-3F11A072AFC2}"/>
              </a:ext>
            </a:extLst>
          </p:cNvPr>
          <p:cNvGrpSpPr/>
          <p:nvPr/>
        </p:nvGrpSpPr>
        <p:grpSpPr>
          <a:xfrm>
            <a:off x="1183491" y="3979999"/>
            <a:ext cx="6649360" cy="1559890"/>
            <a:chOff x="3078368" y="3664220"/>
            <a:chExt cx="5201638" cy="1559890"/>
          </a:xfrm>
        </p:grpSpPr>
        <p:cxnSp>
          <p:nvCxnSpPr>
            <p:cNvPr id="60" name="Straight Connector 59">
              <a:extLst>
                <a:ext uri="{FF2B5EF4-FFF2-40B4-BE49-F238E27FC236}">
                  <a16:creationId xmlns:a16="http://schemas.microsoft.com/office/drawing/2014/main" id="{6E232D31-DB2D-4088-BEF8-8A6800C045F4}"/>
                </a:ext>
              </a:extLst>
            </p:cNvPr>
            <p:cNvCxnSpPr/>
            <p:nvPr/>
          </p:nvCxnSpPr>
          <p:spPr>
            <a:xfrm flipH="1">
              <a:off x="7926011"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61" name="TextBox 60">
              <a:extLst>
                <a:ext uri="{FF2B5EF4-FFF2-40B4-BE49-F238E27FC236}">
                  <a16:creationId xmlns:a16="http://schemas.microsoft.com/office/drawing/2014/main" id="{CA6BDFD0-24C7-41CB-8E15-A21C30F623BE}"/>
                </a:ext>
              </a:extLst>
            </p:cNvPr>
            <p:cNvSpPr txBox="1"/>
            <p:nvPr/>
          </p:nvSpPr>
          <p:spPr>
            <a:xfrm>
              <a:off x="7478467" y="4824000"/>
              <a:ext cx="80153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002060"/>
                  </a:solidFill>
                  <a:latin typeface="Calibri" panose="020F0502020204030204"/>
                </a:rPr>
                <a:t>   </a:t>
              </a:r>
              <a:r>
                <a:rPr lang="en-GB" sz="2000" b="1" noProof="0" dirty="0">
                  <a:solidFill>
                    <a:srgbClr val="002060"/>
                  </a:solidFill>
                  <a:latin typeface="Calibri" panose="020F0502020204030204"/>
                </a:rPr>
                <a:t>10</a:t>
              </a:r>
              <a:r>
                <a:rPr kumimoji="0" lang="en-GB" sz="2000" b="1" i="0" u="none" strike="noStrike" kern="1200" cap="none" spc="0" normalizeH="0" baseline="0" noProof="0" dirty="0">
                  <a:ln>
                    <a:noFill/>
                  </a:ln>
                  <a:solidFill>
                    <a:srgbClr val="002060"/>
                  </a:solidFill>
                  <a:effectLst/>
                  <a:uLnTx/>
                  <a:uFillTx/>
                  <a:latin typeface="Calibri" panose="020F0502020204030204"/>
                </a:rPr>
                <a:t>0</a:t>
              </a:r>
            </a:p>
          </p:txBody>
        </p:sp>
        <p:grpSp>
          <p:nvGrpSpPr>
            <p:cNvPr id="62" name="Group 61">
              <a:extLst>
                <a:ext uri="{FF2B5EF4-FFF2-40B4-BE49-F238E27FC236}">
                  <a16:creationId xmlns:a16="http://schemas.microsoft.com/office/drawing/2014/main" id="{452676C3-F7A3-4AE3-B3E2-83AB0B75B29E}"/>
                </a:ext>
              </a:extLst>
            </p:cNvPr>
            <p:cNvGrpSpPr/>
            <p:nvPr/>
          </p:nvGrpSpPr>
          <p:grpSpPr>
            <a:xfrm>
              <a:off x="3078368" y="3664220"/>
              <a:ext cx="4847643" cy="1016955"/>
              <a:chOff x="4770084" y="3406853"/>
              <a:chExt cx="6180625" cy="1294800"/>
            </a:xfrm>
          </p:grpSpPr>
          <p:sp>
            <p:nvSpPr>
              <p:cNvPr id="63" name="Freeform: Shape 18">
                <a:extLst>
                  <a:ext uri="{FF2B5EF4-FFF2-40B4-BE49-F238E27FC236}">
                    <a16:creationId xmlns:a16="http://schemas.microsoft.com/office/drawing/2014/main" id="{DFF0DBE6-CB78-4545-A3C7-77BC735F2391}"/>
                  </a:ext>
                </a:extLst>
              </p:cNvPr>
              <p:cNvSpPr/>
              <p:nvPr/>
            </p:nvSpPr>
            <p:spPr>
              <a:xfrm>
                <a:off x="4770084" y="3898270"/>
                <a:ext cx="6180625"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287042D8-952A-436E-ACE8-6E8ABBA35FBD}"/>
                  </a:ext>
                </a:extLst>
              </p:cNvPr>
              <p:cNvSpPr txBox="1"/>
              <p:nvPr/>
            </p:nvSpPr>
            <p:spPr>
              <a:xfrm>
                <a:off x="7479527" y="3406853"/>
                <a:ext cx="856932"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30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65" name="Speech Bubble: Rectangle with Corners Rounded 10">
            <a:extLst>
              <a:ext uri="{FF2B5EF4-FFF2-40B4-BE49-F238E27FC236}">
                <a16:creationId xmlns:a16="http://schemas.microsoft.com/office/drawing/2014/main" id="{48B4C691-810B-4328-8620-C2476992F4F8}"/>
              </a:ext>
            </a:extLst>
          </p:cNvPr>
          <p:cNvSpPr/>
          <p:nvPr/>
        </p:nvSpPr>
        <p:spPr>
          <a:xfrm>
            <a:off x="2886914" y="2723113"/>
            <a:ext cx="3056688" cy="895925"/>
          </a:xfrm>
          <a:prstGeom prst="wedgeEllipseCallout">
            <a:avLst>
              <a:gd name="adj1" fmla="val -176"/>
              <a:gd name="adj2" fmla="val 7747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and then </a:t>
            </a:r>
            <a:r>
              <a:rPr lang="en-GB" b="1" dirty="0">
                <a:solidFill>
                  <a:srgbClr val="C00000"/>
                </a:solidFill>
              </a:rPr>
              <a:t>30</a:t>
            </a:r>
            <a:r>
              <a:rPr lang="en-GB" b="1" dirty="0">
                <a:solidFill>
                  <a:srgbClr val="253746"/>
                </a:solidFill>
              </a:rPr>
              <a:t> to 100...</a:t>
            </a:r>
          </a:p>
        </p:txBody>
      </p:sp>
      <p:sp>
        <p:nvSpPr>
          <p:cNvPr id="66" name="Speech Bubble: Rectangle with Corners Rounded 10">
            <a:extLst>
              <a:ext uri="{FF2B5EF4-FFF2-40B4-BE49-F238E27FC236}">
                <a16:creationId xmlns:a16="http://schemas.microsoft.com/office/drawing/2014/main" id="{1E440278-3953-494B-A2C2-47AF05B4CC47}"/>
              </a:ext>
            </a:extLst>
          </p:cNvPr>
          <p:cNvSpPr/>
          <p:nvPr/>
        </p:nvSpPr>
        <p:spPr>
          <a:xfrm>
            <a:off x="5249112" y="1185397"/>
            <a:ext cx="3056688" cy="762993"/>
          </a:xfrm>
          <a:prstGeom prst="wedgeEllipseCallout">
            <a:avLst>
              <a:gd name="adj1" fmla="val 57833"/>
              <a:gd name="adj2" fmla="val -3854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Add </a:t>
            </a:r>
            <a:r>
              <a:rPr lang="en-GB" sz="2000" b="1" dirty="0">
                <a:solidFill>
                  <a:srgbClr val="C00000"/>
                </a:solidFill>
              </a:rPr>
              <a:t>30, 7 and 1.</a:t>
            </a:r>
          </a:p>
        </p:txBody>
      </p:sp>
      <p:sp>
        <p:nvSpPr>
          <p:cNvPr id="67" name="Speech Bubble: Rectangle with Corners Rounded 10">
            <a:extLst>
              <a:ext uri="{FF2B5EF4-FFF2-40B4-BE49-F238E27FC236}">
                <a16:creationId xmlns:a16="http://schemas.microsoft.com/office/drawing/2014/main" id="{75D752C6-BB18-4818-B0CE-06F3D5D7B438}"/>
              </a:ext>
            </a:extLst>
          </p:cNvPr>
          <p:cNvSpPr/>
          <p:nvPr/>
        </p:nvSpPr>
        <p:spPr>
          <a:xfrm>
            <a:off x="449689" y="1178876"/>
            <a:ext cx="3758359" cy="1178675"/>
          </a:xfrm>
          <a:prstGeom prst="wedgeEllipseCallout">
            <a:avLst>
              <a:gd name="adj1" fmla="val 57737"/>
              <a:gd name="adj2" fmla="val -46513"/>
            </a:avLst>
          </a:prstGeom>
          <a:solidFill>
            <a:schemeClr val="accent5">
              <a:lumMod val="40000"/>
              <a:lumOff val="60000"/>
            </a:schemeClr>
          </a:solidFill>
          <a:ln w="2857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Let’s check Nirmla. Her long jump was </a:t>
            </a:r>
            <a:r>
              <a:rPr lang="en-GB" b="1" dirty="0">
                <a:solidFill>
                  <a:srgbClr val="C00000"/>
                </a:solidFill>
              </a:rPr>
              <a:t>107cm</a:t>
            </a:r>
            <a:r>
              <a:rPr lang="en-GB" dirty="0">
                <a:solidFill>
                  <a:srgbClr val="C00000"/>
                </a:solidFill>
              </a:rPr>
              <a:t> </a:t>
            </a:r>
            <a:r>
              <a:rPr lang="en-GB" b="1" dirty="0">
                <a:solidFill>
                  <a:srgbClr val="253746"/>
                </a:solidFill>
              </a:rPr>
              <a:t>and her standing jump </a:t>
            </a:r>
            <a:r>
              <a:rPr lang="en-GB" b="1" dirty="0">
                <a:solidFill>
                  <a:srgbClr val="C00000"/>
                </a:solidFill>
              </a:rPr>
              <a:t>69cm.</a:t>
            </a:r>
          </a:p>
        </p:txBody>
      </p:sp>
      <p:cxnSp>
        <p:nvCxnSpPr>
          <p:cNvPr id="68" name="Straight Connector 67">
            <a:extLst>
              <a:ext uri="{FF2B5EF4-FFF2-40B4-BE49-F238E27FC236}">
                <a16:creationId xmlns:a16="http://schemas.microsoft.com/office/drawing/2014/main" id="{1EDE8578-0370-459E-8FC5-2BE315D57601}"/>
              </a:ext>
            </a:extLst>
          </p:cNvPr>
          <p:cNvCxnSpPr/>
          <p:nvPr/>
        </p:nvCxnSpPr>
        <p:spPr>
          <a:xfrm flipH="1">
            <a:off x="8444830" y="4995779"/>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69" name="TextBox 68">
            <a:extLst>
              <a:ext uri="{FF2B5EF4-FFF2-40B4-BE49-F238E27FC236}">
                <a16:creationId xmlns:a16="http://schemas.microsoft.com/office/drawing/2014/main" id="{399D82BC-1CBD-49A8-801A-0ABFD2A69459}"/>
              </a:ext>
            </a:extLst>
          </p:cNvPr>
          <p:cNvSpPr txBox="1"/>
          <p:nvPr/>
        </p:nvSpPr>
        <p:spPr>
          <a:xfrm>
            <a:off x="8088226" y="5139779"/>
            <a:ext cx="6828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107</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70" name="Group 69">
            <a:extLst>
              <a:ext uri="{FF2B5EF4-FFF2-40B4-BE49-F238E27FC236}">
                <a16:creationId xmlns:a16="http://schemas.microsoft.com/office/drawing/2014/main" id="{D5E39B2D-9604-448A-B3D0-6F09426F0673}"/>
              </a:ext>
            </a:extLst>
          </p:cNvPr>
          <p:cNvGrpSpPr/>
          <p:nvPr/>
        </p:nvGrpSpPr>
        <p:grpSpPr>
          <a:xfrm>
            <a:off x="7378065" y="4013994"/>
            <a:ext cx="1062462" cy="982960"/>
            <a:chOff x="4899515" y="3450136"/>
            <a:chExt cx="6432877" cy="1251517"/>
          </a:xfrm>
        </p:grpSpPr>
        <p:sp>
          <p:nvSpPr>
            <p:cNvPr id="71" name="Freeform: Shape 18">
              <a:extLst>
                <a:ext uri="{FF2B5EF4-FFF2-40B4-BE49-F238E27FC236}">
                  <a16:creationId xmlns:a16="http://schemas.microsoft.com/office/drawing/2014/main" id="{2D6ABF27-46CD-4E43-827F-EC047D52F6D0}"/>
                </a:ext>
              </a:extLst>
            </p:cNvPr>
            <p:cNvSpPr/>
            <p:nvPr/>
          </p:nvSpPr>
          <p:spPr>
            <a:xfrm>
              <a:off x="4899515" y="3898270"/>
              <a:ext cx="6432877"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C95607EE-03F5-462E-8BCE-4D47D17CE6DE}"/>
                </a:ext>
              </a:extLst>
            </p:cNvPr>
            <p:cNvSpPr txBox="1"/>
            <p:nvPr/>
          </p:nvSpPr>
          <p:spPr>
            <a:xfrm>
              <a:off x="7544498" y="3450136"/>
              <a:ext cx="1472397"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7</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73" name="Speech Bubble: Rectangle with Corners Rounded 10">
            <a:extLst>
              <a:ext uri="{FF2B5EF4-FFF2-40B4-BE49-F238E27FC236}">
                <a16:creationId xmlns:a16="http://schemas.microsoft.com/office/drawing/2014/main" id="{B2434F6E-95EE-4BCA-9C00-8E74EEF1AF6F}"/>
              </a:ext>
            </a:extLst>
          </p:cNvPr>
          <p:cNvSpPr/>
          <p:nvPr/>
        </p:nvSpPr>
        <p:spPr>
          <a:xfrm>
            <a:off x="6208093" y="2711230"/>
            <a:ext cx="2761282" cy="735131"/>
          </a:xfrm>
          <a:prstGeom prst="wedgeEllipseCallout">
            <a:avLst>
              <a:gd name="adj1" fmla="val 4580"/>
              <a:gd name="adj2" fmla="val 9525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finally </a:t>
            </a:r>
            <a:r>
              <a:rPr lang="en-GB" b="1" dirty="0">
                <a:solidFill>
                  <a:srgbClr val="C00000"/>
                </a:solidFill>
              </a:rPr>
              <a:t>7 </a:t>
            </a:r>
            <a:r>
              <a:rPr lang="en-GB" b="1" dirty="0">
                <a:solidFill>
                  <a:srgbClr val="253746"/>
                </a:solidFill>
              </a:rPr>
              <a:t>to 107.</a:t>
            </a:r>
          </a:p>
        </p:txBody>
      </p:sp>
      <p:sp>
        <p:nvSpPr>
          <p:cNvPr id="74" name="Speech Bubble: Rectangle with Corners Rounded 10">
            <a:extLst>
              <a:ext uri="{FF2B5EF4-FFF2-40B4-BE49-F238E27FC236}">
                <a16:creationId xmlns:a16="http://schemas.microsoft.com/office/drawing/2014/main" id="{CF04DB07-E429-4D10-B200-C9B19FC319C2}"/>
              </a:ext>
            </a:extLst>
          </p:cNvPr>
          <p:cNvSpPr/>
          <p:nvPr/>
        </p:nvSpPr>
        <p:spPr>
          <a:xfrm>
            <a:off x="592341" y="2626591"/>
            <a:ext cx="2145323" cy="837592"/>
          </a:xfrm>
          <a:prstGeom prst="wedgeEllipseCallout">
            <a:avLst>
              <a:gd name="adj1" fmla="val -31439"/>
              <a:gd name="adj2" fmla="val 9203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Frog first hops </a:t>
            </a:r>
            <a:r>
              <a:rPr lang="en-GB" b="1" dirty="0">
                <a:solidFill>
                  <a:srgbClr val="C00000"/>
                </a:solidFill>
              </a:rPr>
              <a:t>1 </a:t>
            </a:r>
            <a:r>
              <a:rPr lang="en-GB" b="1" dirty="0">
                <a:solidFill>
                  <a:srgbClr val="253746"/>
                </a:solidFill>
              </a:rPr>
              <a:t>to 70…</a:t>
            </a:r>
          </a:p>
        </p:txBody>
      </p:sp>
      <p:sp>
        <p:nvSpPr>
          <p:cNvPr id="37" name="TextBox 36">
            <a:extLst>
              <a:ext uri="{FF2B5EF4-FFF2-40B4-BE49-F238E27FC236}">
                <a16:creationId xmlns:a16="http://schemas.microsoft.com/office/drawing/2014/main" id="{DC298018-4B43-4494-BCC7-4E21CB3A5316}"/>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4: </a:t>
            </a:r>
            <a:r>
              <a:rPr lang="en-GB" sz="2000" b="1" dirty="0">
                <a:solidFill>
                  <a:srgbClr val="006400"/>
                </a:solidFill>
              </a:rPr>
              <a:t>Use counting up (Frog) to subtract numbers either side of 100, e.g. 112 - 86.</a:t>
            </a:r>
          </a:p>
          <a:p>
            <a:pPr>
              <a:buClr>
                <a:srgbClr val="EA7600"/>
              </a:buClr>
              <a:buSzPct val="120000"/>
            </a:pPr>
            <a:r>
              <a:rPr lang="en-GB" sz="2000" b="1" dirty="0">
                <a:solidFill>
                  <a:srgbClr val="0000CC"/>
                </a:solidFill>
              </a:rPr>
              <a:t>Use counting up (Frog) to subtract numbers either side of a multiple of 100, e.g. 432 - 356; Check subtraction with addition.</a:t>
            </a:r>
          </a:p>
        </p:txBody>
      </p:sp>
      <p:sp>
        <p:nvSpPr>
          <p:cNvPr id="38" name="Speech Bubble: Rectangle with Corners Rounded 10">
            <a:extLst>
              <a:ext uri="{FF2B5EF4-FFF2-40B4-BE49-F238E27FC236}">
                <a16:creationId xmlns:a16="http://schemas.microsoft.com/office/drawing/2014/main" id="{4776B069-EDEA-49DF-97EB-EA74D2FA1037}"/>
              </a:ext>
            </a:extLst>
          </p:cNvPr>
          <p:cNvSpPr/>
          <p:nvPr/>
        </p:nvSpPr>
        <p:spPr>
          <a:xfrm>
            <a:off x="4743826" y="1203418"/>
            <a:ext cx="3460708" cy="969305"/>
          </a:xfrm>
          <a:prstGeom prst="wedgeEllipseCallout">
            <a:avLst>
              <a:gd name="adj1" fmla="val 68090"/>
              <a:gd name="adj2" fmla="val 3196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The difference between Nirmla’s jumps is </a:t>
            </a:r>
            <a:r>
              <a:rPr lang="en-GB" b="1" dirty="0">
                <a:solidFill>
                  <a:srgbClr val="C00000"/>
                </a:solidFill>
              </a:rPr>
              <a:t>38cm.</a:t>
            </a:r>
          </a:p>
        </p:txBody>
      </p:sp>
    </p:spTree>
    <p:extLst>
      <p:ext uri="{BB962C8B-B14F-4D97-AF65-F5344CB8AC3E}">
        <p14:creationId xmlns:p14="http://schemas.microsoft.com/office/powerpoint/2010/main" val="2432892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500"/>
                                        <p:tgtEl>
                                          <p:spTgt spid="74"/>
                                        </p:tgtEl>
                                      </p:cBhvr>
                                    </p:animEffect>
                                  </p:childTnLst>
                                </p:cTn>
                              </p:par>
                              <p:par>
                                <p:cTn id="12" presetID="10" presetClass="exit" presetSubtype="0" fill="hold" nodeType="withEffect">
                                  <p:stCondLst>
                                    <p:cond delay="0"/>
                                  </p:stCondLst>
                                  <p:childTnLst>
                                    <p:animEffect transition="out" filter="fade">
                                      <p:cBhvr>
                                        <p:cTn id="13" dur="250"/>
                                        <p:tgtEl>
                                          <p:spTgt spid="46"/>
                                        </p:tgtEl>
                                      </p:cBhvr>
                                    </p:animEffect>
                                    <p:set>
                                      <p:cBhvr>
                                        <p:cTn id="14" dur="1" fill="hold">
                                          <p:stCondLst>
                                            <p:cond delay="249"/>
                                          </p:stCondLst>
                                        </p:cTn>
                                        <p:tgtEl>
                                          <p:spTgt spid="46"/>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par>
                                <p:cTn id="28" presetID="10" presetClass="exit" presetSubtype="0" fill="hold" nodeType="withEffect">
                                  <p:stCondLst>
                                    <p:cond delay="0"/>
                                  </p:stCondLst>
                                  <p:childTnLst>
                                    <p:animEffect transition="out" filter="fade">
                                      <p:cBhvr>
                                        <p:cTn id="29" dur="500"/>
                                        <p:tgtEl>
                                          <p:spTgt spid="49"/>
                                        </p:tgtEl>
                                      </p:cBhvr>
                                    </p:animEffect>
                                    <p:set>
                                      <p:cBhvr>
                                        <p:cTn id="30" dur="1" fill="hold">
                                          <p:stCondLst>
                                            <p:cond delay="499"/>
                                          </p:stCondLst>
                                        </p:cTn>
                                        <p:tgtEl>
                                          <p:spTgt spid="49"/>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25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500"/>
                                        <p:tgtEl>
                                          <p:spTgt spid="73"/>
                                        </p:tgtEl>
                                      </p:cBhvr>
                                    </p:animEffec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250"/>
                                        <p:tgtEl>
                                          <p:spTgt spid="45"/>
                                        </p:tgtEl>
                                      </p:cBhvr>
                                    </p:animEffect>
                                    <p:set>
                                      <p:cBhvr>
                                        <p:cTn id="47" dur="1" fill="hold">
                                          <p:stCondLst>
                                            <p:cond delay="249"/>
                                          </p:stCondLst>
                                        </p:cTn>
                                        <p:tgtEl>
                                          <p:spTgt spid="45"/>
                                        </p:tgtEl>
                                        <p:attrNameLst>
                                          <p:attrName>style.visibility</p:attrName>
                                        </p:attrNameLst>
                                      </p:cBhvr>
                                      <p:to>
                                        <p:strVal val="hidden"/>
                                      </p:to>
                                    </p:set>
                                  </p:childTnLst>
                                </p:cTn>
                              </p:par>
                            </p:childTnLst>
                          </p:cTn>
                        </p:par>
                        <p:par>
                          <p:cTn id="48" fill="hold">
                            <p:stCondLst>
                              <p:cond delay="1250"/>
                            </p:stCondLst>
                            <p:childTnLst>
                              <p:par>
                                <p:cTn id="49" presetID="10" presetClass="entr" presetSubtype="0"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750"/>
                                        <p:tgtEl>
                                          <p:spTgt spid="6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750"/>
                                        <p:tgtEl>
                                          <p:spTgt spid="38"/>
                                        </p:tgtEl>
                                      </p:cBhvr>
                                    </p:animEffect>
                                  </p:childTnLst>
                                </p:cTn>
                              </p:par>
                              <p:par>
                                <p:cTn id="62" presetID="1" presetClass="exit" presetSubtype="0" fill="hold" grpId="1" nodeType="withEffect">
                                  <p:stCondLst>
                                    <p:cond delay="0"/>
                                  </p:stCondLst>
                                  <p:childTnLst>
                                    <p:set>
                                      <p:cBhvr>
                                        <p:cTn id="63"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6" grpId="1" animBg="1"/>
      <p:bldP spid="73" grpId="0" animBg="1"/>
      <p:bldP spid="74" grpId="0" animBg="1"/>
      <p:bldP spid="3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44</a:t>
            </a:fld>
            <a:endParaRPr lang="en-GB" dirty="0">
              <a:solidFill>
                <a:srgbClr val="EA7600"/>
              </a:solidFill>
            </a:endParaRPr>
          </a:p>
        </p:txBody>
      </p:sp>
      <p:sp>
        <p:nvSpPr>
          <p:cNvPr id="2" name="Footer Placeholder 1">
            <a:extLst>
              <a:ext uri="{FF2B5EF4-FFF2-40B4-BE49-F238E27FC236}">
                <a16:creationId xmlns:a16="http://schemas.microsoft.com/office/drawing/2014/main" id="{D25124AC-6CFA-412A-8572-EF959E26AF0E}"/>
              </a:ext>
            </a:extLst>
          </p:cNvPr>
          <p:cNvSpPr>
            <a:spLocks noGrp="1"/>
          </p:cNvSpPr>
          <p:nvPr>
            <p:ph type="ftr" sz="quarter" idx="11"/>
          </p:nvPr>
        </p:nvSpPr>
        <p:spPr/>
        <p:txBody>
          <a:bodyPr/>
          <a:lstStyle/>
          <a:p>
            <a:pPr algn="r"/>
            <a:r>
              <a:rPr lang="en-GB" dirty="0"/>
              <a:t>Year 3/4</a:t>
            </a:r>
          </a:p>
        </p:txBody>
      </p:sp>
      <p:sp>
        <p:nvSpPr>
          <p:cNvPr id="5" name="Rounded Rectangle 1">
            <a:extLst>
              <a:ext uri="{FF2B5EF4-FFF2-40B4-BE49-F238E27FC236}">
                <a16:creationId xmlns:a16="http://schemas.microsoft.com/office/drawing/2014/main" id="{E362DCC1-ABDE-4567-AE99-B30B02750AFF}"/>
              </a:ext>
            </a:extLst>
          </p:cNvPr>
          <p:cNvSpPr/>
          <p:nvPr/>
        </p:nvSpPr>
        <p:spPr>
          <a:xfrm>
            <a:off x="235625" y="3513728"/>
            <a:ext cx="8755977"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C7D288E5-2807-4749-9A21-096B9F2B1F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105" y="4331913"/>
            <a:ext cx="657735" cy="615209"/>
          </a:xfrm>
          <a:prstGeom prst="rect">
            <a:avLst/>
          </a:prstGeom>
        </p:spPr>
      </p:pic>
      <p:pic>
        <p:nvPicPr>
          <p:cNvPr id="7" name="Picture 6">
            <a:extLst>
              <a:ext uri="{FF2B5EF4-FFF2-40B4-BE49-F238E27FC236}">
                <a16:creationId xmlns:a16="http://schemas.microsoft.com/office/drawing/2014/main" id="{9BCF165F-250D-4DD3-BC50-FFF11C03BE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8163" y="4350567"/>
            <a:ext cx="657735" cy="615209"/>
          </a:xfrm>
          <a:prstGeom prst="rect">
            <a:avLst/>
          </a:prstGeom>
        </p:spPr>
      </p:pic>
      <p:pic>
        <p:nvPicPr>
          <p:cNvPr id="8" name="Picture 7">
            <a:extLst>
              <a:ext uri="{FF2B5EF4-FFF2-40B4-BE49-F238E27FC236}">
                <a16:creationId xmlns:a16="http://schemas.microsoft.com/office/drawing/2014/main" id="{50707AAB-85AC-49D9-AA8E-DC01839339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121" y="4319997"/>
            <a:ext cx="657735" cy="615209"/>
          </a:xfrm>
          <a:prstGeom prst="rect">
            <a:avLst/>
          </a:prstGeom>
        </p:spPr>
      </p:pic>
      <p:sp>
        <p:nvSpPr>
          <p:cNvPr id="10" name="AutoShape 8" descr="Image result for hamilton trust">
            <a:extLst>
              <a:ext uri="{FF2B5EF4-FFF2-40B4-BE49-F238E27FC236}">
                <a16:creationId xmlns:a16="http://schemas.microsoft.com/office/drawing/2014/main" id="{0F7BE5B5-DC8C-4897-A49A-5CB213BF14E3}"/>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Title 1">
            <a:extLst>
              <a:ext uri="{FF2B5EF4-FFF2-40B4-BE49-F238E27FC236}">
                <a16:creationId xmlns:a16="http://schemas.microsoft.com/office/drawing/2014/main" id="{7BD92DE9-6C2D-40F5-8E82-5568DDEF69E0}"/>
              </a:ext>
            </a:extLst>
          </p:cNvPr>
          <p:cNvSpPr txBox="1">
            <a:spLocks/>
          </p:cNvSpPr>
          <p:nvPr/>
        </p:nvSpPr>
        <p:spPr>
          <a:xfrm>
            <a:off x="838200" y="365125"/>
            <a:ext cx="10515600" cy="11766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800" dirty="0"/>
            </a:br>
            <a:endParaRPr lang="en-GB" sz="1800" dirty="0"/>
          </a:p>
        </p:txBody>
      </p:sp>
      <p:pic>
        <p:nvPicPr>
          <p:cNvPr id="12" name="Picture 11">
            <a:extLst>
              <a:ext uri="{FF2B5EF4-FFF2-40B4-BE49-F238E27FC236}">
                <a16:creationId xmlns:a16="http://schemas.microsoft.com/office/drawing/2014/main" id="{2E38834F-2FCD-407D-91FA-EAB620748D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7849" y="4337240"/>
            <a:ext cx="657735" cy="615209"/>
          </a:xfrm>
          <a:prstGeom prst="rect">
            <a:avLst/>
          </a:prstGeom>
        </p:spPr>
      </p:pic>
      <p:cxnSp>
        <p:nvCxnSpPr>
          <p:cNvPr id="13" name="Straight Connector 12">
            <a:extLst>
              <a:ext uri="{FF2B5EF4-FFF2-40B4-BE49-F238E27FC236}">
                <a16:creationId xmlns:a16="http://schemas.microsoft.com/office/drawing/2014/main" id="{D000FAE0-9330-4CF8-BFD3-1877265DFE44}"/>
              </a:ext>
            </a:extLst>
          </p:cNvPr>
          <p:cNvCxnSpPr>
            <a:cxnSpLocks/>
          </p:cNvCxnSpPr>
          <p:nvPr/>
        </p:nvCxnSpPr>
        <p:spPr>
          <a:xfrm>
            <a:off x="320023" y="4919440"/>
            <a:ext cx="8308656" cy="23003"/>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4" name="Straight Connector 13">
            <a:extLst>
              <a:ext uri="{FF2B5EF4-FFF2-40B4-BE49-F238E27FC236}">
                <a16:creationId xmlns:a16="http://schemas.microsoft.com/office/drawing/2014/main" id="{2F0AFF97-4E27-426B-A993-445EB5CDC845}"/>
              </a:ext>
            </a:extLst>
          </p:cNvPr>
          <p:cNvCxnSpPr/>
          <p:nvPr/>
        </p:nvCxnSpPr>
        <p:spPr>
          <a:xfrm flipH="1">
            <a:off x="665367" y="4918265"/>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5" name="TextBox 14">
            <a:extLst>
              <a:ext uri="{FF2B5EF4-FFF2-40B4-BE49-F238E27FC236}">
                <a16:creationId xmlns:a16="http://schemas.microsoft.com/office/drawing/2014/main" id="{4319D46D-5997-4B7D-8832-449860E10FF5}"/>
              </a:ext>
            </a:extLst>
          </p:cNvPr>
          <p:cNvSpPr txBox="1"/>
          <p:nvPr/>
        </p:nvSpPr>
        <p:spPr>
          <a:xfrm>
            <a:off x="411589" y="5062265"/>
            <a:ext cx="5075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85</a:t>
            </a:r>
          </a:p>
        </p:txBody>
      </p:sp>
      <p:grpSp>
        <p:nvGrpSpPr>
          <p:cNvPr id="16" name="Group 15">
            <a:extLst>
              <a:ext uri="{FF2B5EF4-FFF2-40B4-BE49-F238E27FC236}">
                <a16:creationId xmlns:a16="http://schemas.microsoft.com/office/drawing/2014/main" id="{7F94A426-F268-4756-B582-6D8BBAE9F190}"/>
              </a:ext>
            </a:extLst>
          </p:cNvPr>
          <p:cNvGrpSpPr/>
          <p:nvPr/>
        </p:nvGrpSpPr>
        <p:grpSpPr>
          <a:xfrm>
            <a:off x="665366" y="3918472"/>
            <a:ext cx="1770762" cy="1543903"/>
            <a:chOff x="1423516" y="3680207"/>
            <a:chExt cx="2456006" cy="1543903"/>
          </a:xfrm>
        </p:grpSpPr>
        <p:cxnSp>
          <p:nvCxnSpPr>
            <p:cNvPr id="17" name="Straight Connector 16">
              <a:extLst>
                <a:ext uri="{FF2B5EF4-FFF2-40B4-BE49-F238E27FC236}">
                  <a16:creationId xmlns:a16="http://schemas.microsoft.com/office/drawing/2014/main" id="{CFE1249A-5F9C-4E8F-AD0A-7F47265A42AD}"/>
                </a:ext>
              </a:extLst>
            </p:cNvPr>
            <p:cNvCxnSpPr/>
            <p:nvPr/>
          </p:nvCxnSpPr>
          <p:spPr>
            <a:xfrm flipH="1">
              <a:off x="3175430" y="46800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8" name="TextBox 17">
              <a:extLst>
                <a:ext uri="{FF2B5EF4-FFF2-40B4-BE49-F238E27FC236}">
                  <a16:creationId xmlns:a16="http://schemas.microsoft.com/office/drawing/2014/main" id="{427F23E5-EE98-44BB-8E77-65823D983571}"/>
                </a:ext>
              </a:extLst>
            </p:cNvPr>
            <p:cNvSpPr txBox="1"/>
            <p:nvPr/>
          </p:nvSpPr>
          <p:spPr>
            <a:xfrm>
              <a:off x="2447984" y="4824000"/>
              <a:ext cx="14315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2060"/>
                  </a:solidFill>
                  <a:latin typeface="Calibri" panose="020F0502020204030204"/>
                </a:rPr>
                <a:t>90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51E7A0FE-6570-42C2-B6D0-591FE9061245}"/>
                </a:ext>
              </a:extLst>
            </p:cNvPr>
            <p:cNvGrpSpPr/>
            <p:nvPr/>
          </p:nvGrpSpPr>
          <p:grpSpPr>
            <a:xfrm>
              <a:off x="1423516" y="3680207"/>
              <a:ext cx="1756367" cy="1000967"/>
              <a:chOff x="2247894" y="3468543"/>
              <a:chExt cx="1727645" cy="1212171"/>
            </a:xfrm>
          </p:grpSpPr>
          <p:sp>
            <p:nvSpPr>
              <p:cNvPr id="20" name="Freeform: Shape 17">
                <a:extLst>
                  <a:ext uri="{FF2B5EF4-FFF2-40B4-BE49-F238E27FC236}">
                    <a16:creationId xmlns:a16="http://schemas.microsoft.com/office/drawing/2014/main" id="{6DB5E8F5-CCBD-4848-81AA-82239CC55EB0}"/>
                  </a:ext>
                </a:extLst>
              </p:cNvPr>
              <p:cNvSpPr/>
              <p:nvPr/>
            </p:nvSpPr>
            <p:spPr>
              <a:xfrm>
                <a:off x="2247894" y="4035365"/>
                <a:ext cx="1727645"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72F93145-8F8E-4556-B459-8DB1C18D04B3}"/>
                  </a:ext>
                </a:extLst>
              </p:cNvPr>
              <p:cNvSpPr txBox="1"/>
              <p:nvPr/>
            </p:nvSpPr>
            <p:spPr>
              <a:xfrm>
                <a:off x="2897484" y="3468543"/>
                <a:ext cx="428466"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5</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2" name="Group 21">
            <a:extLst>
              <a:ext uri="{FF2B5EF4-FFF2-40B4-BE49-F238E27FC236}">
                <a16:creationId xmlns:a16="http://schemas.microsoft.com/office/drawing/2014/main" id="{813B99BF-738E-4F6B-9E08-4573F2B86DC6}"/>
              </a:ext>
            </a:extLst>
          </p:cNvPr>
          <p:cNvGrpSpPr/>
          <p:nvPr/>
        </p:nvGrpSpPr>
        <p:grpSpPr>
          <a:xfrm>
            <a:off x="1920642" y="3930678"/>
            <a:ext cx="3008826" cy="1520010"/>
            <a:chOff x="3078368" y="3692413"/>
            <a:chExt cx="5679177" cy="1520010"/>
          </a:xfrm>
        </p:grpSpPr>
        <p:cxnSp>
          <p:nvCxnSpPr>
            <p:cNvPr id="23" name="Straight Connector 22">
              <a:extLst>
                <a:ext uri="{FF2B5EF4-FFF2-40B4-BE49-F238E27FC236}">
                  <a16:creationId xmlns:a16="http://schemas.microsoft.com/office/drawing/2014/main" id="{0EF51F9A-5010-4559-B4F2-1128A6A16E4F}"/>
                </a:ext>
              </a:extLst>
            </p:cNvPr>
            <p:cNvCxnSpPr/>
            <p:nvPr/>
          </p:nvCxnSpPr>
          <p:spPr>
            <a:xfrm flipH="1">
              <a:off x="7926011"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4" name="TextBox 23">
              <a:extLst>
                <a:ext uri="{FF2B5EF4-FFF2-40B4-BE49-F238E27FC236}">
                  <a16:creationId xmlns:a16="http://schemas.microsoft.com/office/drawing/2014/main" id="{A264A3CC-8233-493D-A5BB-228E7C97BCC2}"/>
                </a:ext>
              </a:extLst>
            </p:cNvPr>
            <p:cNvSpPr txBox="1"/>
            <p:nvPr/>
          </p:nvSpPr>
          <p:spPr>
            <a:xfrm>
              <a:off x="6757793" y="4812313"/>
              <a:ext cx="199975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002060"/>
                  </a:solidFill>
                  <a:latin typeface="Calibri" panose="020F0502020204030204"/>
                </a:rPr>
                <a:t>   </a:t>
              </a:r>
              <a:r>
                <a:rPr lang="en-GB" sz="2000" b="1" noProof="0" dirty="0">
                  <a:solidFill>
                    <a:srgbClr val="002060"/>
                  </a:solidFill>
                  <a:latin typeface="Calibri" panose="020F0502020204030204"/>
                </a:rPr>
                <a:t>10</a:t>
              </a:r>
              <a:r>
                <a:rPr kumimoji="0" lang="en-GB" sz="2000" b="1" i="0" u="none" strike="noStrike" kern="1200" cap="none" spc="0" normalizeH="0" baseline="0" noProof="0" dirty="0">
                  <a:ln>
                    <a:noFill/>
                  </a:ln>
                  <a:solidFill>
                    <a:srgbClr val="002060"/>
                  </a:solidFill>
                  <a:effectLst/>
                  <a:uLnTx/>
                  <a:uFillTx/>
                  <a:latin typeface="Calibri" panose="020F0502020204030204"/>
                </a:rPr>
                <a:t>0</a:t>
              </a:r>
            </a:p>
          </p:txBody>
        </p:sp>
        <p:grpSp>
          <p:nvGrpSpPr>
            <p:cNvPr id="25" name="Group 24">
              <a:extLst>
                <a:ext uri="{FF2B5EF4-FFF2-40B4-BE49-F238E27FC236}">
                  <a16:creationId xmlns:a16="http://schemas.microsoft.com/office/drawing/2014/main" id="{3959439E-02D6-4C29-99FF-8E90BA2B6FA9}"/>
                </a:ext>
              </a:extLst>
            </p:cNvPr>
            <p:cNvGrpSpPr/>
            <p:nvPr/>
          </p:nvGrpSpPr>
          <p:grpSpPr>
            <a:xfrm>
              <a:off x="3078368" y="3692413"/>
              <a:ext cx="4847643" cy="988763"/>
              <a:chOff x="4770084" y="3442748"/>
              <a:chExt cx="6180625" cy="1258905"/>
            </a:xfrm>
          </p:grpSpPr>
          <p:sp>
            <p:nvSpPr>
              <p:cNvPr id="26" name="Freeform: Shape 18">
                <a:extLst>
                  <a:ext uri="{FF2B5EF4-FFF2-40B4-BE49-F238E27FC236}">
                    <a16:creationId xmlns:a16="http://schemas.microsoft.com/office/drawing/2014/main" id="{2FCEE1A0-DE2B-46DD-8444-CD048DFBCBD1}"/>
                  </a:ext>
                </a:extLst>
              </p:cNvPr>
              <p:cNvSpPr/>
              <p:nvPr/>
            </p:nvSpPr>
            <p:spPr>
              <a:xfrm>
                <a:off x="4770084" y="3898270"/>
                <a:ext cx="6180625"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6803D0D2-136B-4165-A0BB-7994CA617718}"/>
                  </a:ext>
                </a:extLst>
              </p:cNvPr>
              <p:cNvSpPr txBox="1"/>
              <p:nvPr/>
            </p:nvSpPr>
            <p:spPr>
              <a:xfrm>
                <a:off x="7210905" y="3442748"/>
                <a:ext cx="1682494"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10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28" name="Speech Bubble: Rectangle with Corners Rounded 10">
            <a:extLst>
              <a:ext uri="{FF2B5EF4-FFF2-40B4-BE49-F238E27FC236}">
                <a16:creationId xmlns:a16="http://schemas.microsoft.com/office/drawing/2014/main" id="{A2954A09-6DD0-40E2-92D1-DD87D7F5B44E}"/>
              </a:ext>
            </a:extLst>
          </p:cNvPr>
          <p:cNvSpPr/>
          <p:nvPr/>
        </p:nvSpPr>
        <p:spPr>
          <a:xfrm>
            <a:off x="2366016" y="2623827"/>
            <a:ext cx="2829875" cy="938066"/>
          </a:xfrm>
          <a:prstGeom prst="wedgeEllipseCallout">
            <a:avLst>
              <a:gd name="adj1" fmla="val -27598"/>
              <a:gd name="adj2" fmla="val 7021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and then </a:t>
            </a:r>
            <a:r>
              <a:rPr lang="en-GB" b="1" dirty="0">
                <a:solidFill>
                  <a:srgbClr val="C00000"/>
                </a:solidFill>
              </a:rPr>
              <a:t>10</a:t>
            </a:r>
            <a:r>
              <a:rPr lang="en-GB" b="1" dirty="0">
                <a:solidFill>
                  <a:srgbClr val="253746"/>
                </a:solidFill>
              </a:rPr>
              <a:t> to 100...</a:t>
            </a:r>
          </a:p>
        </p:txBody>
      </p:sp>
      <p:sp>
        <p:nvSpPr>
          <p:cNvPr id="29" name="Speech Bubble: Rectangle with Corners Rounded 10">
            <a:extLst>
              <a:ext uri="{FF2B5EF4-FFF2-40B4-BE49-F238E27FC236}">
                <a16:creationId xmlns:a16="http://schemas.microsoft.com/office/drawing/2014/main" id="{1D68AA82-8B4E-4B56-B689-8CAC2B1E4E8F}"/>
              </a:ext>
            </a:extLst>
          </p:cNvPr>
          <p:cNvSpPr/>
          <p:nvPr/>
        </p:nvSpPr>
        <p:spPr>
          <a:xfrm>
            <a:off x="4974038" y="1266279"/>
            <a:ext cx="3259978" cy="735101"/>
          </a:xfrm>
          <a:prstGeom prst="wedgeEllipseCallout">
            <a:avLst>
              <a:gd name="adj1" fmla="val 51534"/>
              <a:gd name="adj2" fmla="val -3066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Add 27, 10 and 5.</a:t>
            </a:r>
          </a:p>
        </p:txBody>
      </p:sp>
      <p:sp>
        <p:nvSpPr>
          <p:cNvPr id="30" name="Speech Bubble: Rectangle with Corners Rounded 10">
            <a:extLst>
              <a:ext uri="{FF2B5EF4-FFF2-40B4-BE49-F238E27FC236}">
                <a16:creationId xmlns:a16="http://schemas.microsoft.com/office/drawing/2014/main" id="{3192DB6B-00E0-48D0-9891-AD0BCFF93B3F}"/>
              </a:ext>
            </a:extLst>
          </p:cNvPr>
          <p:cNvSpPr/>
          <p:nvPr/>
        </p:nvSpPr>
        <p:spPr>
          <a:xfrm>
            <a:off x="185904" y="1154308"/>
            <a:ext cx="4432470" cy="1182113"/>
          </a:xfrm>
          <a:prstGeom prst="wedgeEllipseCallout">
            <a:avLst>
              <a:gd name="adj1" fmla="val 50901"/>
              <a:gd name="adj2" fmla="val -36177"/>
            </a:avLst>
          </a:prstGeom>
          <a:solidFill>
            <a:schemeClr val="accent5">
              <a:lumMod val="40000"/>
              <a:lumOff val="60000"/>
            </a:schemeClr>
          </a:solidFill>
          <a:ln w="2857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Let’s check Toby. His long jump was </a:t>
            </a:r>
            <a:r>
              <a:rPr lang="en-GB" b="1" dirty="0">
                <a:solidFill>
                  <a:srgbClr val="C00000"/>
                </a:solidFill>
              </a:rPr>
              <a:t>127cm</a:t>
            </a:r>
            <a:r>
              <a:rPr lang="en-GB" dirty="0">
                <a:solidFill>
                  <a:srgbClr val="C00000"/>
                </a:solidFill>
              </a:rPr>
              <a:t> </a:t>
            </a:r>
            <a:r>
              <a:rPr lang="en-GB" b="1" dirty="0">
                <a:solidFill>
                  <a:srgbClr val="253746"/>
                </a:solidFill>
              </a:rPr>
              <a:t>and his standing jump </a:t>
            </a:r>
            <a:r>
              <a:rPr lang="en-GB" b="1" dirty="0">
                <a:solidFill>
                  <a:srgbClr val="C00000"/>
                </a:solidFill>
              </a:rPr>
              <a:t>85cm.</a:t>
            </a:r>
          </a:p>
        </p:txBody>
      </p:sp>
      <p:cxnSp>
        <p:nvCxnSpPr>
          <p:cNvPr id="31" name="Straight Connector 30">
            <a:extLst>
              <a:ext uri="{FF2B5EF4-FFF2-40B4-BE49-F238E27FC236}">
                <a16:creationId xmlns:a16="http://schemas.microsoft.com/office/drawing/2014/main" id="{F8AC50EF-9C3C-416B-B511-660BCA3D880A}"/>
              </a:ext>
            </a:extLst>
          </p:cNvPr>
          <p:cNvCxnSpPr/>
          <p:nvPr/>
        </p:nvCxnSpPr>
        <p:spPr>
          <a:xfrm flipH="1">
            <a:off x="8471972" y="4967065"/>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3" name="TextBox 32">
            <a:extLst>
              <a:ext uri="{FF2B5EF4-FFF2-40B4-BE49-F238E27FC236}">
                <a16:creationId xmlns:a16="http://schemas.microsoft.com/office/drawing/2014/main" id="{556C40AD-BA64-4951-A925-CFA40AECD768}"/>
              </a:ext>
            </a:extLst>
          </p:cNvPr>
          <p:cNvSpPr txBox="1"/>
          <p:nvPr/>
        </p:nvSpPr>
        <p:spPr>
          <a:xfrm>
            <a:off x="8130561" y="5085291"/>
            <a:ext cx="6828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127</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DBCBD89F-A940-40D1-94BD-A35AE7995587}"/>
              </a:ext>
            </a:extLst>
          </p:cNvPr>
          <p:cNvGrpSpPr/>
          <p:nvPr/>
        </p:nvGrpSpPr>
        <p:grpSpPr>
          <a:xfrm>
            <a:off x="4527024" y="3936480"/>
            <a:ext cx="3951610" cy="982960"/>
            <a:chOff x="4899515" y="3450136"/>
            <a:chExt cx="6432877" cy="1251517"/>
          </a:xfrm>
        </p:grpSpPr>
        <p:sp>
          <p:nvSpPr>
            <p:cNvPr id="35" name="Freeform: Shape 18">
              <a:extLst>
                <a:ext uri="{FF2B5EF4-FFF2-40B4-BE49-F238E27FC236}">
                  <a16:creationId xmlns:a16="http://schemas.microsoft.com/office/drawing/2014/main" id="{50CC9F86-1620-4C42-AA07-A236316F653C}"/>
                </a:ext>
              </a:extLst>
            </p:cNvPr>
            <p:cNvSpPr/>
            <p:nvPr/>
          </p:nvSpPr>
          <p:spPr>
            <a:xfrm>
              <a:off x="4899515" y="3898270"/>
              <a:ext cx="6432877"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56FD65DC-28A4-41B9-82CF-B615154E83C2}"/>
                </a:ext>
              </a:extLst>
            </p:cNvPr>
            <p:cNvSpPr txBox="1"/>
            <p:nvPr/>
          </p:nvSpPr>
          <p:spPr>
            <a:xfrm>
              <a:off x="7544498" y="3450136"/>
              <a:ext cx="1472396"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27</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7" name="Speech Bubble: Rectangle with Corners Rounded 10">
            <a:extLst>
              <a:ext uri="{FF2B5EF4-FFF2-40B4-BE49-F238E27FC236}">
                <a16:creationId xmlns:a16="http://schemas.microsoft.com/office/drawing/2014/main" id="{19301654-D1E6-4632-9D97-AC180F60BF0D}"/>
              </a:ext>
            </a:extLst>
          </p:cNvPr>
          <p:cNvSpPr/>
          <p:nvPr/>
        </p:nvSpPr>
        <p:spPr>
          <a:xfrm>
            <a:off x="5840730" y="2931731"/>
            <a:ext cx="2829875" cy="697325"/>
          </a:xfrm>
          <a:prstGeom prst="wedgeEllipseCallout">
            <a:avLst>
              <a:gd name="adj1" fmla="val -29225"/>
              <a:gd name="adj2" fmla="val 6876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finally </a:t>
            </a:r>
            <a:r>
              <a:rPr lang="en-GB" b="1" dirty="0">
                <a:solidFill>
                  <a:srgbClr val="C00000"/>
                </a:solidFill>
              </a:rPr>
              <a:t>27 </a:t>
            </a:r>
            <a:r>
              <a:rPr lang="en-GB" b="1" dirty="0">
                <a:solidFill>
                  <a:srgbClr val="253746"/>
                </a:solidFill>
              </a:rPr>
              <a:t>to 127.</a:t>
            </a:r>
          </a:p>
        </p:txBody>
      </p:sp>
      <p:sp>
        <p:nvSpPr>
          <p:cNvPr id="38" name="Speech Bubble: Rectangle with Corners Rounded 10">
            <a:extLst>
              <a:ext uri="{FF2B5EF4-FFF2-40B4-BE49-F238E27FC236}">
                <a16:creationId xmlns:a16="http://schemas.microsoft.com/office/drawing/2014/main" id="{96A30D0A-2E88-4055-B769-5DE4169F6D47}"/>
              </a:ext>
            </a:extLst>
          </p:cNvPr>
          <p:cNvSpPr/>
          <p:nvPr/>
        </p:nvSpPr>
        <p:spPr>
          <a:xfrm>
            <a:off x="111006" y="2764168"/>
            <a:ext cx="2145323" cy="838354"/>
          </a:xfrm>
          <a:prstGeom prst="wedgeEllipseCallout">
            <a:avLst>
              <a:gd name="adj1" fmla="val 3488"/>
              <a:gd name="adj2" fmla="val 8750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Frog first hops </a:t>
            </a:r>
            <a:r>
              <a:rPr lang="en-GB" b="1" dirty="0">
                <a:solidFill>
                  <a:srgbClr val="C00000"/>
                </a:solidFill>
              </a:rPr>
              <a:t>5 </a:t>
            </a:r>
            <a:r>
              <a:rPr lang="en-GB" b="1" dirty="0">
                <a:solidFill>
                  <a:srgbClr val="253746"/>
                </a:solidFill>
              </a:rPr>
              <a:t>to 90…</a:t>
            </a:r>
          </a:p>
        </p:txBody>
      </p:sp>
      <p:sp>
        <p:nvSpPr>
          <p:cNvPr id="39" name="TextBox 38">
            <a:extLst>
              <a:ext uri="{FF2B5EF4-FFF2-40B4-BE49-F238E27FC236}">
                <a16:creationId xmlns:a16="http://schemas.microsoft.com/office/drawing/2014/main" id="{791D2F8B-3C5C-4E93-9CCC-A0BF4DA1A82F}"/>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4: </a:t>
            </a:r>
            <a:r>
              <a:rPr lang="en-GB" sz="2000" b="1" dirty="0">
                <a:solidFill>
                  <a:srgbClr val="006400"/>
                </a:solidFill>
              </a:rPr>
              <a:t>Use counting up (Frog) to subtract numbers either side of 100, e.g. 112 - 86.</a:t>
            </a:r>
          </a:p>
          <a:p>
            <a:pPr>
              <a:buClr>
                <a:srgbClr val="EA7600"/>
              </a:buClr>
              <a:buSzPct val="120000"/>
            </a:pPr>
            <a:r>
              <a:rPr lang="en-GB" sz="2000" b="1" dirty="0">
                <a:solidFill>
                  <a:srgbClr val="0000CC"/>
                </a:solidFill>
              </a:rPr>
              <a:t>Use counting up (Frog) to subtract numbers either side of a multiple of 100, e.g. 432 - 356; Check subtraction with addition.</a:t>
            </a:r>
          </a:p>
        </p:txBody>
      </p:sp>
      <p:sp>
        <p:nvSpPr>
          <p:cNvPr id="40" name="Speech Bubble: Rectangle with Corners Rounded 10">
            <a:extLst>
              <a:ext uri="{FF2B5EF4-FFF2-40B4-BE49-F238E27FC236}">
                <a16:creationId xmlns:a16="http://schemas.microsoft.com/office/drawing/2014/main" id="{8ECEAC75-5D1B-4891-97C3-94734B8A287A}"/>
              </a:ext>
            </a:extLst>
          </p:cNvPr>
          <p:cNvSpPr/>
          <p:nvPr/>
        </p:nvSpPr>
        <p:spPr>
          <a:xfrm>
            <a:off x="4975884" y="1153178"/>
            <a:ext cx="3460708" cy="969305"/>
          </a:xfrm>
          <a:prstGeom prst="wedgeEllipseCallout">
            <a:avLst>
              <a:gd name="adj1" fmla="val 68090"/>
              <a:gd name="adj2" fmla="val 3196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The difference between Toby’s jumps is </a:t>
            </a:r>
            <a:r>
              <a:rPr lang="en-GB" b="1" dirty="0">
                <a:solidFill>
                  <a:srgbClr val="C00000"/>
                </a:solidFill>
              </a:rPr>
              <a:t>42cm.</a:t>
            </a:r>
          </a:p>
        </p:txBody>
      </p:sp>
    </p:spTree>
    <p:extLst>
      <p:ext uri="{BB962C8B-B14F-4D97-AF65-F5344CB8AC3E}">
        <p14:creationId xmlns:p14="http://schemas.microsoft.com/office/powerpoint/2010/main" val="1341695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par>
                                <p:cTn id="12" presetID="10" presetClass="exit" presetSubtype="0" fill="hold" nodeType="withEffect">
                                  <p:stCondLst>
                                    <p:cond delay="0"/>
                                  </p:stCondLst>
                                  <p:childTnLst>
                                    <p:animEffect transition="out" filter="fade">
                                      <p:cBhvr>
                                        <p:cTn id="13" dur="250"/>
                                        <p:tgtEl>
                                          <p:spTgt spid="8"/>
                                        </p:tgtEl>
                                      </p:cBhvr>
                                    </p:animEffect>
                                    <p:set>
                                      <p:cBhvr>
                                        <p:cTn id="14" dur="1" fill="hold">
                                          <p:stCondLst>
                                            <p:cond delay="249"/>
                                          </p:stCondLst>
                                        </p:cTn>
                                        <p:tgtEl>
                                          <p:spTgt spid="8"/>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xit" presetSubtype="0" fill="hold" nodeType="with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5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250"/>
                                        <p:tgtEl>
                                          <p:spTgt spid="7"/>
                                        </p:tgtEl>
                                      </p:cBhvr>
                                    </p:animEffect>
                                    <p:set>
                                      <p:cBhvr>
                                        <p:cTn id="47" dur="1" fill="hold">
                                          <p:stCondLst>
                                            <p:cond delay="249"/>
                                          </p:stCondLst>
                                        </p:cTn>
                                        <p:tgtEl>
                                          <p:spTgt spid="7"/>
                                        </p:tgtEl>
                                        <p:attrNameLst>
                                          <p:attrName>style.visibility</p:attrName>
                                        </p:attrNameLst>
                                      </p:cBhvr>
                                      <p:to>
                                        <p:strVal val="hidden"/>
                                      </p:to>
                                    </p:set>
                                  </p:childTnLst>
                                </p:cTn>
                              </p:par>
                            </p:childTnLst>
                          </p:cTn>
                        </p:par>
                        <p:par>
                          <p:cTn id="48" fill="hold">
                            <p:stCondLst>
                              <p:cond delay="1250"/>
                            </p:stCondLst>
                            <p:childTnLst>
                              <p:par>
                                <p:cTn id="49" presetID="10"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75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9"/>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29" grpId="1" animBg="1"/>
      <p:bldP spid="37" grpId="0" animBg="1"/>
      <p:bldP spid="38"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pic>
        <p:nvPicPr>
          <p:cNvPr id="4" name="Picture 3">
            <a:extLst>
              <a:ext uri="{FF2B5EF4-FFF2-40B4-BE49-F238E27FC236}">
                <a16:creationId xmlns:a16="http://schemas.microsoft.com/office/drawing/2014/main" id="{FA749473-7FE8-405D-AA73-47974E43F63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29325" y="125499"/>
            <a:ext cx="4708240" cy="5970501"/>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760EA192-BCD3-4BDE-826B-7D4A5CDD6B9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6681" y="4273700"/>
            <a:ext cx="8920622" cy="1721097"/>
          </a:xfrm>
          <a:prstGeom prst="rect">
            <a:avLst/>
          </a:prstGeom>
          <a:ln>
            <a:solidFill>
              <a:srgbClr val="FFC000"/>
            </a:solidFill>
          </a:ln>
        </p:spPr>
      </p:pic>
      <p:grpSp>
        <p:nvGrpSpPr>
          <p:cNvPr id="11" name="Group 10">
            <a:extLst>
              <a:ext uri="{FF2B5EF4-FFF2-40B4-BE49-F238E27FC236}">
                <a16:creationId xmlns:a16="http://schemas.microsoft.com/office/drawing/2014/main" id="{833CFEF8-B6C4-4376-9340-F2A18B539F01}"/>
              </a:ext>
            </a:extLst>
          </p:cNvPr>
          <p:cNvGrpSpPr/>
          <p:nvPr/>
        </p:nvGrpSpPr>
        <p:grpSpPr>
          <a:xfrm>
            <a:off x="6932537" y="4631522"/>
            <a:ext cx="1713640" cy="1160976"/>
            <a:chOff x="1834709" y="4015907"/>
            <a:chExt cx="1606379" cy="952832"/>
          </a:xfrm>
        </p:grpSpPr>
        <p:sp>
          <p:nvSpPr>
            <p:cNvPr id="12" name="Rounded Rectangle 13">
              <a:extLst>
                <a:ext uri="{FF2B5EF4-FFF2-40B4-BE49-F238E27FC236}">
                  <a16:creationId xmlns:a16="http://schemas.microsoft.com/office/drawing/2014/main" id="{96EECB6A-4DFD-4E29-ABB0-E9C6CBA8199E}"/>
                </a:ext>
              </a:extLst>
            </p:cNvPr>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3" name="Picture 2" descr="Related image">
              <a:extLst>
                <a:ext uri="{FF2B5EF4-FFF2-40B4-BE49-F238E27FC236}">
                  <a16:creationId xmlns:a16="http://schemas.microsoft.com/office/drawing/2014/main" id="{376AA295-0A7A-4B91-A15D-70159298B628}"/>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9465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46</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dirty="0"/>
              <a:t>Year 3/4</a:t>
            </a:r>
          </a:p>
        </p:txBody>
      </p:sp>
      <p:sp>
        <p:nvSpPr>
          <p:cNvPr id="15" name="Title 1">
            <a:extLst>
              <a:ext uri="{FF2B5EF4-FFF2-40B4-BE49-F238E27FC236}">
                <a16:creationId xmlns:a16="http://schemas.microsoft.com/office/drawing/2014/main" id="{FBA63FB2-DB79-46DB-8DD4-B6939C867363}"/>
              </a:ext>
            </a:extLst>
          </p:cNvPr>
          <p:cNvSpPr txBox="1">
            <a:spLocks/>
          </p:cNvSpPr>
          <p:nvPr/>
        </p:nvSpPr>
        <p:spPr>
          <a:xfrm>
            <a:off x="838200" y="365125"/>
            <a:ext cx="10515600" cy="11766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800" dirty="0">
                <a:latin typeface="+mn-lt"/>
              </a:rPr>
            </a:br>
            <a:endParaRPr lang="en-GB" sz="1800" dirty="0">
              <a:latin typeface="+mn-lt"/>
            </a:endParaRPr>
          </a:p>
        </p:txBody>
      </p:sp>
      <p:sp>
        <p:nvSpPr>
          <p:cNvPr id="16" name="Content Placeholder 2">
            <a:extLst>
              <a:ext uri="{FF2B5EF4-FFF2-40B4-BE49-F238E27FC236}">
                <a16:creationId xmlns:a16="http://schemas.microsoft.com/office/drawing/2014/main" id="{F9AA5556-2260-4996-9A83-1BB594C9F1F0}"/>
              </a:ext>
            </a:extLst>
          </p:cNvPr>
          <p:cNvSpPr txBox="1">
            <a:spLocks/>
          </p:cNvSpPr>
          <p:nvPr/>
        </p:nvSpPr>
        <p:spPr>
          <a:xfrm>
            <a:off x="838200" y="1675936"/>
            <a:ext cx="1038684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800" dirty="0">
              <a:solidFill>
                <a:srgbClr val="44546A">
                  <a:lumMod val="75000"/>
                </a:srgbClr>
              </a:solidFill>
            </a:endParaRPr>
          </a:p>
          <a:p>
            <a:endParaRPr lang="en-GB" sz="1800" dirty="0"/>
          </a:p>
          <a:p>
            <a:endParaRPr lang="en-GB" sz="1800" dirty="0"/>
          </a:p>
          <a:p>
            <a:endParaRPr lang="en-GB" sz="1800" dirty="0"/>
          </a:p>
          <a:p>
            <a:endParaRPr lang="en-GB" sz="1800" dirty="0"/>
          </a:p>
        </p:txBody>
      </p:sp>
      <p:cxnSp>
        <p:nvCxnSpPr>
          <p:cNvPr id="17" name="Straight Connector 16">
            <a:extLst>
              <a:ext uri="{FF2B5EF4-FFF2-40B4-BE49-F238E27FC236}">
                <a16:creationId xmlns:a16="http://schemas.microsoft.com/office/drawing/2014/main" id="{1977150D-C709-4AA1-A3E4-E66DE3956209}"/>
              </a:ext>
            </a:extLst>
          </p:cNvPr>
          <p:cNvCxnSpPr>
            <a:cxnSpLocks/>
          </p:cNvCxnSpPr>
          <p:nvPr/>
        </p:nvCxnSpPr>
        <p:spPr>
          <a:xfrm>
            <a:off x="220528" y="4772330"/>
            <a:ext cx="8445705" cy="34825"/>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a16="http://schemas.microsoft.com/office/drawing/2014/main" id="{477E608E-F0A2-40B7-9BA2-9EE142A22BDE}"/>
              </a:ext>
            </a:extLst>
          </p:cNvPr>
          <p:cNvCxnSpPr/>
          <p:nvPr/>
        </p:nvCxnSpPr>
        <p:spPr>
          <a:xfrm flipH="1">
            <a:off x="565872" y="4786696"/>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D2112E02-D240-40DC-8F77-0BEAE20047E6}"/>
              </a:ext>
            </a:extLst>
          </p:cNvPr>
          <p:cNvSpPr txBox="1"/>
          <p:nvPr/>
        </p:nvSpPr>
        <p:spPr>
          <a:xfrm>
            <a:off x="222355" y="4897690"/>
            <a:ext cx="6933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2060"/>
                </a:solidFill>
                <a:effectLst/>
                <a:uLnTx/>
                <a:uFillTx/>
                <a:ea typeface="+mn-ea"/>
                <a:cs typeface="+mn-cs"/>
              </a:rPr>
              <a:t>356</a:t>
            </a:r>
          </a:p>
        </p:txBody>
      </p:sp>
      <p:grpSp>
        <p:nvGrpSpPr>
          <p:cNvPr id="20" name="Group 19">
            <a:extLst>
              <a:ext uri="{FF2B5EF4-FFF2-40B4-BE49-F238E27FC236}">
                <a16:creationId xmlns:a16="http://schemas.microsoft.com/office/drawing/2014/main" id="{2A597868-EDCB-48A0-BA08-825234157A0A}"/>
              </a:ext>
            </a:extLst>
          </p:cNvPr>
          <p:cNvGrpSpPr/>
          <p:nvPr/>
        </p:nvGrpSpPr>
        <p:grpSpPr>
          <a:xfrm>
            <a:off x="565871" y="3822466"/>
            <a:ext cx="926748" cy="1444556"/>
            <a:chOff x="1423516" y="3731311"/>
            <a:chExt cx="2185865" cy="1444556"/>
          </a:xfrm>
        </p:grpSpPr>
        <p:cxnSp>
          <p:nvCxnSpPr>
            <p:cNvPr id="21" name="Straight Connector 20">
              <a:extLst>
                <a:ext uri="{FF2B5EF4-FFF2-40B4-BE49-F238E27FC236}">
                  <a16:creationId xmlns:a16="http://schemas.microsoft.com/office/drawing/2014/main" id="{E083B7BE-20FC-461F-BA5F-0DC6D69A4EE9}"/>
                </a:ext>
              </a:extLst>
            </p:cNvPr>
            <p:cNvCxnSpPr/>
            <p:nvPr/>
          </p:nvCxnSpPr>
          <p:spPr>
            <a:xfrm flipH="1">
              <a:off x="2824317" y="46944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2" name="TextBox 21">
              <a:extLst>
                <a:ext uri="{FF2B5EF4-FFF2-40B4-BE49-F238E27FC236}">
                  <a16:creationId xmlns:a16="http://schemas.microsoft.com/office/drawing/2014/main" id="{CF2E15D2-8BE7-4B5B-A68C-AAD80A6F742D}"/>
                </a:ext>
              </a:extLst>
            </p:cNvPr>
            <p:cNvSpPr txBox="1"/>
            <p:nvPr/>
          </p:nvSpPr>
          <p:spPr>
            <a:xfrm>
              <a:off x="2144904" y="4806535"/>
              <a:ext cx="14644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srgbClr val="002060"/>
                  </a:solidFill>
                </a:rPr>
                <a:t>360</a:t>
              </a:r>
              <a:endParaRPr kumimoji="0" lang="en-GB" b="1" i="0" u="none" strike="noStrike" kern="1200" cap="none" spc="0" normalizeH="0" baseline="0" noProof="0" dirty="0">
                <a:ln>
                  <a:noFill/>
                </a:ln>
                <a:solidFill>
                  <a:srgbClr val="002060"/>
                </a:solidFill>
                <a:effectLst/>
                <a:uLnTx/>
                <a:uFillTx/>
              </a:endParaRPr>
            </a:p>
          </p:txBody>
        </p:sp>
        <p:grpSp>
          <p:nvGrpSpPr>
            <p:cNvPr id="23" name="Group 22">
              <a:extLst>
                <a:ext uri="{FF2B5EF4-FFF2-40B4-BE49-F238E27FC236}">
                  <a16:creationId xmlns:a16="http://schemas.microsoft.com/office/drawing/2014/main" id="{D3B30624-8A4A-44A7-875B-6D759D6951C3}"/>
                </a:ext>
              </a:extLst>
            </p:cNvPr>
            <p:cNvGrpSpPr/>
            <p:nvPr/>
          </p:nvGrpSpPr>
          <p:grpSpPr>
            <a:xfrm>
              <a:off x="1423516" y="3731311"/>
              <a:ext cx="1420759" cy="949864"/>
              <a:chOff x="2247894" y="3530429"/>
              <a:chExt cx="1397525" cy="1150285"/>
            </a:xfrm>
          </p:grpSpPr>
          <p:sp>
            <p:nvSpPr>
              <p:cNvPr id="24" name="Freeform: Shape 17">
                <a:extLst>
                  <a:ext uri="{FF2B5EF4-FFF2-40B4-BE49-F238E27FC236}">
                    <a16:creationId xmlns:a16="http://schemas.microsoft.com/office/drawing/2014/main" id="{C9461823-805B-4E81-8FB3-1DFE432CDB13}"/>
                  </a:ext>
                </a:extLst>
              </p:cNvPr>
              <p:cNvSpPr/>
              <p:nvPr/>
            </p:nvSpPr>
            <p:spPr>
              <a:xfrm>
                <a:off x="2247894" y="4035365"/>
                <a:ext cx="1397525"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 lastClr="FFFFFF"/>
                  </a:solidFill>
                  <a:effectLst/>
                  <a:uLnTx/>
                  <a:uFillTx/>
                  <a:ea typeface="+mn-ea"/>
                  <a:cs typeface="+mn-cs"/>
                </a:endParaRPr>
              </a:p>
            </p:txBody>
          </p:sp>
          <p:sp>
            <p:nvSpPr>
              <p:cNvPr id="25" name="TextBox 24">
                <a:extLst>
                  <a:ext uri="{FF2B5EF4-FFF2-40B4-BE49-F238E27FC236}">
                    <a16:creationId xmlns:a16="http://schemas.microsoft.com/office/drawing/2014/main" id="{35DA837B-CE01-4EDB-A64F-8069FFD3A997}"/>
                  </a:ext>
                </a:extLst>
              </p:cNvPr>
              <p:cNvSpPr txBox="1"/>
              <p:nvPr/>
            </p:nvSpPr>
            <p:spPr>
              <a:xfrm>
                <a:off x="2726373" y="3530429"/>
                <a:ext cx="428465" cy="4472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srgbClr val="C00000"/>
                    </a:solidFill>
                  </a:rPr>
                  <a:t>4</a:t>
                </a:r>
                <a:endParaRPr kumimoji="0" lang="en-GB" b="1" i="0" u="none" strike="noStrike" kern="1200" cap="none" spc="0" normalizeH="0" baseline="0" noProof="0" dirty="0">
                  <a:ln>
                    <a:noFill/>
                  </a:ln>
                  <a:solidFill>
                    <a:srgbClr val="C00000"/>
                  </a:solidFill>
                  <a:effectLst/>
                  <a:uLnTx/>
                  <a:uFillTx/>
                </a:endParaRPr>
              </a:p>
            </p:txBody>
          </p:sp>
        </p:grpSp>
      </p:grpSp>
      <p:grpSp>
        <p:nvGrpSpPr>
          <p:cNvPr id="26" name="Group 25">
            <a:extLst>
              <a:ext uri="{FF2B5EF4-FFF2-40B4-BE49-F238E27FC236}">
                <a16:creationId xmlns:a16="http://schemas.microsoft.com/office/drawing/2014/main" id="{074CD6A8-C1B4-4F61-A654-D4742EBCF6C1}"/>
              </a:ext>
            </a:extLst>
          </p:cNvPr>
          <p:cNvGrpSpPr/>
          <p:nvPr/>
        </p:nvGrpSpPr>
        <p:grpSpPr>
          <a:xfrm>
            <a:off x="1191671" y="3778738"/>
            <a:ext cx="6419178" cy="1488284"/>
            <a:chOff x="3179883" y="3698216"/>
            <a:chExt cx="3893414" cy="1488284"/>
          </a:xfrm>
        </p:grpSpPr>
        <p:cxnSp>
          <p:nvCxnSpPr>
            <p:cNvPr id="27" name="Straight Connector 26">
              <a:extLst>
                <a:ext uri="{FF2B5EF4-FFF2-40B4-BE49-F238E27FC236}">
                  <a16:creationId xmlns:a16="http://schemas.microsoft.com/office/drawing/2014/main" id="{E46391DD-19FA-489B-975E-23EFB0AEDC63}"/>
                </a:ext>
              </a:extLst>
            </p:cNvPr>
            <p:cNvCxnSpPr/>
            <p:nvPr/>
          </p:nvCxnSpPr>
          <p:spPr>
            <a:xfrm flipH="1">
              <a:off x="6909493" y="4716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8" name="TextBox 27">
              <a:extLst>
                <a:ext uri="{FF2B5EF4-FFF2-40B4-BE49-F238E27FC236}">
                  <a16:creationId xmlns:a16="http://schemas.microsoft.com/office/drawing/2014/main" id="{B95166ED-7F32-4E6D-86AB-80994F2ABD1A}"/>
                </a:ext>
              </a:extLst>
            </p:cNvPr>
            <p:cNvSpPr txBox="1"/>
            <p:nvPr/>
          </p:nvSpPr>
          <p:spPr>
            <a:xfrm>
              <a:off x="6734562" y="4817168"/>
              <a:ext cx="33873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noProof="0" dirty="0">
                  <a:solidFill>
                    <a:srgbClr val="002060"/>
                  </a:solidFill>
                </a:rPr>
                <a:t>400</a:t>
              </a:r>
              <a:endParaRPr kumimoji="0" lang="en-GB" b="1" i="0" u="none" strike="noStrike" kern="1200" cap="none" spc="0" normalizeH="0" baseline="0" noProof="0" dirty="0">
                <a:ln>
                  <a:noFill/>
                </a:ln>
                <a:solidFill>
                  <a:srgbClr val="002060"/>
                </a:solidFill>
                <a:effectLst/>
                <a:uLnTx/>
                <a:uFillTx/>
              </a:endParaRPr>
            </a:p>
          </p:txBody>
        </p:sp>
        <p:grpSp>
          <p:nvGrpSpPr>
            <p:cNvPr id="29" name="Group 28">
              <a:extLst>
                <a:ext uri="{FF2B5EF4-FFF2-40B4-BE49-F238E27FC236}">
                  <a16:creationId xmlns:a16="http://schemas.microsoft.com/office/drawing/2014/main" id="{CB1751B5-3526-42D7-B136-9C1C829AAEF6}"/>
                </a:ext>
              </a:extLst>
            </p:cNvPr>
            <p:cNvGrpSpPr/>
            <p:nvPr/>
          </p:nvGrpSpPr>
          <p:grpSpPr>
            <a:xfrm>
              <a:off x="3179883" y="3698216"/>
              <a:ext cx="3729607" cy="996185"/>
              <a:chOff x="4899514" y="3450136"/>
              <a:chExt cx="4755156" cy="1268355"/>
            </a:xfrm>
          </p:grpSpPr>
          <p:sp>
            <p:nvSpPr>
              <p:cNvPr id="30" name="Freeform: Shape 18">
                <a:extLst>
                  <a:ext uri="{FF2B5EF4-FFF2-40B4-BE49-F238E27FC236}">
                    <a16:creationId xmlns:a16="http://schemas.microsoft.com/office/drawing/2014/main" id="{03A07BBA-C15B-4869-95FA-FBF347518DAD}"/>
                  </a:ext>
                </a:extLst>
              </p:cNvPr>
              <p:cNvSpPr/>
              <p:nvPr/>
            </p:nvSpPr>
            <p:spPr>
              <a:xfrm>
                <a:off x="4899514" y="3898270"/>
                <a:ext cx="4755156" cy="820221"/>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Text" lastClr="000000"/>
                  </a:solidFill>
                  <a:effectLst/>
                  <a:uLnTx/>
                  <a:uFillTx/>
                  <a:ea typeface="+mn-ea"/>
                  <a:cs typeface="+mn-cs"/>
                </a:endParaRPr>
              </a:p>
            </p:txBody>
          </p:sp>
          <p:sp>
            <p:nvSpPr>
              <p:cNvPr id="31" name="TextBox 30">
                <a:extLst>
                  <a:ext uri="{FF2B5EF4-FFF2-40B4-BE49-F238E27FC236}">
                    <a16:creationId xmlns:a16="http://schemas.microsoft.com/office/drawing/2014/main" id="{6CF8E489-9783-4D7C-B575-88C23FC53E6A}"/>
                  </a:ext>
                </a:extLst>
              </p:cNvPr>
              <p:cNvSpPr txBox="1"/>
              <p:nvPr/>
            </p:nvSpPr>
            <p:spPr>
              <a:xfrm>
                <a:off x="7116834" y="3450136"/>
                <a:ext cx="504102" cy="470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C00000"/>
                    </a:solidFill>
                  </a:rPr>
                  <a:t>40</a:t>
                </a:r>
                <a:endParaRPr kumimoji="0" lang="en-GB" b="1" i="0" u="none" strike="noStrike" kern="1200" cap="none" spc="0" normalizeH="0" baseline="0" noProof="0" dirty="0">
                  <a:ln>
                    <a:noFill/>
                  </a:ln>
                  <a:solidFill>
                    <a:srgbClr val="C00000"/>
                  </a:solidFill>
                  <a:effectLst/>
                  <a:uLnTx/>
                  <a:uFillTx/>
                </a:endParaRPr>
              </a:p>
            </p:txBody>
          </p:sp>
        </p:grpSp>
      </p:grpSp>
      <p:sp>
        <p:nvSpPr>
          <p:cNvPr id="32" name="Speech Bubble: Rectangle with Corners Rounded 10">
            <a:extLst>
              <a:ext uri="{FF2B5EF4-FFF2-40B4-BE49-F238E27FC236}">
                <a16:creationId xmlns:a16="http://schemas.microsoft.com/office/drawing/2014/main" id="{582EF567-44CB-4FEC-81D0-3999F0CAB7A7}"/>
              </a:ext>
            </a:extLst>
          </p:cNvPr>
          <p:cNvSpPr/>
          <p:nvPr/>
        </p:nvSpPr>
        <p:spPr>
          <a:xfrm>
            <a:off x="2952701" y="2892000"/>
            <a:ext cx="2692218" cy="534530"/>
          </a:xfrm>
          <a:prstGeom prst="wedgeEllipseCallout">
            <a:avLst>
              <a:gd name="adj1" fmla="val 12542"/>
              <a:gd name="adj2" fmla="val 7467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…then </a:t>
            </a:r>
            <a:r>
              <a:rPr lang="en-GB" b="1" dirty="0">
                <a:solidFill>
                  <a:srgbClr val="C00000"/>
                </a:solidFill>
              </a:rPr>
              <a:t>40</a:t>
            </a:r>
            <a:r>
              <a:rPr lang="en-GB" b="1" dirty="0">
                <a:solidFill>
                  <a:srgbClr val="253746"/>
                </a:solidFill>
              </a:rPr>
              <a:t> to 400…</a:t>
            </a:r>
            <a:endParaRPr lang="en-GB" b="1" dirty="0">
              <a:solidFill>
                <a:srgbClr val="C00000"/>
              </a:solidFill>
            </a:endParaRPr>
          </a:p>
        </p:txBody>
      </p:sp>
      <p:sp>
        <p:nvSpPr>
          <p:cNvPr id="33" name="Speech Bubble: Rectangle with Corners Rounded 10">
            <a:extLst>
              <a:ext uri="{FF2B5EF4-FFF2-40B4-BE49-F238E27FC236}">
                <a16:creationId xmlns:a16="http://schemas.microsoft.com/office/drawing/2014/main" id="{2ECD4BCA-ABD1-4780-8EE4-B8DD2726C19C}"/>
              </a:ext>
            </a:extLst>
          </p:cNvPr>
          <p:cNvSpPr/>
          <p:nvPr/>
        </p:nvSpPr>
        <p:spPr>
          <a:xfrm>
            <a:off x="4944898" y="783568"/>
            <a:ext cx="3272792" cy="963051"/>
          </a:xfrm>
          <a:prstGeom prst="wedgeEllipseCallout">
            <a:avLst>
              <a:gd name="adj1" fmla="val 66670"/>
              <a:gd name="adj2" fmla="val 1811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Add all the numbers </a:t>
            </a:r>
            <a:r>
              <a:rPr lang="en-GB" b="1" dirty="0">
                <a:solidFill>
                  <a:srgbClr val="C00000"/>
                </a:solidFill>
              </a:rPr>
              <a:t>above </a:t>
            </a:r>
            <a:r>
              <a:rPr lang="en-GB" b="1" dirty="0">
                <a:solidFill>
                  <a:srgbClr val="253746"/>
                </a:solidFill>
              </a:rPr>
              <a:t>the line…</a:t>
            </a:r>
            <a:endParaRPr lang="en-GB" b="1" dirty="0">
              <a:solidFill>
                <a:srgbClr val="C00000"/>
              </a:solidFill>
            </a:endParaRPr>
          </a:p>
        </p:txBody>
      </p:sp>
      <p:sp>
        <p:nvSpPr>
          <p:cNvPr id="34" name="Speech Bubble: Rectangle with Corners Rounded 10">
            <a:extLst>
              <a:ext uri="{FF2B5EF4-FFF2-40B4-BE49-F238E27FC236}">
                <a16:creationId xmlns:a16="http://schemas.microsoft.com/office/drawing/2014/main" id="{50A74AB4-BCD4-45C0-B61E-80F9890FBCCF}"/>
              </a:ext>
            </a:extLst>
          </p:cNvPr>
          <p:cNvSpPr/>
          <p:nvPr/>
        </p:nvSpPr>
        <p:spPr>
          <a:xfrm>
            <a:off x="485080" y="910684"/>
            <a:ext cx="3131382" cy="970137"/>
          </a:xfrm>
          <a:prstGeom prst="wedgeEllipseCallout">
            <a:avLst>
              <a:gd name="adj1" fmla="val -46355"/>
              <a:gd name="adj2" fmla="val 5805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C00000"/>
                </a:solidFill>
              </a:rPr>
              <a:t>421 - 356… </a:t>
            </a:r>
            <a:r>
              <a:rPr lang="en-GB" b="1" dirty="0">
                <a:solidFill>
                  <a:srgbClr val="253746"/>
                </a:solidFill>
              </a:rPr>
              <a:t>How do you think we can solve this?</a:t>
            </a:r>
          </a:p>
        </p:txBody>
      </p:sp>
      <p:cxnSp>
        <p:nvCxnSpPr>
          <p:cNvPr id="35" name="Straight Connector 34">
            <a:extLst>
              <a:ext uri="{FF2B5EF4-FFF2-40B4-BE49-F238E27FC236}">
                <a16:creationId xmlns:a16="http://schemas.microsoft.com/office/drawing/2014/main" id="{6202895B-6C9B-4E36-81C8-31F53857ADB6}"/>
              </a:ext>
            </a:extLst>
          </p:cNvPr>
          <p:cNvCxnSpPr>
            <a:cxnSpLocks/>
            <a:stCxn id="38" idx="2"/>
          </p:cNvCxnSpPr>
          <p:nvPr/>
        </p:nvCxnSpPr>
        <p:spPr>
          <a:xfrm>
            <a:off x="8290599" y="4782962"/>
            <a:ext cx="0" cy="20185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6" name="TextBox 35">
            <a:extLst>
              <a:ext uri="{FF2B5EF4-FFF2-40B4-BE49-F238E27FC236}">
                <a16:creationId xmlns:a16="http://schemas.microsoft.com/office/drawing/2014/main" id="{8B75C853-0958-4A53-A190-85796FD80451}"/>
              </a:ext>
            </a:extLst>
          </p:cNvPr>
          <p:cNvSpPr txBox="1"/>
          <p:nvPr/>
        </p:nvSpPr>
        <p:spPr>
          <a:xfrm>
            <a:off x="7952368" y="4897690"/>
            <a:ext cx="6987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noProof="0" dirty="0">
                <a:solidFill>
                  <a:srgbClr val="002060"/>
                </a:solidFill>
              </a:rPr>
              <a:t>421</a:t>
            </a:r>
            <a:endParaRPr kumimoji="0" lang="en-GB" b="1" i="0" u="none" strike="noStrike" kern="1200" cap="none" spc="0" normalizeH="0" baseline="0" noProof="0" dirty="0">
              <a:ln>
                <a:noFill/>
              </a:ln>
              <a:solidFill>
                <a:srgbClr val="002060"/>
              </a:solidFill>
              <a:effectLst/>
              <a:uLnTx/>
              <a:uFillTx/>
            </a:endParaRPr>
          </a:p>
        </p:txBody>
      </p:sp>
      <p:grpSp>
        <p:nvGrpSpPr>
          <p:cNvPr id="37" name="Group 36">
            <a:extLst>
              <a:ext uri="{FF2B5EF4-FFF2-40B4-BE49-F238E27FC236}">
                <a16:creationId xmlns:a16="http://schemas.microsoft.com/office/drawing/2014/main" id="{92509D72-B619-4617-BDA6-1E540E5FB51E}"/>
              </a:ext>
            </a:extLst>
          </p:cNvPr>
          <p:cNvGrpSpPr/>
          <p:nvPr/>
        </p:nvGrpSpPr>
        <p:grpSpPr>
          <a:xfrm>
            <a:off x="7340777" y="3791655"/>
            <a:ext cx="949822" cy="991307"/>
            <a:chOff x="-5232783" y="3439508"/>
            <a:chExt cx="16565193" cy="1262145"/>
          </a:xfrm>
        </p:grpSpPr>
        <p:sp>
          <p:nvSpPr>
            <p:cNvPr id="38" name="Freeform: Shape 18">
              <a:extLst>
                <a:ext uri="{FF2B5EF4-FFF2-40B4-BE49-F238E27FC236}">
                  <a16:creationId xmlns:a16="http://schemas.microsoft.com/office/drawing/2014/main" id="{2B249FFE-AE71-43BC-B834-764FE79F1D73}"/>
                </a:ext>
              </a:extLst>
            </p:cNvPr>
            <p:cNvSpPr/>
            <p:nvPr/>
          </p:nvSpPr>
          <p:spPr>
            <a:xfrm>
              <a:off x="-5232783" y="3898270"/>
              <a:ext cx="16565193"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Text" lastClr="000000"/>
                </a:solidFill>
                <a:effectLst/>
                <a:uLnTx/>
                <a:uFillTx/>
                <a:ea typeface="+mn-ea"/>
                <a:cs typeface="+mn-cs"/>
              </a:endParaRPr>
            </a:p>
          </p:txBody>
        </p:sp>
        <p:sp>
          <p:nvSpPr>
            <p:cNvPr id="39" name="TextBox 38">
              <a:extLst>
                <a:ext uri="{FF2B5EF4-FFF2-40B4-BE49-F238E27FC236}">
                  <a16:creationId xmlns:a16="http://schemas.microsoft.com/office/drawing/2014/main" id="{2425F7AC-FAC9-4D3E-9B7C-075DFD758648}"/>
                </a:ext>
              </a:extLst>
            </p:cNvPr>
            <p:cNvSpPr txBox="1"/>
            <p:nvPr/>
          </p:nvSpPr>
          <p:spPr>
            <a:xfrm>
              <a:off x="-1041701" y="3439508"/>
              <a:ext cx="7957317" cy="470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C00000"/>
                  </a:solidFill>
                </a:rPr>
                <a:t>21</a:t>
              </a:r>
              <a:endParaRPr kumimoji="0" lang="en-GB" b="1" i="0" u="none" strike="noStrike" kern="1200" cap="none" spc="0" normalizeH="0" baseline="0" noProof="0" dirty="0">
                <a:ln>
                  <a:noFill/>
                </a:ln>
                <a:solidFill>
                  <a:srgbClr val="C00000"/>
                </a:solidFill>
                <a:effectLst/>
                <a:uLnTx/>
                <a:uFillTx/>
              </a:endParaRPr>
            </a:p>
          </p:txBody>
        </p:sp>
      </p:grpSp>
      <p:sp>
        <p:nvSpPr>
          <p:cNvPr id="40" name="Speech Bubble: Rectangle with Corners Rounded 10">
            <a:extLst>
              <a:ext uri="{FF2B5EF4-FFF2-40B4-BE49-F238E27FC236}">
                <a16:creationId xmlns:a16="http://schemas.microsoft.com/office/drawing/2014/main" id="{2C0A9EDB-FCDA-4751-8ABA-22DB01B0B6BB}"/>
              </a:ext>
            </a:extLst>
          </p:cNvPr>
          <p:cNvSpPr/>
          <p:nvPr/>
        </p:nvSpPr>
        <p:spPr>
          <a:xfrm>
            <a:off x="6031624" y="2901575"/>
            <a:ext cx="2927529" cy="565203"/>
          </a:xfrm>
          <a:prstGeom prst="wedgeEllipseCallout">
            <a:avLst>
              <a:gd name="adj1" fmla="val 6800"/>
              <a:gd name="adj2" fmla="val 9413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finally </a:t>
            </a:r>
            <a:r>
              <a:rPr lang="en-GB" b="1" dirty="0">
                <a:solidFill>
                  <a:srgbClr val="C00000"/>
                </a:solidFill>
              </a:rPr>
              <a:t>21</a:t>
            </a:r>
            <a:r>
              <a:rPr lang="en-GB" b="1" dirty="0">
                <a:solidFill>
                  <a:srgbClr val="253746"/>
                </a:solidFill>
              </a:rPr>
              <a:t> to 421.</a:t>
            </a:r>
          </a:p>
        </p:txBody>
      </p:sp>
      <p:sp>
        <p:nvSpPr>
          <p:cNvPr id="41" name="Speech Bubble: Rectangle with Corners Rounded 10">
            <a:extLst>
              <a:ext uri="{FF2B5EF4-FFF2-40B4-BE49-F238E27FC236}">
                <a16:creationId xmlns:a16="http://schemas.microsoft.com/office/drawing/2014/main" id="{232579F5-8155-4D49-B630-16C6DE1B1609}"/>
              </a:ext>
            </a:extLst>
          </p:cNvPr>
          <p:cNvSpPr/>
          <p:nvPr/>
        </p:nvSpPr>
        <p:spPr>
          <a:xfrm>
            <a:off x="357160" y="2942910"/>
            <a:ext cx="2418981" cy="463256"/>
          </a:xfrm>
          <a:prstGeom prst="wedgeEllipseCallout">
            <a:avLst>
              <a:gd name="adj1" fmla="val -53049"/>
              <a:gd name="adj2" fmla="val 5664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Jump </a:t>
            </a:r>
            <a:r>
              <a:rPr lang="en-GB" b="1" dirty="0">
                <a:solidFill>
                  <a:srgbClr val="C00000"/>
                </a:solidFill>
              </a:rPr>
              <a:t>4 </a:t>
            </a:r>
            <a:r>
              <a:rPr lang="en-GB" b="1" dirty="0">
                <a:solidFill>
                  <a:srgbClr val="253746"/>
                </a:solidFill>
              </a:rPr>
              <a:t>to 360…</a:t>
            </a:r>
          </a:p>
        </p:txBody>
      </p:sp>
      <p:sp>
        <p:nvSpPr>
          <p:cNvPr id="42" name="TextBox 41">
            <a:extLst>
              <a:ext uri="{FF2B5EF4-FFF2-40B4-BE49-F238E27FC236}">
                <a16:creationId xmlns:a16="http://schemas.microsoft.com/office/drawing/2014/main" id="{28ADC52C-DC7D-4966-B9B0-6E62DF415ADB}"/>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4: </a:t>
            </a:r>
            <a:r>
              <a:rPr lang="en-GB" sz="2000" b="1" dirty="0">
                <a:solidFill>
                  <a:srgbClr val="0000CC"/>
                </a:solidFill>
              </a:rPr>
              <a:t>Use counting up (Frog) to subtract numbers either side of a multiple of 100, e.g. 432 - 356; Check subtraction with addition.</a:t>
            </a:r>
          </a:p>
        </p:txBody>
      </p:sp>
      <p:sp>
        <p:nvSpPr>
          <p:cNvPr id="43" name="Speech Bubble: Rectangle with Corners Rounded 10">
            <a:extLst>
              <a:ext uri="{FF2B5EF4-FFF2-40B4-BE49-F238E27FC236}">
                <a16:creationId xmlns:a16="http://schemas.microsoft.com/office/drawing/2014/main" id="{DDB9A96D-3E89-4AF9-B9BD-7765B7CA9497}"/>
              </a:ext>
            </a:extLst>
          </p:cNvPr>
          <p:cNvSpPr/>
          <p:nvPr/>
        </p:nvSpPr>
        <p:spPr>
          <a:xfrm>
            <a:off x="2149233" y="1880822"/>
            <a:ext cx="3131382" cy="760810"/>
          </a:xfrm>
          <a:prstGeom prst="wedgeEllipseCallout">
            <a:avLst>
              <a:gd name="adj1" fmla="val -46355"/>
              <a:gd name="adj2" fmla="val 5805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Draw a line and mark on 356 and 421.</a:t>
            </a:r>
          </a:p>
        </p:txBody>
      </p:sp>
      <p:sp>
        <p:nvSpPr>
          <p:cNvPr id="44" name="Speech Bubble: Rectangle with Corners Rounded 10">
            <a:extLst>
              <a:ext uri="{FF2B5EF4-FFF2-40B4-BE49-F238E27FC236}">
                <a16:creationId xmlns:a16="http://schemas.microsoft.com/office/drawing/2014/main" id="{2E4377BB-4FA3-4E81-8D16-C76AD5BAFB81}"/>
              </a:ext>
            </a:extLst>
          </p:cNvPr>
          <p:cNvSpPr/>
          <p:nvPr/>
        </p:nvSpPr>
        <p:spPr>
          <a:xfrm>
            <a:off x="5927516" y="1870111"/>
            <a:ext cx="3131382" cy="585065"/>
          </a:xfrm>
          <a:prstGeom prst="wedgeEllipseCallout">
            <a:avLst>
              <a:gd name="adj1" fmla="val -46355"/>
              <a:gd name="adj2" fmla="val 5805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C00000"/>
                </a:solidFill>
              </a:rPr>
              <a:t>421 - 356 = 65</a:t>
            </a:r>
            <a:endParaRPr lang="en-GB" b="1" dirty="0">
              <a:solidFill>
                <a:srgbClr val="253746"/>
              </a:solidFill>
            </a:endParaRPr>
          </a:p>
        </p:txBody>
      </p:sp>
    </p:spTree>
    <p:extLst>
      <p:ext uri="{BB962C8B-B14F-4D97-AF65-F5344CB8AC3E}">
        <p14:creationId xmlns:p14="http://schemas.microsoft.com/office/powerpoint/2010/main" val="334264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75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animBg="1"/>
      <p:bldP spid="33" grpId="0" animBg="1"/>
      <p:bldP spid="34" grpId="0" animBg="1"/>
      <p:bldP spid="36" grpId="0"/>
      <p:bldP spid="40" grpId="0" animBg="1"/>
      <p:bldP spid="41" grpId="0" animBg="1"/>
      <p:bldP spid="43" grpId="0" animBg="1"/>
      <p:bldP spid="4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47</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dirty="0"/>
              <a:t>Year 3/4</a:t>
            </a:r>
          </a:p>
        </p:txBody>
      </p:sp>
      <p:cxnSp>
        <p:nvCxnSpPr>
          <p:cNvPr id="5" name="Straight Connector 4">
            <a:extLst>
              <a:ext uri="{FF2B5EF4-FFF2-40B4-BE49-F238E27FC236}">
                <a16:creationId xmlns:a16="http://schemas.microsoft.com/office/drawing/2014/main" id="{A14AE7A9-842A-4A82-B929-6FBC9AAE9599}"/>
              </a:ext>
            </a:extLst>
          </p:cNvPr>
          <p:cNvCxnSpPr>
            <a:cxnSpLocks/>
          </p:cNvCxnSpPr>
          <p:nvPr/>
        </p:nvCxnSpPr>
        <p:spPr>
          <a:xfrm>
            <a:off x="574944" y="4532759"/>
            <a:ext cx="7752354" cy="13225"/>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6" name="Straight Connector 5">
            <a:extLst>
              <a:ext uri="{FF2B5EF4-FFF2-40B4-BE49-F238E27FC236}">
                <a16:creationId xmlns:a16="http://schemas.microsoft.com/office/drawing/2014/main" id="{73FEF198-0AF6-4EF1-BEC3-36C00F339931}"/>
              </a:ext>
            </a:extLst>
          </p:cNvPr>
          <p:cNvCxnSpPr/>
          <p:nvPr/>
        </p:nvCxnSpPr>
        <p:spPr>
          <a:xfrm flipH="1">
            <a:off x="920288" y="4547125"/>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7" name="TextBox 6">
            <a:extLst>
              <a:ext uri="{FF2B5EF4-FFF2-40B4-BE49-F238E27FC236}">
                <a16:creationId xmlns:a16="http://schemas.microsoft.com/office/drawing/2014/main" id="{3057A2B3-5CB6-4FEE-8069-947641EB401A}"/>
              </a:ext>
            </a:extLst>
          </p:cNvPr>
          <p:cNvSpPr txBox="1"/>
          <p:nvPr/>
        </p:nvSpPr>
        <p:spPr>
          <a:xfrm>
            <a:off x="576771" y="4663553"/>
            <a:ext cx="6933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2060"/>
                </a:solidFill>
                <a:effectLst/>
                <a:uLnTx/>
                <a:uFillTx/>
                <a:ea typeface="+mn-ea"/>
                <a:cs typeface="+mn-cs"/>
              </a:rPr>
              <a:t>479</a:t>
            </a:r>
          </a:p>
        </p:txBody>
      </p:sp>
      <p:grpSp>
        <p:nvGrpSpPr>
          <p:cNvPr id="8" name="Group 7">
            <a:extLst>
              <a:ext uri="{FF2B5EF4-FFF2-40B4-BE49-F238E27FC236}">
                <a16:creationId xmlns:a16="http://schemas.microsoft.com/office/drawing/2014/main" id="{5BE33B33-9D19-4324-9455-82E0E0CD7CBC}"/>
              </a:ext>
            </a:extLst>
          </p:cNvPr>
          <p:cNvGrpSpPr/>
          <p:nvPr/>
        </p:nvGrpSpPr>
        <p:grpSpPr>
          <a:xfrm>
            <a:off x="920286" y="3613919"/>
            <a:ext cx="2966310" cy="1418966"/>
            <a:chOff x="1423514" y="3762335"/>
            <a:chExt cx="15221769" cy="1418966"/>
          </a:xfrm>
        </p:grpSpPr>
        <p:cxnSp>
          <p:nvCxnSpPr>
            <p:cNvPr id="10" name="Straight Connector 9">
              <a:extLst>
                <a:ext uri="{FF2B5EF4-FFF2-40B4-BE49-F238E27FC236}">
                  <a16:creationId xmlns:a16="http://schemas.microsoft.com/office/drawing/2014/main" id="{9C6127F8-E415-478F-831E-D6F669B8CE4E}"/>
                </a:ext>
              </a:extLst>
            </p:cNvPr>
            <p:cNvCxnSpPr/>
            <p:nvPr/>
          </p:nvCxnSpPr>
          <p:spPr>
            <a:xfrm flipH="1">
              <a:off x="15271841" y="46944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1" name="TextBox 10">
              <a:extLst>
                <a:ext uri="{FF2B5EF4-FFF2-40B4-BE49-F238E27FC236}">
                  <a16:creationId xmlns:a16="http://schemas.microsoft.com/office/drawing/2014/main" id="{2B8BB82D-68FB-4833-B2FE-F8227D1A3A58}"/>
                </a:ext>
              </a:extLst>
            </p:cNvPr>
            <p:cNvSpPr txBox="1"/>
            <p:nvPr/>
          </p:nvSpPr>
          <p:spPr>
            <a:xfrm>
              <a:off x="13912599" y="4811969"/>
              <a:ext cx="27326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rPr>
                <a:t>50</a:t>
              </a:r>
              <a:r>
                <a:rPr lang="en-US" b="1" noProof="0" dirty="0">
                  <a:solidFill>
                    <a:srgbClr val="002060"/>
                  </a:solidFill>
                </a:rPr>
                <a:t>0</a:t>
              </a:r>
              <a:endParaRPr kumimoji="0" lang="en-GB" b="1" i="0" u="none" strike="noStrike" kern="1200" cap="none" spc="0" normalizeH="0" baseline="0" noProof="0" dirty="0">
                <a:ln>
                  <a:noFill/>
                </a:ln>
                <a:solidFill>
                  <a:srgbClr val="002060"/>
                </a:solidFill>
                <a:effectLst/>
                <a:uLnTx/>
                <a:uFillTx/>
              </a:endParaRPr>
            </a:p>
          </p:txBody>
        </p:sp>
        <p:grpSp>
          <p:nvGrpSpPr>
            <p:cNvPr id="12" name="Group 11">
              <a:extLst>
                <a:ext uri="{FF2B5EF4-FFF2-40B4-BE49-F238E27FC236}">
                  <a16:creationId xmlns:a16="http://schemas.microsoft.com/office/drawing/2014/main" id="{E825B46B-4720-492C-9F3C-CF2C01A59F38}"/>
                </a:ext>
              </a:extLst>
            </p:cNvPr>
            <p:cNvGrpSpPr/>
            <p:nvPr/>
          </p:nvGrpSpPr>
          <p:grpSpPr>
            <a:xfrm>
              <a:off x="1423514" y="3762335"/>
              <a:ext cx="13848320" cy="918838"/>
              <a:chOff x="2247892" y="3568001"/>
              <a:chExt cx="13621855" cy="1112713"/>
            </a:xfrm>
          </p:grpSpPr>
          <p:sp>
            <p:nvSpPr>
              <p:cNvPr id="13" name="Freeform: Shape 17">
                <a:extLst>
                  <a:ext uri="{FF2B5EF4-FFF2-40B4-BE49-F238E27FC236}">
                    <a16:creationId xmlns:a16="http://schemas.microsoft.com/office/drawing/2014/main" id="{1F0A1BCD-FF1E-4626-8CB9-69DF6B9A2353}"/>
                  </a:ext>
                </a:extLst>
              </p:cNvPr>
              <p:cNvSpPr/>
              <p:nvPr/>
            </p:nvSpPr>
            <p:spPr>
              <a:xfrm>
                <a:off x="2247892" y="4035365"/>
                <a:ext cx="13621855" cy="64534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 lastClr="FFFFFF"/>
                  </a:solidFill>
                  <a:effectLst/>
                  <a:uLnTx/>
                  <a:uFillTx/>
                  <a:ea typeface="+mn-ea"/>
                  <a:cs typeface="+mn-cs"/>
                </a:endParaRPr>
              </a:p>
            </p:txBody>
          </p:sp>
          <p:sp>
            <p:nvSpPr>
              <p:cNvPr id="14" name="TextBox 13">
                <a:extLst>
                  <a:ext uri="{FF2B5EF4-FFF2-40B4-BE49-F238E27FC236}">
                    <a16:creationId xmlns:a16="http://schemas.microsoft.com/office/drawing/2014/main" id="{2C5BEDE8-21D2-4119-9CE4-9F920099693A}"/>
                  </a:ext>
                </a:extLst>
              </p:cNvPr>
              <p:cNvSpPr txBox="1"/>
              <p:nvPr/>
            </p:nvSpPr>
            <p:spPr>
              <a:xfrm>
                <a:off x="7755687" y="3568001"/>
                <a:ext cx="2675715" cy="4472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srgbClr val="C00000"/>
                    </a:solidFill>
                  </a:rPr>
                  <a:t>21</a:t>
                </a:r>
                <a:endParaRPr kumimoji="0" lang="en-GB" b="1" i="0" u="none" strike="noStrike" kern="1200" cap="none" spc="0" normalizeH="0" baseline="0" noProof="0" dirty="0">
                  <a:ln>
                    <a:noFill/>
                  </a:ln>
                  <a:solidFill>
                    <a:srgbClr val="C00000"/>
                  </a:solidFill>
                  <a:effectLst/>
                  <a:uLnTx/>
                  <a:uFillTx/>
                </a:endParaRPr>
              </a:p>
            </p:txBody>
          </p:sp>
        </p:grpSp>
      </p:grpSp>
      <p:grpSp>
        <p:nvGrpSpPr>
          <p:cNvPr id="3" name="Group 2">
            <a:extLst>
              <a:ext uri="{FF2B5EF4-FFF2-40B4-BE49-F238E27FC236}">
                <a16:creationId xmlns:a16="http://schemas.microsoft.com/office/drawing/2014/main" id="{24BD8CCA-C054-4F5F-A326-6E9217918014}"/>
              </a:ext>
            </a:extLst>
          </p:cNvPr>
          <p:cNvGrpSpPr/>
          <p:nvPr/>
        </p:nvGrpSpPr>
        <p:grpSpPr>
          <a:xfrm>
            <a:off x="7348521" y="4556951"/>
            <a:ext cx="693351" cy="475934"/>
            <a:chOff x="7234451" y="4825398"/>
            <a:chExt cx="693351" cy="475934"/>
          </a:xfrm>
        </p:grpSpPr>
        <p:cxnSp>
          <p:nvCxnSpPr>
            <p:cNvPr id="16" name="Straight Connector 15">
              <a:extLst>
                <a:ext uri="{FF2B5EF4-FFF2-40B4-BE49-F238E27FC236}">
                  <a16:creationId xmlns:a16="http://schemas.microsoft.com/office/drawing/2014/main" id="{3B503497-13DE-476A-AEEE-B5DC7A6F4517}"/>
                </a:ext>
              </a:extLst>
            </p:cNvPr>
            <p:cNvCxnSpPr/>
            <p:nvPr/>
          </p:nvCxnSpPr>
          <p:spPr>
            <a:xfrm flipH="1">
              <a:off x="7581127" y="4825398"/>
              <a:ext cx="2"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7" name="TextBox 16">
              <a:extLst>
                <a:ext uri="{FF2B5EF4-FFF2-40B4-BE49-F238E27FC236}">
                  <a16:creationId xmlns:a16="http://schemas.microsoft.com/office/drawing/2014/main" id="{8EDB5097-84FE-4101-BC1F-D9BE0702138D}"/>
                </a:ext>
              </a:extLst>
            </p:cNvPr>
            <p:cNvSpPr txBox="1"/>
            <p:nvPr/>
          </p:nvSpPr>
          <p:spPr>
            <a:xfrm>
              <a:off x="7234451" y="4932000"/>
              <a:ext cx="6933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noProof="0" dirty="0">
                  <a:solidFill>
                    <a:srgbClr val="002060"/>
                  </a:solidFill>
                </a:rPr>
                <a:t>534</a:t>
              </a:r>
              <a:endParaRPr kumimoji="0" lang="en-GB" sz="1400" b="1" i="0" u="none" strike="noStrike" kern="1200" cap="none" spc="0" normalizeH="0" baseline="0" noProof="0" dirty="0">
                <a:ln>
                  <a:noFill/>
                </a:ln>
                <a:solidFill>
                  <a:srgbClr val="002060"/>
                </a:solidFill>
                <a:effectLst/>
                <a:uLnTx/>
                <a:uFillTx/>
              </a:endParaRPr>
            </a:p>
          </p:txBody>
        </p:sp>
      </p:grpSp>
      <p:grpSp>
        <p:nvGrpSpPr>
          <p:cNvPr id="27" name="Group 26">
            <a:extLst>
              <a:ext uri="{FF2B5EF4-FFF2-40B4-BE49-F238E27FC236}">
                <a16:creationId xmlns:a16="http://schemas.microsoft.com/office/drawing/2014/main" id="{87D532E2-F908-4812-9FD5-33F99C02C3ED}"/>
              </a:ext>
            </a:extLst>
          </p:cNvPr>
          <p:cNvGrpSpPr/>
          <p:nvPr/>
        </p:nvGrpSpPr>
        <p:grpSpPr>
          <a:xfrm>
            <a:off x="3619270" y="3668988"/>
            <a:ext cx="4075930" cy="866363"/>
            <a:chOff x="6677542" y="3937435"/>
            <a:chExt cx="903587" cy="866363"/>
          </a:xfrm>
        </p:grpSpPr>
        <p:sp>
          <p:nvSpPr>
            <p:cNvPr id="19" name="Freeform: Shape 18">
              <a:extLst>
                <a:ext uri="{FF2B5EF4-FFF2-40B4-BE49-F238E27FC236}">
                  <a16:creationId xmlns:a16="http://schemas.microsoft.com/office/drawing/2014/main" id="{43460FF1-5336-4C5B-AAA9-461369DC8D66}"/>
                </a:ext>
              </a:extLst>
            </p:cNvPr>
            <p:cNvSpPr/>
            <p:nvPr/>
          </p:nvSpPr>
          <p:spPr>
            <a:xfrm>
              <a:off x="6677542" y="4297339"/>
              <a:ext cx="903587" cy="50645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Text" lastClr="000000"/>
                </a:solidFill>
                <a:effectLst/>
                <a:uLnTx/>
                <a:uFillTx/>
                <a:ea typeface="+mn-ea"/>
                <a:cs typeface="+mn-cs"/>
              </a:endParaRPr>
            </a:p>
          </p:txBody>
        </p:sp>
        <p:sp>
          <p:nvSpPr>
            <p:cNvPr id="20" name="TextBox 19">
              <a:extLst>
                <a:ext uri="{FF2B5EF4-FFF2-40B4-BE49-F238E27FC236}">
                  <a16:creationId xmlns:a16="http://schemas.microsoft.com/office/drawing/2014/main" id="{2E1E6DE5-4536-426F-A70D-46A45CBBFBB0}"/>
                </a:ext>
              </a:extLst>
            </p:cNvPr>
            <p:cNvSpPr txBox="1"/>
            <p:nvPr/>
          </p:nvSpPr>
          <p:spPr>
            <a:xfrm>
              <a:off x="6833207" y="3937435"/>
              <a:ext cx="6518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C00000"/>
                  </a:solidFill>
                  <a:effectLst/>
                  <a:uLnTx/>
                  <a:uFillTx/>
                </a:rPr>
                <a:t>34</a:t>
              </a:r>
            </a:p>
          </p:txBody>
        </p:sp>
      </p:grpSp>
      <p:sp>
        <p:nvSpPr>
          <p:cNvPr id="21" name="Speech Bubble: Rectangle with Corners Rounded 10">
            <a:extLst>
              <a:ext uri="{FF2B5EF4-FFF2-40B4-BE49-F238E27FC236}">
                <a16:creationId xmlns:a16="http://schemas.microsoft.com/office/drawing/2014/main" id="{C3B8F06E-59E9-42FB-95E5-0C9C2C6374C9}"/>
              </a:ext>
            </a:extLst>
          </p:cNvPr>
          <p:cNvSpPr/>
          <p:nvPr/>
        </p:nvSpPr>
        <p:spPr>
          <a:xfrm>
            <a:off x="5677633" y="2512817"/>
            <a:ext cx="2649665" cy="661716"/>
          </a:xfrm>
          <a:prstGeom prst="wedgeEllipseCallout">
            <a:avLst>
              <a:gd name="adj1" fmla="val -20850"/>
              <a:gd name="adj2" fmla="val 7658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C00000"/>
                </a:solidFill>
              </a:rPr>
              <a:t>34</a:t>
            </a:r>
            <a:r>
              <a:rPr lang="en-GB" b="1" dirty="0">
                <a:solidFill>
                  <a:srgbClr val="253746"/>
                </a:solidFill>
              </a:rPr>
              <a:t> more to 534.</a:t>
            </a:r>
            <a:endParaRPr lang="en-GB" b="1" dirty="0">
              <a:solidFill>
                <a:srgbClr val="C00000"/>
              </a:solidFill>
            </a:endParaRPr>
          </a:p>
        </p:txBody>
      </p:sp>
      <p:sp>
        <p:nvSpPr>
          <p:cNvPr id="23" name="Speech Bubble: Rectangle with Corners Rounded 10">
            <a:extLst>
              <a:ext uri="{FF2B5EF4-FFF2-40B4-BE49-F238E27FC236}">
                <a16:creationId xmlns:a16="http://schemas.microsoft.com/office/drawing/2014/main" id="{60BA7185-2BFE-4059-BE0D-E571B0C215F0}"/>
              </a:ext>
            </a:extLst>
          </p:cNvPr>
          <p:cNvSpPr/>
          <p:nvPr/>
        </p:nvSpPr>
        <p:spPr>
          <a:xfrm>
            <a:off x="459568" y="1204645"/>
            <a:ext cx="3725918" cy="556046"/>
          </a:xfrm>
          <a:prstGeom prst="wedgeEllipseCallout">
            <a:avLst>
              <a:gd name="adj1" fmla="val -54536"/>
              <a:gd name="adj2" fmla="val -4054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Let’s try </a:t>
            </a:r>
            <a:r>
              <a:rPr lang="en-GB" sz="2000" b="1" dirty="0">
                <a:solidFill>
                  <a:srgbClr val="253746"/>
                </a:solidFill>
              </a:rPr>
              <a:t>534 - 479.</a:t>
            </a:r>
            <a:endParaRPr lang="en-GB" b="1" dirty="0">
              <a:solidFill>
                <a:srgbClr val="253746"/>
              </a:solidFill>
            </a:endParaRPr>
          </a:p>
        </p:txBody>
      </p:sp>
      <p:sp>
        <p:nvSpPr>
          <p:cNvPr id="24" name="Speech Bubble: Rectangle with Corners Rounded 10">
            <a:extLst>
              <a:ext uri="{FF2B5EF4-FFF2-40B4-BE49-F238E27FC236}">
                <a16:creationId xmlns:a16="http://schemas.microsoft.com/office/drawing/2014/main" id="{745D1F00-99B9-4B93-B4BF-13A3D01BDFA6}"/>
              </a:ext>
            </a:extLst>
          </p:cNvPr>
          <p:cNvSpPr/>
          <p:nvPr/>
        </p:nvSpPr>
        <p:spPr>
          <a:xfrm>
            <a:off x="582541" y="2146130"/>
            <a:ext cx="3479972" cy="1229170"/>
          </a:xfrm>
          <a:prstGeom prst="wedgeEllipseCallout">
            <a:avLst>
              <a:gd name="adj1" fmla="val 30997"/>
              <a:gd name="adj2" fmla="val 6173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Number facts can help! What do you add to </a:t>
            </a:r>
            <a:r>
              <a:rPr lang="en-GB" b="1" dirty="0">
                <a:solidFill>
                  <a:srgbClr val="C00000"/>
                </a:solidFill>
              </a:rPr>
              <a:t>79</a:t>
            </a:r>
            <a:r>
              <a:rPr lang="en-GB" b="1" dirty="0">
                <a:solidFill>
                  <a:srgbClr val="253746"/>
                </a:solidFill>
              </a:rPr>
              <a:t> to get to </a:t>
            </a:r>
            <a:r>
              <a:rPr lang="en-GB" b="1" dirty="0">
                <a:solidFill>
                  <a:srgbClr val="C00000"/>
                </a:solidFill>
              </a:rPr>
              <a:t>100?</a:t>
            </a:r>
          </a:p>
        </p:txBody>
      </p:sp>
      <p:grpSp>
        <p:nvGrpSpPr>
          <p:cNvPr id="2" name="Group 1">
            <a:extLst>
              <a:ext uri="{FF2B5EF4-FFF2-40B4-BE49-F238E27FC236}">
                <a16:creationId xmlns:a16="http://schemas.microsoft.com/office/drawing/2014/main" id="{67C49C21-DDCD-4B07-A214-8AD8C4485384}"/>
              </a:ext>
            </a:extLst>
          </p:cNvPr>
          <p:cNvGrpSpPr/>
          <p:nvPr/>
        </p:nvGrpSpPr>
        <p:grpSpPr>
          <a:xfrm>
            <a:off x="4849380" y="1090882"/>
            <a:ext cx="3272792" cy="1211846"/>
            <a:chOff x="4849380" y="1090882"/>
            <a:chExt cx="3272792" cy="1211846"/>
          </a:xfrm>
        </p:grpSpPr>
        <p:sp>
          <p:nvSpPr>
            <p:cNvPr id="22" name="Speech Bubble: Rectangle with Corners Rounded 10">
              <a:extLst>
                <a:ext uri="{FF2B5EF4-FFF2-40B4-BE49-F238E27FC236}">
                  <a16:creationId xmlns:a16="http://schemas.microsoft.com/office/drawing/2014/main" id="{46B78A5B-4576-4E95-9F99-3DB0B93B83B0}"/>
                </a:ext>
              </a:extLst>
            </p:cNvPr>
            <p:cNvSpPr/>
            <p:nvPr/>
          </p:nvSpPr>
          <p:spPr>
            <a:xfrm>
              <a:off x="4849380" y="1090882"/>
              <a:ext cx="3272792" cy="1211846"/>
            </a:xfrm>
            <a:prstGeom prst="cloudCallout">
              <a:avLst>
                <a:gd name="adj1" fmla="val -31984"/>
                <a:gd name="adj2" fmla="val -6977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So 534 - 479 =</a:t>
              </a:r>
              <a:endParaRPr lang="en-GB" b="1" dirty="0">
                <a:solidFill>
                  <a:srgbClr val="C00000"/>
                </a:solidFill>
              </a:endParaRPr>
            </a:p>
          </p:txBody>
        </p:sp>
        <p:pic>
          <p:nvPicPr>
            <p:cNvPr id="25" name="Picture 24">
              <a:extLst>
                <a:ext uri="{FF2B5EF4-FFF2-40B4-BE49-F238E27FC236}">
                  <a16:creationId xmlns:a16="http://schemas.microsoft.com/office/drawing/2014/main" id="{DD6C83B7-4766-4E71-A63B-6AE57B19F070}"/>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083404" y="1362274"/>
              <a:ext cx="302094" cy="521457"/>
            </a:xfrm>
            <a:prstGeom prst="rect">
              <a:avLst/>
            </a:prstGeom>
          </p:spPr>
        </p:pic>
      </p:grpSp>
      <p:sp>
        <p:nvSpPr>
          <p:cNvPr id="28" name="TextBox 27">
            <a:extLst>
              <a:ext uri="{FF2B5EF4-FFF2-40B4-BE49-F238E27FC236}">
                <a16:creationId xmlns:a16="http://schemas.microsoft.com/office/drawing/2014/main" id="{A053719F-186D-47EF-9612-28FFECDCEDE9}"/>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4: </a:t>
            </a:r>
            <a:r>
              <a:rPr lang="en-GB" sz="2000" b="1" dirty="0">
                <a:solidFill>
                  <a:srgbClr val="0000CC"/>
                </a:solidFill>
              </a:rPr>
              <a:t>Use counting up (Frog) to subtract numbers either side of a multiple of 100, e.g. 432 - 356; Check subtraction with addition.</a:t>
            </a:r>
          </a:p>
        </p:txBody>
      </p:sp>
      <p:sp>
        <p:nvSpPr>
          <p:cNvPr id="29" name="Speech Bubble: Rectangle with Corners Rounded 10">
            <a:extLst>
              <a:ext uri="{FF2B5EF4-FFF2-40B4-BE49-F238E27FC236}">
                <a16:creationId xmlns:a16="http://schemas.microsoft.com/office/drawing/2014/main" id="{ED189AB4-FBB2-4191-A647-DAF011130FD8}"/>
              </a:ext>
            </a:extLst>
          </p:cNvPr>
          <p:cNvSpPr/>
          <p:nvPr/>
        </p:nvSpPr>
        <p:spPr>
          <a:xfrm>
            <a:off x="505071" y="4953534"/>
            <a:ext cx="2605043" cy="862747"/>
          </a:xfrm>
          <a:prstGeom prst="wedgeEllipseCallout">
            <a:avLst>
              <a:gd name="adj1" fmla="val 53520"/>
              <a:gd name="adj2" fmla="val -4550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We can do that in one jump!</a:t>
            </a:r>
            <a:endParaRPr lang="en-GB" b="1" dirty="0">
              <a:solidFill>
                <a:srgbClr val="C00000"/>
              </a:solidFill>
            </a:endParaRPr>
          </a:p>
        </p:txBody>
      </p:sp>
    </p:spTree>
    <p:extLst>
      <p:ext uri="{BB962C8B-B14F-4D97-AF65-F5344CB8AC3E}">
        <p14:creationId xmlns:p14="http://schemas.microsoft.com/office/powerpoint/2010/main" val="114958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5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75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48</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dirty="0"/>
              <a:t>Year 3/4</a:t>
            </a:r>
          </a:p>
        </p:txBody>
      </p:sp>
      <p:sp>
        <p:nvSpPr>
          <p:cNvPr id="5" name="Speech Bubble: Rectangle with Corners Rounded 10">
            <a:extLst>
              <a:ext uri="{FF2B5EF4-FFF2-40B4-BE49-F238E27FC236}">
                <a16:creationId xmlns:a16="http://schemas.microsoft.com/office/drawing/2014/main" id="{39FE288F-16DE-497C-A07D-E3EF41C0F022}"/>
              </a:ext>
            </a:extLst>
          </p:cNvPr>
          <p:cNvSpPr/>
          <p:nvPr/>
        </p:nvSpPr>
        <p:spPr>
          <a:xfrm>
            <a:off x="1015633" y="781503"/>
            <a:ext cx="3403571" cy="1184141"/>
          </a:xfrm>
          <a:prstGeom prst="wedgeEllipseCallout">
            <a:avLst>
              <a:gd name="adj1" fmla="val -76131"/>
              <a:gd name="adj2" fmla="val 2784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chemeClr val="tx1"/>
                </a:solidFill>
              </a:rPr>
              <a:t>We used Frog to calculate that</a:t>
            </a:r>
          </a:p>
          <a:p>
            <a:pPr algn="ctr"/>
            <a:r>
              <a:rPr lang="en-GB" sz="2000" b="1" dirty="0">
                <a:solidFill>
                  <a:schemeClr val="tx1"/>
                </a:solidFill>
              </a:rPr>
              <a:t>534 - 479 =</a:t>
            </a:r>
            <a:r>
              <a:rPr lang="en-GB" sz="2000" b="1" dirty="0">
                <a:solidFill>
                  <a:srgbClr val="C00000"/>
                </a:solidFill>
              </a:rPr>
              <a:t> 55.</a:t>
            </a:r>
            <a:endParaRPr lang="en-GB" sz="2000" b="1" dirty="0">
              <a:solidFill>
                <a:srgbClr val="253746"/>
              </a:solidFill>
            </a:endParaRPr>
          </a:p>
        </p:txBody>
      </p:sp>
      <p:grpSp>
        <p:nvGrpSpPr>
          <p:cNvPr id="6" name="Group 5">
            <a:extLst>
              <a:ext uri="{FF2B5EF4-FFF2-40B4-BE49-F238E27FC236}">
                <a16:creationId xmlns:a16="http://schemas.microsoft.com/office/drawing/2014/main" id="{009A2389-ABA4-4A5E-8790-D73BBD992C87}"/>
              </a:ext>
            </a:extLst>
          </p:cNvPr>
          <p:cNvGrpSpPr/>
          <p:nvPr/>
        </p:nvGrpSpPr>
        <p:grpSpPr>
          <a:xfrm>
            <a:off x="4191433" y="416291"/>
            <a:ext cx="4952567" cy="2933156"/>
            <a:chOff x="1744594" y="3104057"/>
            <a:chExt cx="5276107" cy="3077155"/>
          </a:xfrm>
        </p:grpSpPr>
        <p:sp>
          <p:nvSpPr>
            <p:cNvPr id="7" name="Speech Bubble: Rectangle with Corners Rounded 14">
              <a:extLst>
                <a:ext uri="{FF2B5EF4-FFF2-40B4-BE49-F238E27FC236}">
                  <a16:creationId xmlns:a16="http://schemas.microsoft.com/office/drawing/2014/main" id="{11311778-7A73-408D-8D17-F46CC09D4054}"/>
                </a:ext>
              </a:extLst>
            </p:cNvPr>
            <p:cNvSpPr/>
            <p:nvPr/>
          </p:nvSpPr>
          <p:spPr>
            <a:xfrm>
              <a:off x="1744594" y="3104057"/>
              <a:ext cx="5276107" cy="3077155"/>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accent5">
                      <a:lumMod val="20000"/>
                      <a:lumOff val="80000"/>
                    </a:schemeClr>
                  </a:solidFill>
                </a:rPr>
                <a:t>Talk to your partner – how can we check the answer?</a:t>
              </a:r>
            </a:p>
          </p:txBody>
        </p:sp>
        <p:pic>
          <p:nvPicPr>
            <p:cNvPr id="8" name="Picture 7">
              <a:extLst>
                <a:ext uri="{FF2B5EF4-FFF2-40B4-BE49-F238E27FC236}">
                  <a16:creationId xmlns:a16="http://schemas.microsoft.com/office/drawing/2014/main" id="{FE812460-12F6-462D-BF46-A473C363589C}"/>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2407286" y="4964754"/>
              <a:ext cx="1169343" cy="660604"/>
            </a:xfrm>
            <a:prstGeom prst="rect">
              <a:avLst/>
            </a:prstGeom>
            <a:effectLst>
              <a:outerShdw blurRad="50800" dist="38100" dir="2700000" algn="tl" rotWithShape="0">
                <a:prstClr val="black">
                  <a:alpha val="40000"/>
                </a:prstClr>
              </a:outerShdw>
            </a:effectLst>
          </p:spPr>
        </p:pic>
      </p:grpSp>
      <p:grpSp>
        <p:nvGrpSpPr>
          <p:cNvPr id="10" name="Group 9">
            <a:extLst>
              <a:ext uri="{FF2B5EF4-FFF2-40B4-BE49-F238E27FC236}">
                <a16:creationId xmlns:a16="http://schemas.microsoft.com/office/drawing/2014/main" id="{FD4C7ACD-DB76-4136-9BD9-F5CE741D2FB1}"/>
              </a:ext>
            </a:extLst>
          </p:cNvPr>
          <p:cNvGrpSpPr/>
          <p:nvPr/>
        </p:nvGrpSpPr>
        <p:grpSpPr>
          <a:xfrm>
            <a:off x="490571" y="2330856"/>
            <a:ext cx="3779485" cy="3745641"/>
            <a:chOff x="946567" y="2354246"/>
            <a:chExt cx="3779485" cy="3779662"/>
          </a:xfrm>
        </p:grpSpPr>
        <p:grpSp>
          <p:nvGrpSpPr>
            <p:cNvPr id="11" name="Group 10">
              <a:extLst>
                <a:ext uri="{FF2B5EF4-FFF2-40B4-BE49-F238E27FC236}">
                  <a16:creationId xmlns:a16="http://schemas.microsoft.com/office/drawing/2014/main" id="{2526E42A-7B34-4E41-91FD-DCD7F6CAD742}"/>
                </a:ext>
              </a:extLst>
            </p:cNvPr>
            <p:cNvGrpSpPr/>
            <p:nvPr/>
          </p:nvGrpSpPr>
          <p:grpSpPr>
            <a:xfrm>
              <a:off x="946567" y="2354246"/>
              <a:ext cx="3753259" cy="1244980"/>
              <a:chOff x="4819967" y="3210560"/>
              <a:chExt cx="2552065" cy="436880"/>
            </a:xfrm>
            <a:solidFill>
              <a:schemeClr val="bg1"/>
            </a:solidFill>
          </p:grpSpPr>
          <p:sp>
            <p:nvSpPr>
              <p:cNvPr id="13" name="Rectangle 12">
                <a:extLst>
                  <a:ext uri="{FF2B5EF4-FFF2-40B4-BE49-F238E27FC236}">
                    <a16:creationId xmlns:a16="http://schemas.microsoft.com/office/drawing/2014/main" id="{E6F7C1C0-DDE8-4238-B76B-7BE40A25658A}"/>
                  </a:ext>
                </a:extLst>
              </p:cNvPr>
              <p:cNvSpPr/>
              <p:nvPr/>
            </p:nvSpPr>
            <p:spPr>
              <a:xfrm>
                <a:off x="4819967" y="3210560"/>
                <a:ext cx="2552065" cy="217170"/>
              </a:xfrm>
              <a:prstGeom prst="rect">
                <a:avLst/>
              </a:prstGeom>
              <a:grpFill/>
              <a:ln w="25400" cap="flat" cmpd="sng" algn="ctr">
                <a:solidFill>
                  <a:srgbClr val="00206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15000"/>
                  </a:lnSpc>
                  <a:spcAft>
                    <a:spcPts val="1000"/>
                  </a:spcAft>
                </a:pPr>
                <a:r>
                  <a:rPr lang="en-GB" sz="2000" b="1" dirty="0"/>
                  <a:t>534</a:t>
                </a:r>
              </a:p>
            </p:txBody>
          </p:sp>
          <p:sp>
            <p:nvSpPr>
              <p:cNvPr id="14" name="Rectangle 13">
                <a:extLst>
                  <a:ext uri="{FF2B5EF4-FFF2-40B4-BE49-F238E27FC236}">
                    <a16:creationId xmlns:a16="http://schemas.microsoft.com/office/drawing/2014/main" id="{E412C807-42AB-4FA2-B4F0-7BE63C8BBAF6}"/>
                  </a:ext>
                </a:extLst>
              </p:cNvPr>
              <p:cNvSpPr/>
              <p:nvPr/>
            </p:nvSpPr>
            <p:spPr>
              <a:xfrm>
                <a:off x="4819967" y="3430270"/>
                <a:ext cx="2018030" cy="217170"/>
              </a:xfrm>
              <a:prstGeom prst="rect">
                <a:avLst/>
              </a:prstGeom>
              <a:grpFill/>
              <a:ln w="25400" cap="flat" cmpd="sng" algn="ctr">
                <a:solidFill>
                  <a:srgbClr val="00206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15000"/>
                  </a:lnSpc>
                  <a:spcAft>
                    <a:spcPts val="1000"/>
                  </a:spcAft>
                </a:pPr>
                <a:r>
                  <a:rPr lang="en-GB" sz="2000" b="1" dirty="0"/>
                  <a:t>479</a:t>
                </a:r>
              </a:p>
            </p:txBody>
          </p:sp>
          <p:sp>
            <p:nvSpPr>
              <p:cNvPr id="15" name="Rectangle 14">
                <a:extLst>
                  <a:ext uri="{FF2B5EF4-FFF2-40B4-BE49-F238E27FC236}">
                    <a16:creationId xmlns:a16="http://schemas.microsoft.com/office/drawing/2014/main" id="{FD3DB701-A7AC-471D-AA1C-6A0AC1B9106C}"/>
                  </a:ext>
                </a:extLst>
              </p:cNvPr>
              <p:cNvSpPr/>
              <p:nvPr/>
            </p:nvSpPr>
            <p:spPr>
              <a:xfrm>
                <a:off x="6836727" y="3430270"/>
                <a:ext cx="533400" cy="217170"/>
              </a:xfrm>
              <a:prstGeom prst="rect">
                <a:avLst/>
              </a:prstGeom>
              <a:grpFill/>
              <a:ln w="25400" cap="flat" cmpd="sng" algn="ctr">
                <a:solidFill>
                  <a:srgbClr val="00206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15000"/>
                  </a:lnSpc>
                  <a:spcAft>
                    <a:spcPts val="1000"/>
                  </a:spcAft>
                </a:pPr>
                <a:r>
                  <a:rPr lang="en-GB" sz="2000" b="1" dirty="0">
                    <a:solidFill>
                      <a:srgbClr val="C00000"/>
                    </a:solidFill>
                  </a:rPr>
                  <a:t>55</a:t>
                </a:r>
              </a:p>
            </p:txBody>
          </p:sp>
        </p:grpSp>
        <p:sp>
          <p:nvSpPr>
            <p:cNvPr id="12" name="Speech Bubble: Rectangle with Corners Rounded 10">
              <a:extLst>
                <a:ext uri="{FF2B5EF4-FFF2-40B4-BE49-F238E27FC236}">
                  <a16:creationId xmlns:a16="http://schemas.microsoft.com/office/drawing/2014/main" id="{B50E23E6-8F87-4B74-B502-BC7F900F7C0F}"/>
                </a:ext>
              </a:extLst>
            </p:cNvPr>
            <p:cNvSpPr/>
            <p:nvPr/>
          </p:nvSpPr>
          <p:spPr>
            <a:xfrm>
              <a:off x="946567" y="4238171"/>
              <a:ext cx="3779485" cy="1895737"/>
            </a:xfrm>
            <a:prstGeom prst="wedgeEllipseCallout">
              <a:avLst>
                <a:gd name="adj1" fmla="val 53853"/>
                <a:gd name="adj2" fmla="val -4689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chemeClr val="tx1"/>
                  </a:solidFill>
                </a:rPr>
                <a:t>If we </a:t>
              </a:r>
              <a:r>
                <a:rPr lang="en-GB" sz="2000" b="1" dirty="0">
                  <a:solidFill>
                    <a:srgbClr val="C00000"/>
                  </a:solidFill>
                </a:rPr>
                <a:t>add 55 </a:t>
              </a:r>
              <a:r>
                <a:rPr lang="en-GB" sz="2000" b="1" dirty="0">
                  <a:solidFill>
                    <a:schemeClr val="tx1"/>
                  </a:solidFill>
                </a:rPr>
                <a:t>to </a:t>
              </a:r>
              <a:r>
                <a:rPr lang="en-GB" sz="2000" b="1" dirty="0">
                  <a:solidFill>
                    <a:srgbClr val="C00000"/>
                  </a:solidFill>
                </a:rPr>
                <a:t>479</a:t>
              </a:r>
              <a:r>
                <a:rPr lang="en-GB" sz="2000" b="1" dirty="0">
                  <a:solidFill>
                    <a:schemeClr val="tx1"/>
                  </a:solidFill>
                </a:rPr>
                <a:t> the answer should be </a:t>
              </a:r>
              <a:r>
                <a:rPr lang="en-GB" sz="2000" b="1" dirty="0">
                  <a:solidFill>
                    <a:srgbClr val="C00000"/>
                  </a:solidFill>
                </a:rPr>
                <a:t>534! </a:t>
              </a:r>
              <a:r>
                <a:rPr lang="en-GB" sz="2000" b="1" dirty="0">
                  <a:solidFill>
                    <a:schemeClr val="tx1"/>
                  </a:solidFill>
                </a:rPr>
                <a:t>Check on your whiteboards.</a:t>
              </a:r>
            </a:p>
          </p:txBody>
        </p:sp>
      </p:grpSp>
      <p:grpSp>
        <p:nvGrpSpPr>
          <p:cNvPr id="16" name="Group 15">
            <a:extLst>
              <a:ext uri="{FF2B5EF4-FFF2-40B4-BE49-F238E27FC236}">
                <a16:creationId xmlns:a16="http://schemas.microsoft.com/office/drawing/2014/main" id="{7BE832B2-8EC9-4A01-97EB-A6EBDFB3048C}"/>
              </a:ext>
            </a:extLst>
          </p:cNvPr>
          <p:cNvGrpSpPr/>
          <p:nvPr/>
        </p:nvGrpSpPr>
        <p:grpSpPr>
          <a:xfrm>
            <a:off x="5135623" y="3648315"/>
            <a:ext cx="1631678" cy="1971009"/>
            <a:chOff x="5135623" y="3648315"/>
            <a:chExt cx="1631678" cy="1971009"/>
          </a:xfrm>
        </p:grpSpPr>
        <p:grpSp>
          <p:nvGrpSpPr>
            <p:cNvPr id="17" name="Group 16">
              <a:extLst>
                <a:ext uri="{FF2B5EF4-FFF2-40B4-BE49-F238E27FC236}">
                  <a16:creationId xmlns:a16="http://schemas.microsoft.com/office/drawing/2014/main" id="{7B3B08CE-E4B1-431D-88E6-91B3E42CCC36}"/>
                </a:ext>
              </a:extLst>
            </p:cNvPr>
            <p:cNvGrpSpPr/>
            <p:nvPr/>
          </p:nvGrpSpPr>
          <p:grpSpPr>
            <a:xfrm>
              <a:off x="5135623" y="3648315"/>
              <a:ext cx="1550970" cy="1971009"/>
              <a:chOff x="5698304" y="3648315"/>
              <a:chExt cx="1550970" cy="1971009"/>
            </a:xfrm>
          </p:grpSpPr>
          <p:sp>
            <p:nvSpPr>
              <p:cNvPr id="19" name="Folded Corner 24">
                <a:extLst>
                  <a:ext uri="{FF2B5EF4-FFF2-40B4-BE49-F238E27FC236}">
                    <a16:creationId xmlns:a16="http://schemas.microsoft.com/office/drawing/2014/main" id="{4C87F13B-CA1B-4129-B1EA-4CA0492942DC}"/>
                  </a:ext>
                </a:extLst>
              </p:cNvPr>
              <p:cNvSpPr/>
              <p:nvPr/>
            </p:nvSpPr>
            <p:spPr>
              <a:xfrm>
                <a:off x="5698304" y="3648315"/>
                <a:ext cx="1550970" cy="1971009"/>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solidFill>
                    <a:srgbClr val="253746"/>
                  </a:solidFill>
                </a:endParaRPr>
              </a:p>
              <a:p>
                <a:r>
                  <a:rPr lang="en-GB" sz="2000" b="1" dirty="0">
                    <a:solidFill>
                      <a:srgbClr val="253746"/>
                    </a:solidFill>
                  </a:rPr>
                  <a:t>         479</a:t>
                </a:r>
              </a:p>
              <a:p>
                <a:r>
                  <a:rPr lang="en-GB" sz="2000" b="1" dirty="0">
                    <a:solidFill>
                      <a:srgbClr val="253746"/>
                    </a:solidFill>
                  </a:rPr>
                  <a:t>      +   55</a:t>
                </a:r>
              </a:p>
              <a:p>
                <a:r>
                  <a:rPr lang="en-GB" sz="2000" b="1" dirty="0">
                    <a:solidFill>
                      <a:srgbClr val="253746"/>
                    </a:solidFill>
                  </a:rPr>
                  <a:t>             </a:t>
                </a:r>
              </a:p>
              <a:p>
                <a:r>
                  <a:rPr lang="en-GB" sz="2000" b="1" dirty="0">
                    <a:solidFill>
                      <a:srgbClr val="253746"/>
                    </a:solidFill>
                  </a:rPr>
                  <a:t>         </a:t>
                </a:r>
              </a:p>
            </p:txBody>
          </p:sp>
          <p:grpSp>
            <p:nvGrpSpPr>
              <p:cNvPr id="20" name="Group 19">
                <a:extLst>
                  <a:ext uri="{FF2B5EF4-FFF2-40B4-BE49-F238E27FC236}">
                    <a16:creationId xmlns:a16="http://schemas.microsoft.com/office/drawing/2014/main" id="{869FCBEF-2B4C-4BF1-94D1-6C96C92F85A9}"/>
                  </a:ext>
                </a:extLst>
              </p:cNvPr>
              <p:cNvGrpSpPr/>
              <p:nvPr/>
            </p:nvGrpSpPr>
            <p:grpSpPr>
              <a:xfrm>
                <a:off x="6194406" y="4896024"/>
                <a:ext cx="558765" cy="287976"/>
                <a:chOff x="4624693" y="2030023"/>
                <a:chExt cx="558765" cy="287976"/>
              </a:xfrm>
            </p:grpSpPr>
            <p:cxnSp>
              <p:nvCxnSpPr>
                <p:cNvPr id="21" name="Straight Connector 20">
                  <a:extLst>
                    <a:ext uri="{FF2B5EF4-FFF2-40B4-BE49-F238E27FC236}">
                      <a16:creationId xmlns:a16="http://schemas.microsoft.com/office/drawing/2014/main" id="{7007D3C1-B234-40CD-B5FB-75A40CA7FC8A}"/>
                    </a:ext>
                  </a:extLst>
                </p:cNvPr>
                <p:cNvCxnSpPr/>
                <p:nvPr/>
              </p:nvCxnSpPr>
              <p:spPr>
                <a:xfrm>
                  <a:off x="4624693" y="2030023"/>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924BD40-23AF-42D7-9B5E-2471B70F8FDD}"/>
                    </a:ext>
                  </a:extLst>
                </p:cNvPr>
                <p:cNvCxnSpPr/>
                <p:nvPr/>
              </p:nvCxnSpPr>
              <p:spPr>
                <a:xfrm>
                  <a:off x="4624693" y="2317999"/>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8" name="Picture 17">
              <a:extLst>
                <a:ext uri="{FF2B5EF4-FFF2-40B4-BE49-F238E27FC236}">
                  <a16:creationId xmlns:a16="http://schemas.microsoft.com/office/drawing/2014/main" id="{392CDF51-8B6E-485A-8C93-574E5F72BE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3218" y="4549171"/>
              <a:ext cx="504083" cy="504293"/>
            </a:xfrm>
            <a:prstGeom prst="rect">
              <a:avLst/>
            </a:prstGeom>
          </p:spPr>
        </p:pic>
      </p:grpSp>
      <p:grpSp>
        <p:nvGrpSpPr>
          <p:cNvPr id="25" name="Group 24">
            <a:extLst>
              <a:ext uri="{FF2B5EF4-FFF2-40B4-BE49-F238E27FC236}">
                <a16:creationId xmlns:a16="http://schemas.microsoft.com/office/drawing/2014/main" id="{39A89926-9E89-4365-96CC-8D82EE30A412}"/>
              </a:ext>
            </a:extLst>
          </p:cNvPr>
          <p:cNvGrpSpPr/>
          <p:nvPr/>
        </p:nvGrpSpPr>
        <p:grpSpPr>
          <a:xfrm>
            <a:off x="7150585" y="3648315"/>
            <a:ext cx="1550970" cy="1982126"/>
            <a:chOff x="9224709" y="3330667"/>
            <a:chExt cx="1550970" cy="1982126"/>
          </a:xfrm>
        </p:grpSpPr>
        <p:grpSp>
          <p:nvGrpSpPr>
            <p:cNvPr id="27" name="Group 26">
              <a:extLst>
                <a:ext uri="{FF2B5EF4-FFF2-40B4-BE49-F238E27FC236}">
                  <a16:creationId xmlns:a16="http://schemas.microsoft.com/office/drawing/2014/main" id="{7976BF38-D784-452F-BE30-495B0E89803D}"/>
                </a:ext>
              </a:extLst>
            </p:cNvPr>
            <p:cNvGrpSpPr/>
            <p:nvPr/>
          </p:nvGrpSpPr>
          <p:grpSpPr>
            <a:xfrm>
              <a:off x="9224709" y="3330667"/>
              <a:ext cx="1550970" cy="1982126"/>
              <a:chOff x="6340247" y="3330667"/>
              <a:chExt cx="1550970" cy="1982126"/>
            </a:xfrm>
          </p:grpSpPr>
          <p:sp>
            <p:nvSpPr>
              <p:cNvPr id="29" name="Folded Corner 29">
                <a:extLst>
                  <a:ext uri="{FF2B5EF4-FFF2-40B4-BE49-F238E27FC236}">
                    <a16:creationId xmlns:a16="http://schemas.microsoft.com/office/drawing/2014/main" id="{F2973524-F13E-4737-B6BB-2E4B86B1767F}"/>
                  </a:ext>
                </a:extLst>
              </p:cNvPr>
              <p:cNvSpPr/>
              <p:nvPr/>
            </p:nvSpPr>
            <p:spPr>
              <a:xfrm>
                <a:off x="6340247" y="3330667"/>
                <a:ext cx="1550970" cy="1982126"/>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solidFill>
                    <a:srgbClr val="253746"/>
                  </a:solidFill>
                </a:endParaRPr>
              </a:p>
              <a:p>
                <a:r>
                  <a:rPr lang="en-GB" sz="2000" b="1" dirty="0">
                    <a:solidFill>
                      <a:srgbClr val="253746"/>
                    </a:solidFill>
                  </a:rPr>
                  <a:t>         479</a:t>
                </a:r>
              </a:p>
              <a:p>
                <a:r>
                  <a:rPr lang="en-GB" sz="2000" b="1" dirty="0">
                    <a:solidFill>
                      <a:srgbClr val="253746"/>
                    </a:solidFill>
                  </a:rPr>
                  <a:t>      +   55</a:t>
                </a:r>
              </a:p>
              <a:p>
                <a:r>
                  <a:rPr lang="en-GB" sz="2000" b="1" dirty="0">
                    <a:solidFill>
                      <a:srgbClr val="253746"/>
                    </a:solidFill>
                  </a:rPr>
                  <a:t>         11  </a:t>
                </a:r>
              </a:p>
              <a:p>
                <a:r>
                  <a:rPr lang="en-GB" sz="2000" b="1" dirty="0">
                    <a:solidFill>
                      <a:srgbClr val="253746"/>
                    </a:solidFill>
                  </a:rPr>
                  <a:t>         534 </a:t>
                </a:r>
              </a:p>
            </p:txBody>
          </p:sp>
          <p:grpSp>
            <p:nvGrpSpPr>
              <p:cNvPr id="30" name="Group 29">
                <a:extLst>
                  <a:ext uri="{FF2B5EF4-FFF2-40B4-BE49-F238E27FC236}">
                    <a16:creationId xmlns:a16="http://schemas.microsoft.com/office/drawing/2014/main" id="{CA5590A0-7313-4B77-AFA6-C78CF2631BE6}"/>
                  </a:ext>
                </a:extLst>
              </p:cNvPr>
              <p:cNvGrpSpPr/>
              <p:nvPr/>
            </p:nvGrpSpPr>
            <p:grpSpPr>
              <a:xfrm>
                <a:off x="6933713" y="4687477"/>
                <a:ext cx="558765" cy="286875"/>
                <a:chOff x="5364000" y="1821476"/>
                <a:chExt cx="558765" cy="286875"/>
              </a:xfrm>
            </p:grpSpPr>
            <p:cxnSp>
              <p:nvCxnSpPr>
                <p:cNvPr id="31" name="Straight Connector 30">
                  <a:extLst>
                    <a:ext uri="{FF2B5EF4-FFF2-40B4-BE49-F238E27FC236}">
                      <a16:creationId xmlns:a16="http://schemas.microsoft.com/office/drawing/2014/main" id="{0D79C958-3212-44BF-A7DE-45BFC34DE864}"/>
                    </a:ext>
                  </a:extLst>
                </p:cNvPr>
                <p:cNvCxnSpPr/>
                <p:nvPr/>
              </p:nvCxnSpPr>
              <p:spPr>
                <a:xfrm>
                  <a:off x="5364000" y="1821476"/>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BF4AC7-6CF1-4BEA-912D-7767FBDA4336}"/>
                    </a:ext>
                  </a:extLst>
                </p:cNvPr>
                <p:cNvCxnSpPr/>
                <p:nvPr/>
              </p:nvCxnSpPr>
              <p:spPr>
                <a:xfrm>
                  <a:off x="5364000" y="2108351"/>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8" name="TextBox 27">
              <a:extLst>
                <a:ext uri="{FF2B5EF4-FFF2-40B4-BE49-F238E27FC236}">
                  <a16:creationId xmlns:a16="http://schemas.microsoft.com/office/drawing/2014/main" id="{18CBCAFE-EDB4-40D0-8C50-015C0ECBCDCD}"/>
                </a:ext>
              </a:extLst>
            </p:cNvPr>
            <p:cNvSpPr txBox="1"/>
            <p:nvPr/>
          </p:nvSpPr>
          <p:spPr>
            <a:xfrm>
              <a:off x="10326047" y="4655393"/>
              <a:ext cx="401506" cy="400110"/>
            </a:xfrm>
            <a:prstGeom prst="rect">
              <a:avLst/>
            </a:prstGeom>
            <a:noFill/>
          </p:spPr>
          <p:txBody>
            <a:bodyPr wrap="square" rtlCol="0">
              <a:spAutoFit/>
            </a:bodyPr>
            <a:lstStyle/>
            <a:p>
              <a:pPr algn="ctr"/>
              <a:r>
                <a:rPr lang="en-GB" sz="2000" dirty="0">
                  <a:solidFill>
                    <a:schemeClr val="accent6"/>
                  </a:solidFill>
                  <a:sym typeface="Wingdings"/>
                </a:rPr>
                <a:t></a:t>
              </a:r>
              <a:endParaRPr lang="en-GB" sz="2000" dirty="0">
                <a:solidFill>
                  <a:schemeClr val="accent6"/>
                </a:solidFill>
              </a:endParaRPr>
            </a:p>
          </p:txBody>
        </p:sp>
      </p:grpSp>
      <p:sp>
        <p:nvSpPr>
          <p:cNvPr id="33" name="TextBox 32">
            <a:extLst>
              <a:ext uri="{FF2B5EF4-FFF2-40B4-BE49-F238E27FC236}">
                <a16:creationId xmlns:a16="http://schemas.microsoft.com/office/drawing/2014/main" id="{F4D9A748-1E9B-41A1-910B-CC42740C8EF4}"/>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4: </a:t>
            </a:r>
            <a:r>
              <a:rPr lang="en-GB" sz="2000" b="1" dirty="0">
                <a:solidFill>
                  <a:srgbClr val="0000CC"/>
                </a:solidFill>
              </a:rPr>
              <a:t>Use counting up (Frog) to subtract numbers either side of a multiple of 100, e.g. 432 – 356; Check subtraction with addition.</a:t>
            </a:r>
          </a:p>
        </p:txBody>
      </p:sp>
    </p:spTree>
    <p:extLst>
      <p:ext uri="{BB962C8B-B14F-4D97-AF65-F5344CB8AC3E}">
        <p14:creationId xmlns:p14="http://schemas.microsoft.com/office/powerpoint/2010/main" val="361844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par>
                          <p:cTn id="13" fill="hold">
                            <p:stCondLst>
                              <p:cond delay="750"/>
                            </p:stCondLst>
                            <p:childTnLst>
                              <p:par>
                                <p:cTn id="14" presetID="10" presetClass="entr" presetSubtype="0" fill="hold" nodeType="after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75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49</a:t>
            </a:fld>
            <a:endParaRPr lang="en-GB" dirty="0">
              <a:solidFill>
                <a:srgbClr val="EA7600"/>
              </a:solidFill>
            </a:endParaRPr>
          </a:p>
        </p:txBody>
      </p:sp>
      <p:sp>
        <p:nvSpPr>
          <p:cNvPr id="4" name="Footer Placeholder 3">
            <a:extLst>
              <a:ext uri="{FF2B5EF4-FFF2-40B4-BE49-F238E27FC236}">
                <a16:creationId xmlns:a16="http://schemas.microsoft.com/office/drawing/2014/main" id="{5DEB9206-3D34-48CE-A970-83C7F0AE2754}"/>
              </a:ext>
            </a:extLst>
          </p:cNvPr>
          <p:cNvSpPr>
            <a:spLocks noGrp="1"/>
          </p:cNvSpPr>
          <p:nvPr>
            <p:ph type="ftr" sz="quarter" idx="11"/>
          </p:nvPr>
        </p:nvSpPr>
        <p:spPr/>
        <p:txBody>
          <a:bodyPr/>
          <a:lstStyle/>
          <a:p>
            <a:pPr algn="r"/>
            <a:r>
              <a:rPr lang="en-GB" dirty="0"/>
              <a:t>Year 3/4</a:t>
            </a:r>
          </a:p>
        </p:txBody>
      </p:sp>
      <p:sp>
        <p:nvSpPr>
          <p:cNvPr id="5" name="Speech Bubble: Rectangle with Corners Rounded 10">
            <a:extLst>
              <a:ext uri="{FF2B5EF4-FFF2-40B4-BE49-F238E27FC236}">
                <a16:creationId xmlns:a16="http://schemas.microsoft.com/office/drawing/2014/main" id="{3BA389F3-DAB0-421F-BEAD-CC13242D4874}"/>
              </a:ext>
            </a:extLst>
          </p:cNvPr>
          <p:cNvSpPr/>
          <p:nvPr/>
        </p:nvSpPr>
        <p:spPr>
          <a:xfrm>
            <a:off x="1025410" y="1098294"/>
            <a:ext cx="3291276" cy="1358312"/>
          </a:xfrm>
          <a:prstGeom prst="wedgeEllipseCallout">
            <a:avLst>
              <a:gd name="adj1" fmla="val -76131"/>
              <a:gd name="adj2" fmla="val 2784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chemeClr val="tx1"/>
                </a:solidFill>
              </a:rPr>
              <a:t>Peter used Frog and said ‘416 - 363 = 53’.</a:t>
            </a:r>
            <a:endParaRPr lang="en-GB" sz="2000" b="1" dirty="0">
              <a:solidFill>
                <a:srgbClr val="253746"/>
              </a:solidFill>
            </a:endParaRPr>
          </a:p>
        </p:txBody>
      </p:sp>
      <p:grpSp>
        <p:nvGrpSpPr>
          <p:cNvPr id="6" name="Group 5">
            <a:extLst>
              <a:ext uri="{FF2B5EF4-FFF2-40B4-BE49-F238E27FC236}">
                <a16:creationId xmlns:a16="http://schemas.microsoft.com/office/drawing/2014/main" id="{A3347662-6971-40FB-AAD4-7BAA16FE533F}"/>
              </a:ext>
            </a:extLst>
          </p:cNvPr>
          <p:cNvGrpSpPr/>
          <p:nvPr/>
        </p:nvGrpSpPr>
        <p:grpSpPr>
          <a:xfrm>
            <a:off x="4583448" y="932590"/>
            <a:ext cx="3753259" cy="1244980"/>
            <a:chOff x="4819967" y="3210560"/>
            <a:chExt cx="2552065" cy="436880"/>
          </a:xfrm>
          <a:solidFill>
            <a:schemeClr val="bg1"/>
          </a:solidFill>
        </p:grpSpPr>
        <p:sp>
          <p:nvSpPr>
            <p:cNvPr id="7" name="Rectangle 6">
              <a:extLst>
                <a:ext uri="{FF2B5EF4-FFF2-40B4-BE49-F238E27FC236}">
                  <a16:creationId xmlns:a16="http://schemas.microsoft.com/office/drawing/2014/main" id="{D05C5F1D-161B-474A-8169-7732265FC02F}"/>
                </a:ext>
              </a:extLst>
            </p:cNvPr>
            <p:cNvSpPr/>
            <p:nvPr/>
          </p:nvSpPr>
          <p:spPr>
            <a:xfrm>
              <a:off x="4819967" y="3210560"/>
              <a:ext cx="2552065" cy="217170"/>
            </a:xfrm>
            <a:prstGeom prst="rect">
              <a:avLst/>
            </a:prstGeom>
            <a:grpFill/>
            <a:ln w="28575" cap="flat" cmpd="sng" algn="ctr">
              <a:solidFill>
                <a:srgbClr val="00206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15000"/>
                </a:lnSpc>
                <a:spcAft>
                  <a:spcPts val="1000"/>
                </a:spcAft>
              </a:pPr>
              <a:r>
                <a:rPr lang="en-GB" sz="2000" b="1" dirty="0"/>
                <a:t>416</a:t>
              </a:r>
            </a:p>
          </p:txBody>
        </p:sp>
        <p:sp>
          <p:nvSpPr>
            <p:cNvPr id="8" name="Rectangle 7">
              <a:extLst>
                <a:ext uri="{FF2B5EF4-FFF2-40B4-BE49-F238E27FC236}">
                  <a16:creationId xmlns:a16="http://schemas.microsoft.com/office/drawing/2014/main" id="{4E193795-BDC8-4F20-AB90-932CCCE96279}"/>
                </a:ext>
              </a:extLst>
            </p:cNvPr>
            <p:cNvSpPr/>
            <p:nvPr/>
          </p:nvSpPr>
          <p:spPr>
            <a:xfrm>
              <a:off x="4819967" y="3430270"/>
              <a:ext cx="2018030" cy="217170"/>
            </a:xfrm>
            <a:prstGeom prst="rect">
              <a:avLst/>
            </a:prstGeom>
            <a:grpFill/>
            <a:ln w="28575" cap="flat" cmpd="sng" algn="ctr">
              <a:solidFill>
                <a:srgbClr val="00206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15000"/>
                </a:lnSpc>
                <a:spcAft>
                  <a:spcPts val="1000"/>
                </a:spcAft>
              </a:pPr>
              <a:r>
                <a:rPr lang="en-GB" sz="2000" b="1" dirty="0"/>
                <a:t>363</a:t>
              </a:r>
            </a:p>
          </p:txBody>
        </p:sp>
        <p:sp>
          <p:nvSpPr>
            <p:cNvPr id="10" name="Rectangle 9">
              <a:extLst>
                <a:ext uri="{FF2B5EF4-FFF2-40B4-BE49-F238E27FC236}">
                  <a16:creationId xmlns:a16="http://schemas.microsoft.com/office/drawing/2014/main" id="{F8EB928E-1DB1-4119-AAFD-0D39DEDE5CAF}"/>
                </a:ext>
              </a:extLst>
            </p:cNvPr>
            <p:cNvSpPr/>
            <p:nvPr/>
          </p:nvSpPr>
          <p:spPr>
            <a:xfrm>
              <a:off x="6836727" y="3430270"/>
              <a:ext cx="533400" cy="217170"/>
            </a:xfrm>
            <a:prstGeom prst="rect">
              <a:avLst/>
            </a:prstGeom>
            <a:grpFill/>
            <a:ln w="28575" cap="flat" cmpd="sng" algn="ctr">
              <a:solidFill>
                <a:srgbClr val="00206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15000"/>
                </a:lnSpc>
                <a:spcAft>
                  <a:spcPts val="1000"/>
                </a:spcAft>
              </a:pPr>
              <a:r>
                <a:rPr lang="en-GB" sz="2000" b="1" dirty="0">
                  <a:solidFill>
                    <a:srgbClr val="C00000"/>
                  </a:solidFill>
                </a:rPr>
                <a:t>53</a:t>
              </a:r>
            </a:p>
          </p:txBody>
        </p:sp>
      </p:grpSp>
      <p:grpSp>
        <p:nvGrpSpPr>
          <p:cNvPr id="11" name="Group 10">
            <a:extLst>
              <a:ext uri="{FF2B5EF4-FFF2-40B4-BE49-F238E27FC236}">
                <a16:creationId xmlns:a16="http://schemas.microsoft.com/office/drawing/2014/main" id="{5D1471DB-8C12-4569-BD12-68A4676B9136}"/>
              </a:ext>
            </a:extLst>
          </p:cNvPr>
          <p:cNvGrpSpPr/>
          <p:nvPr/>
        </p:nvGrpSpPr>
        <p:grpSpPr>
          <a:xfrm>
            <a:off x="355152" y="2709695"/>
            <a:ext cx="5801324" cy="2738605"/>
            <a:chOff x="834055" y="2779521"/>
            <a:chExt cx="5801324" cy="2738605"/>
          </a:xfrm>
        </p:grpSpPr>
        <p:sp>
          <p:nvSpPr>
            <p:cNvPr id="12" name="Speech Bubble: Rectangle with Corners Rounded 10">
              <a:extLst>
                <a:ext uri="{FF2B5EF4-FFF2-40B4-BE49-F238E27FC236}">
                  <a16:creationId xmlns:a16="http://schemas.microsoft.com/office/drawing/2014/main" id="{76E222AD-7460-43D5-80D3-B5F39EEBC4AF}"/>
                </a:ext>
              </a:extLst>
            </p:cNvPr>
            <p:cNvSpPr/>
            <p:nvPr/>
          </p:nvSpPr>
          <p:spPr>
            <a:xfrm>
              <a:off x="834055" y="4062103"/>
              <a:ext cx="3779485" cy="1456023"/>
            </a:xfrm>
            <a:prstGeom prst="wedgeEllipseCallout">
              <a:avLst>
                <a:gd name="adj1" fmla="val 57905"/>
                <a:gd name="adj2" fmla="val -3308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chemeClr val="tx1"/>
                  </a:solidFill>
                </a:rPr>
                <a:t>Check that on your whiteboards by </a:t>
              </a:r>
              <a:r>
                <a:rPr lang="en-GB" sz="2000" b="1" dirty="0">
                  <a:solidFill>
                    <a:srgbClr val="C00000"/>
                  </a:solidFill>
                </a:rPr>
                <a:t>adding 53 to 363.</a:t>
              </a:r>
            </a:p>
          </p:txBody>
        </p:sp>
        <p:grpSp>
          <p:nvGrpSpPr>
            <p:cNvPr id="13" name="Group 12">
              <a:extLst>
                <a:ext uri="{FF2B5EF4-FFF2-40B4-BE49-F238E27FC236}">
                  <a16:creationId xmlns:a16="http://schemas.microsoft.com/office/drawing/2014/main" id="{DA7C9F0C-FC1E-490E-959B-E18A977A6D72}"/>
                </a:ext>
              </a:extLst>
            </p:cNvPr>
            <p:cNvGrpSpPr/>
            <p:nvPr/>
          </p:nvGrpSpPr>
          <p:grpSpPr>
            <a:xfrm>
              <a:off x="4726052" y="2779521"/>
              <a:ext cx="1909327" cy="1365393"/>
              <a:chOff x="5288733" y="2779521"/>
              <a:chExt cx="1909327" cy="1365393"/>
            </a:xfrm>
          </p:grpSpPr>
          <p:sp>
            <p:nvSpPr>
              <p:cNvPr id="15" name="Folded Corner 24">
                <a:extLst>
                  <a:ext uri="{FF2B5EF4-FFF2-40B4-BE49-F238E27FC236}">
                    <a16:creationId xmlns:a16="http://schemas.microsoft.com/office/drawing/2014/main" id="{D4E6FAF3-A030-4472-A1B0-FE219FF06935}"/>
                  </a:ext>
                </a:extLst>
              </p:cNvPr>
              <p:cNvSpPr/>
              <p:nvPr/>
            </p:nvSpPr>
            <p:spPr>
              <a:xfrm>
                <a:off x="5288733" y="2779521"/>
                <a:ext cx="1909327" cy="136539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solidFill>
                    <a:srgbClr val="253746"/>
                  </a:solidFill>
                </a:endParaRPr>
              </a:p>
              <a:p>
                <a:r>
                  <a:rPr lang="en-GB" sz="2000" b="1" dirty="0">
                    <a:solidFill>
                      <a:srgbClr val="253746"/>
                    </a:solidFill>
                  </a:rPr>
                  <a:t>         363</a:t>
                </a:r>
              </a:p>
              <a:p>
                <a:r>
                  <a:rPr lang="en-GB" sz="2000" b="1" dirty="0">
                    <a:solidFill>
                      <a:srgbClr val="253746"/>
                    </a:solidFill>
                  </a:rPr>
                  <a:t>      +   53</a:t>
                </a:r>
              </a:p>
              <a:p>
                <a:r>
                  <a:rPr lang="en-GB" sz="2000" b="1" dirty="0">
                    <a:solidFill>
                      <a:srgbClr val="253746"/>
                    </a:solidFill>
                  </a:rPr>
                  <a:t>             </a:t>
                </a:r>
              </a:p>
              <a:p>
                <a:r>
                  <a:rPr lang="en-GB" sz="2000" b="1" dirty="0">
                    <a:solidFill>
                      <a:srgbClr val="253746"/>
                    </a:solidFill>
                  </a:rPr>
                  <a:t>         </a:t>
                </a:r>
              </a:p>
            </p:txBody>
          </p:sp>
          <p:grpSp>
            <p:nvGrpSpPr>
              <p:cNvPr id="16" name="Group 15">
                <a:extLst>
                  <a:ext uri="{FF2B5EF4-FFF2-40B4-BE49-F238E27FC236}">
                    <a16:creationId xmlns:a16="http://schemas.microsoft.com/office/drawing/2014/main" id="{A1A0BF6E-7C21-4A00-8CA8-36CE64878D1B}"/>
                  </a:ext>
                </a:extLst>
              </p:cNvPr>
              <p:cNvGrpSpPr/>
              <p:nvPr/>
            </p:nvGrpSpPr>
            <p:grpSpPr>
              <a:xfrm>
                <a:off x="5803524" y="3723950"/>
                <a:ext cx="558765" cy="324000"/>
                <a:chOff x="4233811" y="857949"/>
                <a:chExt cx="558765" cy="324000"/>
              </a:xfrm>
            </p:grpSpPr>
            <p:cxnSp>
              <p:nvCxnSpPr>
                <p:cNvPr id="17" name="Straight Connector 16">
                  <a:extLst>
                    <a:ext uri="{FF2B5EF4-FFF2-40B4-BE49-F238E27FC236}">
                      <a16:creationId xmlns:a16="http://schemas.microsoft.com/office/drawing/2014/main" id="{319640C1-3DDC-4CB7-B503-37F85BBB828C}"/>
                    </a:ext>
                  </a:extLst>
                </p:cNvPr>
                <p:cNvCxnSpPr/>
                <p:nvPr/>
              </p:nvCxnSpPr>
              <p:spPr>
                <a:xfrm>
                  <a:off x="4233811" y="857949"/>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0F38B9-D036-4B29-ADC1-A4D3183A806F}"/>
                    </a:ext>
                  </a:extLst>
                </p:cNvPr>
                <p:cNvCxnSpPr/>
                <p:nvPr/>
              </p:nvCxnSpPr>
              <p:spPr>
                <a:xfrm>
                  <a:off x="4233811" y="1181949"/>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4" name="Picture 13">
              <a:extLst>
                <a:ext uri="{FF2B5EF4-FFF2-40B4-BE49-F238E27FC236}">
                  <a16:creationId xmlns:a16="http://schemas.microsoft.com/office/drawing/2014/main" id="{426A61A9-3CC2-41A8-A64F-43A40A9EA7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2042" y="3358879"/>
              <a:ext cx="501033" cy="501242"/>
            </a:xfrm>
            <a:prstGeom prst="rect">
              <a:avLst/>
            </a:prstGeom>
          </p:spPr>
        </p:pic>
      </p:grpSp>
      <p:grpSp>
        <p:nvGrpSpPr>
          <p:cNvPr id="20" name="Group 19">
            <a:extLst>
              <a:ext uri="{FF2B5EF4-FFF2-40B4-BE49-F238E27FC236}">
                <a16:creationId xmlns:a16="http://schemas.microsoft.com/office/drawing/2014/main" id="{DF1B3775-840D-4C4C-B904-90E90350EE75}"/>
              </a:ext>
            </a:extLst>
          </p:cNvPr>
          <p:cNvGrpSpPr/>
          <p:nvPr/>
        </p:nvGrpSpPr>
        <p:grpSpPr>
          <a:xfrm>
            <a:off x="6587163" y="2678223"/>
            <a:ext cx="2073933" cy="1385375"/>
            <a:chOff x="9270879" y="3697423"/>
            <a:chExt cx="2073933" cy="1385375"/>
          </a:xfrm>
        </p:grpSpPr>
        <p:grpSp>
          <p:nvGrpSpPr>
            <p:cNvPr id="23" name="Group 22">
              <a:extLst>
                <a:ext uri="{FF2B5EF4-FFF2-40B4-BE49-F238E27FC236}">
                  <a16:creationId xmlns:a16="http://schemas.microsoft.com/office/drawing/2014/main" id="{5008413D-30A7-49CD-9494-9C29E7E9C07F}"/>
                </a:ext>
              </a:extLst>
            </p:cNvPr>
            <p:cNvGrpSpPr/>
            <p:nvPr/>
          </p:nvGrpSpPr>
          <p:grpSpPr>
            <a:xfrm>
              <a:off x="9270879" y="3697423"/>
              <a:ext cx="1909327" cy="1385375"/>
              <a:chOff x="6386417" y="3697423"/>
              <a:chExt cx="1909327" cy="1385375"/>
            </a:xfrm>
          </p:grpSpPr>
          <p:sp>
            <p:nvSpPr>
              <p:cNvPr id="25" name="Folded Corner 29">
                <a:extLst>
                  <a:ext uri="{FF2B5EF4-FFF2-40B4-BE49-F238E27FC236}">
                    <a16:creationId xmlns:a16="http://schemas.microsoft.com/office/drawing/2014/main" id="{1AA92930-4BBB-4360-9836-16E610499802}"/>
                  </a:ext>
                </a:extLst>
              </p:cNvPr>
              <p:cNvSpPr/>
              <p:nvPr/>
            </p:nvSpPr>
            <p:spPr>
              <a:xfrm>
                <a:off x="6386417" y="3697423"/>
                <a:ext cx="1909327" cy="1385375"/>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solidFill>
                    <a:srgbClr val="253746"/>
                  </a:solidFill>
                </a:endParaRPr>
              </a:p>
              <a:p>
                <a:r>
                  <a:rPr lang="en-GB" sz="2000" b="1" dirty="0">
                    <a:solidFill>
                      <a:srgbClr val="253746"/>
                    </a:solidFill>
                  </a:rPr>
                  <a:t>         363</a:t>
                </a:r>
              </a:p>
              <a:p>
                <a:r>
                  <a:rPr lang="en-GB" sz="2000" b="1" dirty="0">
                    <a:solidFill>
                      <a:srgbClr val="253746"/>
                    </a:solidFill>
                  </a:rPr>
                  <a:t>      +   53</a:t>
                </a:r>
              </a:p>
              <a:p>
                <a:r>
                  <a:rPr lang="en-GB" sz="2000" b="1" dirty="0">
                    <a:solidFill>
                      <a:srgbClr val="253746"/>
                    </a:solidFill>
                  </a:rPr>
                  <a:t>         1  </a:t>
                </a:r>
              </a:p>
              <a:p>
                <a:r>
                  <a:rPr lang="en-GB" sz="2000" b="1" dirty="0">
                    <a:solidFill>
                      <a:srgbClr val="253746"/>
                    </a:solidFill>
                  </a:rPr>
                  <a:t>         416 </a:t>
                </a:r>
              </a:p>
            </p:txBody>
          </p:sp>
          <p:grpSp>
            <p:nvGrpSpPr>
              <p:cNvPr id="26" name="Group 25">
                <a:extLst>
                  <a:ext uri="{FF2B5EF4-FFF2-40B4-BE49-F238E27FC236}">
                    <a16:creationId xmlns:a16="http://schemas.microsoft.com/office/drawing/2014/main" id="{C3DC0B88-41B9-460C-9F46-CE32F38DE4FB}"/>
                  </a:ext>
                </a:extLst>
              </p:cNvPr>
              <p:cNvGrpSpPr/>
              <p:nvPr/>
            </p:nvGrpSpPr>
            <p:grpSpPr>
              <a:xfrm>
                <a:off x="6933713" y="4687477"/>
                <a:ext cx="558765" cy="324000"/>
                <a:chOff x="5364000" y="1821476"/>
                <a:chExt cx="558765" cy="324000"/>
              </a:xfrm>
            </p:grpSpPr>
            <p:cxnSp>
              <p:nvCxnSpPr>
                <p:cNvPr id="27" name="Straight Connector 26">
                  <a:extLst>
                    <a:ext uri="{FF2B5EF4-FFF2-40B4-BE49-F238E27FC236}">
                      <a16:creationId xmlns:a16="http://schemas.microsoft.com/office/drawing/2014/main" id="{2858541E-90B2-43A5-8D47-5EE944D775B5}"/>
                    </a:ext>
                  </a:extLst>
                </p:cNvPr>
                <p:cNvCxnSpPr/>
                <p:nvPr/>
              </p:nvCxnSpPr>
              <p:spPr>
                <a:xfrm>
                  <a:off x="5364000" y="1821476"/>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4C5E504-888B-4CF8-B9E6-EA5EA38A7FCA}"/>
                    </a:ext>
                  </a:extLst>
                </p:cNvPr>
                <p:cNvCxnSpPr/>
                <p:nvPr/>
              </p:nvCxnSpPr>
              <p:spPr>
                <a:xfrm>
                  <a:off x="5364000" y="2145476"/>
                  <a:ext cx="558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9FD2A5C6-179D-4B7B-82AD-202E3AF3AC50}"/>
                </a:ext>
              </a:extLst>
            </p:cNvPr>
            <p:cNvSpPr txBox="1"/>
            <p:nvPr/>
          </p:nvSpPr>
          <p:spPr>
            <a:xfrm>
              <a:off x="10479314" y="4601263"/>
              <a:ext cx="865498" cy="400110"/>
            </a:xfrm>
            <a:prstGeom prst="rect">
              <a:avLst/>
            </a:prstGeom>
            <a:noFill/>
          </p:spPr>
          <p:txBody>
            <a:bodyPr wrap="square" rtlCol="0">
              <a:spAutoFit/>
            </a:bodyPr>
            <a:lstStyle/>
            <a:p>
              <a:r>
                <a:rPr lang="en-GB" sz="2000" dirty="0">
                  <a:solidFill>
                    <a:schemeClr val="accent6"/>
                  </a:solidFill>
                  <a:sym typeface="Wingdings"/>
                </a:rPr>
                <a:t></a:t>
              </a:r>
              <a:endParaRPr lang="en-GB" sz="2000" dirty="0">
                <a:solidFill>
                  <a:schemeClr val="accent6"/>
                </a:solidFill>
              </a:endParaRPr>
            </a:p>
          </p:txBody>
        </p:sp>
      </p:grpSp>
      <p:sp>
        <p:nvSpPr>
          <p:cNvPr id="29" name="TextBox 28">
            <a:extLst>
              <a:ext uri="{FF2B5EF4-FFF2-40B4-BE49-F238E27FC236}">
                <a16:creationId xmlns:a16="http://schemas.microsoft.com/office/drawing/2014/main" id="{5D7EB395-E6F8-4C47-B30A-DC6DFBD2F250}"/>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4: </a:t>
            </a:r>
            <a:r>
              <a:rPr lang="en-GB" sz="2000" b="1" dirty="0">
                <a:solidFill>
                  <a:srgbClr val="0000CC"/>
                </a:solidFill>
              </a:rPr>
              <a:t>Use counting up (Frog) to subtract numbers either side of a multiple of 100, e.g. 432 – 356; Check subtraction with addition.</a:t>
            </a:r>
          </a:p>
        </p:txBody>
      </p:sp>
      <p:sp>
        <p:nvSpPr>
          <p:cNvPr id="30" name="Speech Bubble: Rectangle with Corners Rounded 10">
            <a:extLst>
              <a:ext uri="{FF2B5EF4-FFF2-40B4-BE49-F238E27FC236}">
                <a16:creationId xmlns:a16="http://schemas.microsoft.com/office/drawing/2014/main" id="{7793BDB3-ED5F-4394-A6D2-F2E85DC633D2}"/>
              </a:ext>
            </a:extLst>
          </p:cNvPr>
          <p:cNvSpPr/>
          <p:nvPr/>
        </p:nvSpPr>
        <p:spPr>
          <a:xfrm>
            <a:off x="4316686" y="4554166"/>
            <a:ext cx="3874814" cy="1358312"/>
          </a:xfrm>
          <a:prstGeom prst="wedgeEllipseCallout">
            <a:avLst>
              <a:gd name="adj1" fmla="val -46496"/>
              <a:gd name="adj2" fmla="val 1606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chemeClr val="tx1"/>
                </a:solidFill>
              </a:rPr>
              <a:t>You could also check by counting on 50 from 363 and then 3 more.</a:t>
            </a:r>
            <a:endParaRPr lang="en-GB" sz="2000" b="1" dirty="0">
              <a:solidFill>
                <a:srgbClr val="253746"/>
              </a:solidFill>
            </a:endParaRPr>
          </a:p>
        </p:txBody>
      </p:sp>
    </p:spTree>
    <p:extLst>
      <p:ext uri="{BB962C8B-B14F-4D97-AF65-F5344CB8AC3E}">
        <p14:creationId xmlns:p14="http://schemas.microsoft.com/office/powerpoint/2010/main" val="289950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75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a16="http://schemas.microsoft.com/office/drawing/2014/main" id="{0CE83F76-BD1E-465A-9AF8-F949D41B50BE}"/>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Short Mental Workout</a:t>
            </a:r>
          </a:p>
          <a:p>
            <a:pPr algn="ctr">
              <a:spcAft>
                <a:spcPts val="1000"/>
              </a:spcAft>
              <a:buClr>
                <a:srgbClr val="EA7600"/>
              </a:buClr>
              <a:buSzPct val="120000"/>
            </a:pPr>
            <a:r>
              <a:rPr lang="en-US" sz="2000" b="1" dirty="0">
                <a:solidFill>
                  <a:srgbClr val="5B9BD5">
                    <a:lumMod val="75000"/>
                  </a:srgbClr>
                </a:solidFill>
              </a:rPr>
              <a:t>Complements to 100. </a:t>
            </a:r>
          </a:p>
        </p:txBody>
      </p:sp>
      <p:pic>
        <p:nvPicPr>
          <p:cNvPr id="16" name="Picture 6" descr="Brain, Cranium, Head, Psychology, Skull">
            <a:extLst>
              <a:ext uri="{FF2B5EF4-FFF2-40B4-BE49-F238E27FC236}">
                <a16:creationId xmlns:a16="http://schemas.microsoft.com/office/drawing/2014/main" id="{67E46EA6-D212-49FD-8D5B-33BBC9F6504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25057" y="1244246"/>
            <a:ext cx="2293886" cy="19596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8B6565-210D-4182-B30D-5863D47F10CE}"/>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Counting up subtraction (Frog)</a:t>
            </a:r>
          </a:p>
        </p:txBody>
      </p:sp>
    </p:spTree>
    <p:extLst>
      <p:ext uri="{BB962C8B-B14F-4D97-AF65-F5344CB8AC3E}">
        <p14:creationId xmlns:p14="http://schemas.microsoft.com/office/powerpoint/2010/main" val="504216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pic>
        <p:nvPicPr>
          <p:cNvPr id="4" name="Picture 3">
            <a:extLst>
              <a:ext uri="{FF2B5EF4-FFF2-40B4-BE49-F238E27FC236}">
                <a16:creationId xmlns:a16="http://schemas.microsoft.com/office/drawing/2014/main" id="{5FC666E7-DABE-4F32-AB77-12BEC0DEDF5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98439" y="205162"/>
            <a:ext cx="5094015" cy="5794742"/>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2D3B3A55-2177-43F7-84DD-E401002FB15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30981" y="3018656"/>
            <a:ext cx="8597462" cy="3090441"/>
          </a:xfrm>
          <a:prstGeom prst="rect">
            <a:avLst/>
          </a:prstGeom>
          <a:ln>
            <a:solidFill>
              <a:srgbClr val="FFC000"/>
            </a:solidFill>
          </a:ln>
        </p:spPr>
      </p:pic>
      <p:grpSp>
        <p:nvGrpSpPr>
          <p:cNvPr id="11" name="Group 10">
            <a:extLst>
              <a:ext uri="{FF2B5EF4-FFF2-40B4-BE49-F238E27FC236}">
                <a16:creationId xmlns:a16="http://schemas.microsoft.com/office/drawing/2014/main" id="{833CFEF8-B6C4-4376-9340-F2A18B539F01}"/>
              </a:ext>
            </a:extLst>
          </p:cNvPr>
          <p:cNvGrpSpPr/>
          <p:nvPr/>
        </p:nvGrpSpPr>
        <p:grpSpPr>
          <a:xfrm>
            <a:off x="6932537" y="4631522"/>
            <a:ext cx="1713640" cy="1160976"/>
            <a:chOff x="1834709" y="4015907"/>
            <a:chExt cx="1606379" cy="952832"/>
          </a:xfrm>
        </p:grpSpPr>
        <p:sp>
          <p:nvSpPr>
            <p:cNvPr id="12" name="Rounded Rectangle 13">
              <a:extLst>
                <a:ext uri="{FF2B5EF4-FFF2-40B4-BE49-F238E27FC236}">
                  <a16:creationId xmlns:a16="http://schemas.microsoft.com/office/drawing/2014/main" id="{96EECB6A-4DFD-4E29-ABB0-E9C6CBA8199E}"/>
                </a:ext>
              </a:extLst>
            </p:cNvPr>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3" name="Picture 2" descr="Related image">
              <a:extLst>
                <a:ext uri="{FF2B5EF4-FFF2-40B4-BE49-F238E27FC236}">
                  <a16:creationId xmlns:a16="http://schemas.microsoft.com/office/drawing/2014/main" id="{376AA295-0A7A-4B91-A15D-70159298B628}"/>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58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6" name="TextBox 15">
            <a:extLst>
              <a:ext uri="{FF2B5EF4-FFF2-40B4-BE49-F238E27FC236}">
                <a16:creationId xmlns:a16="http://schemas.microsoft.com/office/drawing/2014/main" id="{02231CE7-88FD-4EC2-99EC-B5144B635BDC}"/>
              </a:ext>
            </a:extLst>
          </p:cNvPr>
          <p:cNvSpPr txBox="1"/>
          <p:nvPr/>
        </p:nvSpPr>
        <p:spPr>
          <a:xfrm>
            <a:off x="116681" y="-62953"/>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Counting up subtraction (Frog)</a:t>
            </a:r>
          </a:p>
        </p:txBody>
      </p:sp>
      <p:grpSp>
        <p:nvGrpSpPr>
          <p:cNvPr id="6" name="Group 5">
            <a:extLst>
              <a:ext uri="{FF2B5EF4-FFF2-40B4-BE49-F238E27FC236}">
                <a16:creationId xmlns:a16="http://schemas.microsoft.com/office/drawing/2014/main" id="{9CB61F25-EE27-457F-8A04-F14DE3A5DF49}"/>
              </a:ext>
            </a:extLst>
          </p:cNvPr>
          <p:cNvGrpSpPr/>
          <p:nvPr/>
        </p:nvGrpSpPr>
        <p:grpSpPr>
          <a:xfrm>
            <a:off x="1838202" y="458348"/>
            <a:ext cx="5898706" cy="935402"/>
            <a:chOff x="1802245" y="1461437"/>
            <a:chExt cx="5898706" cy="935402"/>
          </a:xfrm>
        </p:grpSpPr>
        <p:sp>
          <p:nvSpPr>
            <p:cNvPr id="7" name="TextBox 6">
              <a:extLst>
                <a:ext uri="{FF2B5EF4-FFF2-40B4-BE49-F238E27FC236}">
                  <a16:creationId xmlns:a16="http://schemas.microsoft.com/office/drawing/2014/main" id="{33CD7839-7F33-41E6-86BC-E45D97B4A102}"/>
                </a:ext>
              </a:extLst>
            </p:cNvPr>
            <p:cNvSpPr txBox="1"/>
            <p:nvPr/>
          </p:nvSpPr>
          <p:spPr>
            <a:xfrm>
              <a:off x="1802245" y="1800799"/>
              <a:ext cx="5553073" cy="400110"/>
            </a:xfrm>
            <a:prstGeom prst="rect">
              <a:avLst/>
            </a:prstGeom>
            <a:noFill/>
          </p:spPr>
          <p:txBody>
            <a:bodyPr wrap="square" rtlCol="0">
              <a:spAutoFit/>
            </a:bodyPr>
            <a:lstStyle/>
            <a:p>
              <a:pPr algn="ctr"/>
              <a:r>
                <a:rPr lang="en-GB" sz="2000" b="1" dirty="0">
                  <a:solidFill>
                    <a:srgbClr val="253746"/>
                  </a:solidFill>
                </a:rPr>
                <a:t>Well Done!  You’ve completed this unit.</a:t>
              </a:r>
            </a:p>
          </p:txBody>
        </p:sp>
        <p:pic>
          <p:nvPicPr>
            <p:cNvPr id="8" name="Picture 3" descr="N:\Documents\Website\Wagtail Website\User Manuel for HT\Smiley-face.png">
              <a:extLst>
                <a:ext uri="{FF2B5EF4-FFF2-40B4-BE49-F238E27FC236}">
                  <a16:creationId xmlns:a16="http://schemas.microsoft.com/office/drawing/2014/main" id="{C6623B19-C728-4F5F-AB19-AA104359C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724" y="1461437"/>
              <a:ext cx="944227" cy="93540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A1F6C3ED-E419-4442-A19B-84EC4529F849}"/>
              </a:ext>
            </a:extLst>
          </p:cNvPr>
          <p:cNvSpPr txBox="1"/>
          <p:nvPr/>
        </p:nvSpPr>
        <p:spPr>
          <a:xfrm>
            <a:off x="567945" y="1208074"/>
            <a:ext cx="8277726" cy="4860305"/>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b="1" dirty="0">
                <a:solidFill>
                  <a:srgbClr val="253746"/>
                </a:solidFill>
              </a:rPr>
              <a:t>Day 1</a:t>
            </a:r>
          </a:p>
          <a:p>
            <a:pPr>
              <a:buClr>
                <a:srgbClr val="EA7600"/>
              </a:buClr>
              <a:buSzPct val="120000"/>
            </a:pPr>
            <a:r>
              <a:rPr lang="en-GB" b="1" dirty="0">
                <a:solidFill>
                  <a:srgbClr val="006400"/>
                </a:solidFill>
              </a:rPr>
              <a:t>Use ‘Frog’ (counting up) to subtract pairs of 2-digit numbers (answers &lt;20).</a:t>
            </a:r>
          </a:p>
          <a:p>
            <a:pPr>
              <a:spcAft>
                <a:spcPts val="400"/>
              </a:spcAft>
              <a:buClr>
                <a:srgbClr val="EA7600"/>
              </a:buClr>
              <a:buSzPct val="120000"/>
            </a:pPr>
            <a:r>
              <a:rPr lang="en-GB" b="1" dirty="0">
                <a:solidFill>
                  <a:srgbClr val="0000CC"/>
                </a:solidFill>
              </a:rPr>
              <a:t>Use ‘Frog’ (counting up) to subtract pairs of 2-digit numbers (answers &gt;20).</a:t>
            </a:r>
          </a:p>
          <a:p>
            <a:pPr>
              <a:buClr>
                <a:srgbClr val="EA7600"/>
              </a:buClr>
              <a:buSzPct val="120000"/>
            </a:pPr>
            <a:r>
              <a:rPr lang="en-GB" b="1" dirty="0">
                <a:solidFill>
                  <a:srgbClr val="253746"/>
                </a:solidFill>
              </a:rPr>
              <a:t>Day 2</a:t>
            </a:r>
          </a:p>
          <a:p>
            <a:pPr>
              <a:buClr>
                <a:srgbClr val="EA7600"/>
              </a:buClr>
              <a:buSzPct val="120000"/>
            </a:pPr>
            <a:r>
              <a:rPr lang="en-GB" b="1" dirty="0">
                <a:solidFill>
                  <a:srgbClr val="006400"/>
                </a:solidFill>
              </a:rPr>
              <a:t>Use ‘Frog’ (counting up) to subtract pairs of 2-digit numbers (answers &lt;30).</a:t>
            </a:r>
          </a:p>
          <a:p>
            <a:pPr>
              <a:spcAft>
                <a:spcPts val="400"/>
              </a:spcAft>
              <a:buClr>
                <a:srgbClr val="EA7600"/>
              </a:buClr>
              <a:buSzPct val="120000"/>
            </a:pPr>
            <a:r>
              <a:rPr lang="en-GB" b="1" dirty="0">
                <a:solidFill>
                  <a:srgbClr val="0000CC"/>
                </a:solidFill>
              </a:rPr>
              <a:t>Subtract 2-digit numbers from numbers &gt;100. Explore use of counting up and counting back, discussing choice of method.</a:t>
            </a:r>
          </a:p>
          <a:p>
            <a:pPr>
              <a:buClr>
                <a:srgbClr val="EA7600"/>
              </a:buClr>
              <a:buSzPct val="120000"/>
            </a:pPr>
            <a:r>
              <a:rPr lang="en-GB" b="1" dirty="0">
                <a:solidFill>
                  <a:srgbClr val="253746"/>
                </a:solidFill>
              </a:rPr>
              <a:t>Day 3</a:t>
            </a:r>
          </a:p>
          <a:p>
            <a:pPr>
              <a:buClr>
                <a:srgbClr val="EA7600"/>
              </a:buClr>
              <a:buSzPct val="120000"/>
            </a:pPr>
            <a:r>
              <a:rPr lang="en-GB" b="1" dirty="0">
                <a:solidFill>
                  <a:srgbClr val="006400"/>
                </a:solidFill>
              </a:rPr>
              <a:t>Use counting up (Frog) to subtract numbers either side of 100, e.g. 102 - 86.</a:t>
            </a:r>
          </a:p>
          <a:p>
            <a:pPr>
              <a:buClr>
                <a:srgbClr val="EA7600"/>
              </a:buClr>
              <a:buSzPct val="120000"/>
            </a:pPr>
            <a:r>
              <a:rPr lang="en-GB" b="1" dirty="0">
                <a:solidFill>
                  <a:srgbClr val="0000CC"/>
                </a:solidFill>
              </a:rPr>
              <a:t>Use counting up (Frog) to subtract numbers either side of a multiple of 100,</a:t>
            </a:r>
          </a:p>
          <a:p>
            <a:pPr>
              <a:spcAft>
                <a:spcPts val="400"/>
              </a:spcAft>
              <a:buClr>
                <a:srgbClr val="EA7600"/>
              </a:buClr>
              <a:buSzPct val="120000"/>
            </a:pPr>
            <a:r>
              <a:rPr lang="en-GB" b="1" dirty="0">
                <a:solidFill>
                  <a:srgbClr val="0000CC"/>
                </a:solidFill>
              </a:rPr>
              <a:t>e.g. 402 - 356.</a:t>
            </a:r>
          </a:p>
          <a:p>
            <a:pPr>
              <a:buClr>
                <a:srgbClr val="EA7600"/>
              </a:buClr>
              <a:buSzPct val="120000"/>
            </a:pPr>
            <a:r>
              <a:rPr lang="en-GB" b="1" dirty="0">
                <a:solidFill>
                  <a:srgbClr val="253746"/>
                </a:solidFill>
              </a:rPr>
              <a:t>Day 4</a:t>
            </a:r>
          </a:p>
          <a:p>
            <a:pPr>
              <a:buClr>
                <a:srgbClr val="EA7600"/>
              </a:buClr>
              <a:buSzPct val="120000"/>
            </a:pPr>
            <a:r>
              <a:rPr lang="en-GB" b="1" dirty="0">
                <a:solidFill>
                  <a:srgbClr val="006400"/>
                </a:solidFill>
              </a:rPr>
              <a:t>Use counting up (Frog) to subtract numbers either side of 100, e.g. 112 - 86.</a:t>
            </a:r>
          </a:p>
          <a:p>
            <a:pPr>
              <a:buClr>
                <a:srgbClr val="EA7600"/>
              </a:buClr>
              <a:buSzPct val="120000"/>
            </a:pPr>
            <a:r>
              <a:rPr lang="en-GB" b="1" dirty="0">
                <a:solidFill>
                  <a:srgbClr val="0000CC"/>
                </a:solidFill>
              </a:rPr>
              <a:t>Use counting up (Frog) to subtract numbers either side of a multiple of 100, </a:t>
            </a:r>
          </a:p>
          <a:p>
            <a:pPr>
              <a:buClr>
                <a:srgbClr val="EA7600"/>
              </a:buClr>
              <a:buSzPct val="120000"/>
            </a:pPr>
            <a:r>
              <a:rPr lang="en-GB" b="1" dirty="0">
                <a:solidFill>
                  <a:srgbClr val="0000CC"/>
                </a:solidFill>
              </a:rPr>
              <a:t>e.g. 432 - 356; Check subtraction with addition.</a:t>
            </a:r>
          </a:p>
        </p:txBody>
      </p:sp>
    </p:spTree>
    <p:extLst>
      <p:ext uri="{BB962C8B-B14F-4D97-AF65-F5344CB8AC3E}">
        <p14:creationId xmlns:p14="http://schemas.microsoft.com/office/powerpoint/2010/main" val="1393231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52</a:t>
            </a:fld>
            <a:endParaRPr lang="en-GB" dirty="0">
              <a:solidFill>
                <a:srgbClr val="EA7600"/>
              </a:solidFill>
            </a:endParaRP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dirty="0"/>
              <a:t>Year 3/4</a:t>
            </a:r>
          </a:p>
        </p:txBody>
      </p:sp>
      <p:sp>
        <p:nvSpPr>
          <p:cNvPr id="11" name="Rectangle 10">
            <a:extLst>
              <a:ext uri="{FF2B5EF4-FFF2-40B4-BE49-F238E27FC236}">
                <a16:creationId xmlns:a16="http://schemas.microsoft.com/office/drawing/2014/main" id="{50021B3A-1E31-496A-B5DA-B2003772B09A}"/>
              </a:ext>
            </a:extLst>
          </p:cNvPr>
          <p:cNvSpPr/>
          <p:nvPr/>
        </p:nvSpPr>
        <p:spPr>
          <a:xfrm>
            <a:off x="1551725" y="140677"/>
            <a:ext cx="6108820" cy="590818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questions</a:t>
            </a:r>
          </a:p>
          <a:p>
            <a:pPr marL="66675" algn="ctr">
              <a:spcAft>
                <a:spcPts val="600"/>
              </a:spcAft>
            </a:pPr>
            <a:endParaRPr lang="en-GB" sz="2000" b="1" dirty="0">
              <a:solidFill>
                <a:schemeClr val="tx1"/>
              </a:solidFill>
            </a:endParaRPr>
          </a:p>
          <a:p>
            <a:pPr marL="66675">
              <a:spcAft>
                <a:spcPts val="600"/>
              </a:spcAft>
            </a:pPr>
            <a:r>
              <a:rPr lang="en-GB" b="1" dirty="0">
                <a:solidFill>
                  <a:schemeClr val="tx1"/>
                </a:solidFill>
              </a:rPr>
              <a:t>Year 3</a:t>
            </a:r>
            <a:endParaRPr lang="en-GB" sz="1700" b="1" dirty="0">
              <a:solidFill>
                <a:schemeClr val="tx1"/>
              </a:solidFill>
            </a:endParaRP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Write 3 different subtractions where Frog does 2 hops and they are both 7.</a:t>
            </a:r>
          </a:p>
          <a:p>
            <a:pPr marL="66675">
              <a:spcAft>
                <a:spcPts val="600"/>
              </a:spcAft>
            </a:pPr>
            <a:endParaRPr lang="en-GB" sz="1600" dirty="0">
              <a:solidFill>
                <a:schemeClr val="tx1"/>
              </a:solidFill>
            </a:endParaRP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Use Maths Frog to help you write the missing digits:</a:t>
            </a:r>
          </a:p>
          <a:p>
            <a:pPr marL="66675">
              <a:spcAft>
                <a:spcPts val="600"/>
              </a:spcAft>
            </a:pPr>
            <a:r>
              <a:rPr lang="en-GB" sz="1600" dirty="0">
                <a:solidFill>
                  <a:schemeClr val="tx1"/>
                </a:solidFill>
              </a:rPr>
              <a:t>7 ☐ – 4 8 = 3 4</a:t>
            </a:r>
          </a:p>
          <a:p>
            <a:pPr marL="66675">
              <a:spcAft>
                <a:spcPts val="600"/>
              </a:spcAft>
            </a:pPr>
            <a:r>
              <a:rPr lang="en-GB" sz="1600" dirty="0">
                <a:solidFill>
                  <a:schemeClr val="tx1"/>
                </a:solidFill>
              </a:rPr>
              <a:t>☐ 5 – 2 7 = 6 ☐</a:t>
            </a:r>
          </a:p>
          <a:p>
            <a:pPr marL="66675">
              <a:spcAft>
                <a:spcPts val="600"/>
              </a:spcAft>
            </a:pPr>
            <a:endParaRPr lang="en-GB" sz="1600" dirty="0">
              <a:solidFill>
                <a:schemeClr val="tx1"/>
              </a:solidFill>
            </a:endParaRP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Write 3 pairs of numbers, each having a difference of 17. One of the numbers must be more than 100, the other must be less than 100.</a:t>
            </a:r>
          </a:p>
          <a:p>
            <a:pPr marL="66675">
              <a:spcAft>
                <a:spcPts val="600"/>
              </a:spcAft>
            </a:pPr>
            <a:endParaRPr lang="en-GB" sz="2000" dirty="0">
              <a:solidFill>
                <a:schemeClr val="tx1"/>
              </a:solidFill>
            </a:endParaRPr>
          </a:p>
          <a:p>
            <a:pPr marL="66675" algn="ctr">
              <a:spcAft>
                <a:spcPts val="600"/>
              </a:spcAft>
            </a:pPr>
            <a:r>
              <a:rPr lang="en-GB" sz="2000" b="1" dirty="0">
                <a:solidFill>
                  <a:schemeClr val="tx1"/>
                </a:solidFill>
              </a:rPr>
              <a:t> </a:t>
            </a:r>
          </a:p>
        </p:txBody>
      </p:sp>
    </p:spTree>
    <p:extLst>
      <p:ext uri="{BB962C8B-B14F-4D97-AF65-F5344CB8AC3E}">
        <p14:creationId xmlns:p14="http://schemas.microsoft.com/office/powerpoint/2010/main" val="3262603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53</a:t>
            </a:fld>
            <a:endParaRPr lang="en-GB" dirty="0">
              <a:solidFill>
                <a:srgbClr val="EA7600"/>
              </a:solidFill>
            </a:endParaRP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dirty="0"/>
              <a:t>Year 3/4</a:t>
            </a:r>
          </a:p>
        </p:txBody>
      </p:sp>
      <p:sp>
        <p:nvSpPr>
          <p:cNvPr id="11" name="Rectangle 10">
            <a:extLst>
              <a:ext uri="{FF2B5EF4-FFF2-40B4-BE49-F238E27FC236}">
                <a16:creationId xmlns:a16="http://schemas.microsoft.com/office/drawing/2014/main" id="{50021B3A-1E31-496A-B5DA-B2003772B09A}"/>
              </a:ext>
            </a:extLst>
          </p:cNvPr>
          <p:cNvSpPr/>
          <p:nvPr/>
        </p:nvSpPr>
        <p:spPr>
          <a:xfrm>
            <a:off x="1551725" y="140677"/>
            <a:ext cx="6108820" cy="590818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a:t>
            </a:r>
            <a:r>
              <a:rPr lang="en-GB" sz="2000" b="1" dirty="0">
                <a:solidFill>
                  <a:srgbClr val="00B050"/>
                </a:solidFill>
              </a:rPr>
              <a:t>answers</a:t>
            </a:r>
          </a:p>
          <a:p>
            <a:pPr marL="66675" algn="ctr">
              <a:spcAft>
                <a:spcPts val="600"/>
              </a:spcAft>
            </a:pPr>
            <a:endParaRPr lang="en-GB" sz="2000" b="1" dirty="0">
              <a:solidFill>
                <a:schemeClr val="tx1"/>
              </a:solidFill>
            </a:endParaRPr>
          </a:p>
          <a:p>
            <a:pPr marL="66675">
              <a:spcAft>
                <a:spcPts val="600"/>
              </a:spcAft>
            </a:pPr>
            <a:r>
              <a:rPr lang="en-GB" b="1" dirty="0">
                <a:solidFill>
                  <a:schemeClr val="tx1"/>
                </a:solidFill>
              </a:rPr>
              <a:t>Year 3</a:t>
            </a:r>
            <a:endParaRPr lang="en-GB" sz="1700" b="1" dirty="0">
              <a:solidFill>
                <a:schemeClr val="tx1"/>
              </a:solidFill>
            </a:endParaRP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Write 3 different subtractions where Frog does 2 hops and they are both 7. </a:t>
            </a:r>
            <a:r>
              <a:rPr lang="en-GB" sz="16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37 – 23,  57 – 33, 107 – 93.  In each case the first hop of 7 takes Frog to a multiple of 10.</a:t>
            </a:r>
            <a:endParaRPr lang="en-GB" sz="1600" dirty="0">
              <a:solidFill>
                <a:schemeClr val="tx1"/>
              </a:solidFill>
            </a:endParaRP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Use Maths Frog to help you write the missing digits:</a:t>
            </a:r>
          </a:p>
          <a:p>
            <a:pPr marL="66675">
              <a:spcAft>
                <a:spcPts val="600"/>
              </a:spcAft>
            </a:pPr>
            <a:r>
              <a:rPr lang="en-GB" sz="1600" dirty="0">
                <a:solidFill>
                  <a:schemeClr val="tx1"/>
                </a:solidFill>
              </a:rPr>
              <a:t>7 </a:t>
            </a:r>
            <a:r>
              <a:rPr lang="en-GB" sz="1600" b="1" dirty="0">
                <a:solidFill>
                  <a:srgbClr val="00B050"/>
                </a:solidFill>
              </a:rPr>
              <a:t>2</a:t>
            </a:r>
            <a:r>
              <a:rPr lang="en-GB" sz="1600" dirty="0">
                <a:solidFill>
                  <a:schemeClr val="tx1"/>
                </a:solidFill>
              </a:rPr>
              <a:t> – 4 8 = 3 4</a:t>
            </a:r>
          </a:p>
          <a:p>
            <a:pPr marL="66675">
              <a:spcAft>
                <a:spcPts val="600"/>
              </a:spcAft>
            </a:pPr>
            <a:r>
              <a:rPr lang="en-GB" sz="1600" b="1" dirty="0">
                <a:solidFill>
                  <a:srgbClr val="00B050"/>
                </a:solidFill>
              </a:rPr>
              <a:t>9</a:t>
            </a:r>
            <a:r>
              <a:rPr lang="en-GB" sz="1600" dirty="0">
                <a:solidFill>
                  <a:schemeClr val="tx1"/>
                </a:solidFill>
              </a:rPr>
              <a:t> 5 – 2 7 = 6 </a:t>
            </a:r>
            <a:r>
              <a:rPr lang="en-GB" sz="1600" b="1" dirty="0">
                <a:solidFill>
                  <a:srgbClr val="00B050"/>
                </a:solidFill>
              </a:rPr>
              <a:t>8</a:t>
            </a: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Write 3 pairs of numbers, each having a difference of 17. One of the numbers must be more than 100, the other must be less than 100.</a:t>
            </a:r>
          </a:p>
          <a:p>
            <a:pPr marL="66675">
              <a:spcAft>
                <a:spcPts val="0"/>
              </a:spcAft>
            </a:pPr>
            <a:r>
              <a:rPr lang="en-GB" sz="16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16 possible answers:</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66675"/>
            <a:r>
              <a:rPr lang="en-GB" sz="1600" dirty="0">
                <a:solidFill>
                  <a:srgbClr val="00B050"/>
                </a:solidFill>
                <a:latin typeface="Calibri" panose="020F0502020204030204" pitchFamily="34" charset="0"/>
                <a:ea typeface="MS Mincho" panose="02020609040205080304" pitchFamily="49" charset="-128"/>
              </a:rPr>
              <a:t>116 and 99, 115 and 98, 114 and 97 ………….. 101 and 84.</a:t>
            </a:r>
            <a:endParaRPr lang="en-GB" sz="1600" dirty="0">
              <a:solidFill>
                <a:schemeClr val="tx1"/>
              </a:solidFill>
            </a:endParaRPr>
          </a:p>
          <a:p>
            <a:pPr marL="66675" algn="ctr">
              <a:spcAft>
                <a:spcPts val="600"/>
              </a:spcAft>
            </a:pPr>
            <a:r>
              <a:rPr lang="en-GB" sz="2000" b="1" dirty="0">
                <a:solidFill>
                  <a:schemeClr val="tx1"/>
                </a:solidFill>
              </a:rPr>
              <a:t> </a:t>
            </a:r>
          </a:p>
        </p:txBody>
      </p:sp>
    </p:spTree>
    <p:extLst>
      <p:ext uri="{BB962C8B-B14F-4D97-AF65-F5344CB8AC3E}">
        <p14:creationId xmlns:p14="http://schemas.microsoft.com/office/powerpoint/2010/main" val="3680580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54</a:t>
            </a:fld>
            <a:endParaRPr lang="en-GB" dirty="0">
              <a:solidFill>
                <a:srgbClr val="EA7600"/>
              </a:solidFill>
            </a:endParaRP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dirty="0"/>
              <a:t>Year 3/4</a:t>
            </a:r>
          </a:p>
        </p:txBody>
      </p:sp>
      <p:sp>
        <p:nvSpPr>
          <p:cNvPr id="11" name="Rectangle 10">
            <a:extLst>
              <a:ext uri="{FF2B5EF4-FFF2-40B4-BE49-F238E27FC236}">
                <a16:creationId xmlns:a16="http://schemas.microsoft.com/office/drawing/2014/main" id="{50021B3A-1E31-496A-B5DA-B2003772B09A}"/>
              </a:ext>
            </a:extLst>
          </p:cNvPr>
          <p:cNvSpPr/>
          <p:nvPr/>
        </p:nvSpPr>
        <p:spPr>
          <a:xfrm>
            <a:off x="1551725" y="140677"/>
            <a:ext cx="6108820" cy="590818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questions</a:t>
            </a:r>
          </a:p>
          <a:p>
            <a:pPr marL="66675" algn="ctr">
              <a:spcAft>
                <a:spcPts val="600"/>
              </a:spcAft>
            </a:pPr>
            <a:endParaRPr lang="en-GB" sz="2000" b="1" dirty="0">
              <a:solidFill>
                <a:schemeClr val="tx1"/>
              </a:solidFill>
            </a:endParaRPr>
          </a:p>
          <a:p>
            <a:pPr marL="66675">
              <a:spcAft>
                <a:spcPts val="600"/>
              </a:spcAft>
            </a:pPr>
            <a:r>
              <a:rPr lang="en-GB" b="1" dirty="0">
                <a:solidFill>
                  <a:schemeClr val="tx1"/>
                </a:solidFill>
              </a:rPr>
              <a:t>Year 4</a:t>
            </a: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Describe how you will complete each of these subtractions:</a:t>
            </a:r>
          </a:p>
          <a:p>
            <a:pPr marL="66675">
              <a:spcAft>
                <a:spcPts val="600"/>
              </a:spcAft>
            </a:pPr>
            <a:r>
              <a:rPr lang="en-GB" sz="1600" dirty="0">
                <a:solidFill>
                  <a:schemeClr val="tx1"/>
                </a:solidFill>
              </a:rPr>
              <a:t>102 – 67 = ☐</a:t>
            </a:r>
          </a:p>
          <a:p>
            <a:pPr marL="66675">
              <a:spcAft>
                <a:spcPts val="600"/>
              </a:spcAft>
            </a:pPr>
            <a:r>
              <a:rPr lang="en-GB" sz="1600" dirty="0">
                <a:solidFill>
                  <a:schemeClr val="tx1"/>
                </a:solidFill>
              </a:rPr>
              <a:t>134 – 23 = ☐</a:t>
            </a:r>
          </a:p>
          <a:p>
            <a:pPr marL="66675">
              <a:spcAft>
                <a:spcPts val="600"/>
              </a:spcAft>
            </a:pPr>
            <a:r>
              <a:rPr lang="en-GB" sz="1600" dirty="0">
                <a:solidFill>
                  <a:schemeClr val="tx1"/>
                </a:solidFill>
              </a:rPr>
              <a:t>113 – 78 = ☐</a:t>
            </a:r>
          </a:p>
          <a:p>
            <a:pPr marL="66675">
              <a:spcAft>
                <a:spcPts val="600"/>
              </a:spcAft>
            </a:pPr>
            <a:endParaRPr lang="en-GB" sz="1600" dirty="0">
              <a:solidFill>
                <a:schemeClr val="tx1"/>
              </a:solidFill>
            </a:endParaRP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Find the missing numbers represented in these bar diagrams:</a:t>
            </a:r>
          </a:p>
          <a:p>
            <a:pPr marL="66675">
              <a:spcAft>
                <a:spcPts val="600"/>
              </a:spcAft>
            </a:pPr>
            <a:endParaRPr lang="en-GB" sz="1600" dirty="0">
              <a:solidFill>
                <a:schemeClr val="tx1"/>
              </a:solidFill>
            </a:endParaRPr>
          </a:p>
          <a:p>
            <a:pPr marL="66675" algn="ctr">
              <a:spcAft>
                <a:spcPts val="600"/>
              </a:spcAft>
            </a:pPr>
            <a:endParaRPr lang="en-GB" sz="1600" b="1" dirty="0">
              <a:solidFill>
                <a:schemeClr val="tx1"/>
              </a:solidFill>
            </a:endParaRPr>
          </a:p>
          <a:p>
            <a:pPr marL="66675" algn="ctr">
              <a:spcAft>
                <a:spcPts val="600"/>
              </a:spcAft>
            </a:pPr>
            <a:r>
              <a:rPr lang="en-GB" sz="2000" b="1" dirty="0">
                <a:solidFill>
                  <a:schemeClr val="tx1"/>
                </a:solidFill>
              </a:rPr>
              <a:t> </a:t>
            </a:r>
          </a:p>
        </p:txBody>
      </p:sp>
      <p:graphicFrame>
        <p:nvGraphicFramePr>
          <p:cNvPr id="3" name="Table 2">
            <a:extLst>
              <a:ext uri="{FF2B5EF4-FFF2-40B4-BE49-F238E27FC236}">
                <a16:creationId xmlns:a16="http://schemas.microsoft.com/office/drawing/2014/main" id="{31C5D456-4145-4F59-8FCA-18EC6B153C31}"/>
              </a:ext>
            </a:extLst>
          </p:cNvPr>
          <p:cNvGraphicFramePr>
            <a:graphicFrameLocks noGrp="1"/>
          </p:cNvGraphicFramePr>
          <p:nvPr/>
        </p:nvGraphicFramePr>
        <p:xfrm>
          <a:off x="1691640" y="3835559"/>
          <a:ext cx="2880360" cy="426720"/>
        </p:xfrm>
        <a:graphic>
          <a:graphicData uri="http://schemas.openxmlformats.org/drawingml/2006/table">
            <a:tbl>
              <a:tblPr firstRow="1" firstCol="1" bandRow="1">
                <a:tableStyleId>{5C22544A-7EE6-4342-B048-85BDC9FD1C3A}</a:tableStyleId>
              </a:tblPr>
              <a:tblGrid>
                <a:gridCol w="1824990">
                  <a:extLst>
                    <a:ext uri="{9D8B030D-6E8A-4147-A177-3AD203B41FA5}">
                      <a16:colId xmlns:a16="http://schemas.microsoft.com/office/drawing/2014/main" val="3879495365"/>
                    </a:ext>
                  </a:extLst>
                </a:gridCol>
                <a:gridCol w="1055370">
                  <a:extLst>
                    <a:ext uri="{9D8B030D-6E8A-4147-A177-3AD203B41FA5}">
                      <a16:colId xmlns:a16="http://schemas.microsoft.com/office/drawing/2014/main" val="3389119012"/>
                    </a:ext>
                  </a:extLst>
                </a:gridCol>
              </a:tblGrid>
              <a:tr h="0">
                <a:tc gridSpan="2">
                  <a:txBody>
                    <a:bodyPr/>
                    <a:lstStyle/>
                    <a:p>
                      <a:pPr algn="ctr">
                        <a:spcAft>
                          <a:spcPts val="0"/>
                        </a:spcAft>
                      </a:pPr>
                      <a:r>
                        <a:rPr lang="en-GB" sz="1400" dirty="0">
                          <a:effectLst/>
                        </a:rPr>
                        <a:t>212</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3258905380"/>
                  </a:ext>
                </a:extLst>
              </a:tr>
              <a:tr h="0">
                <a:tc>
                  <a:txBody>
                    <a:bodyPr/>
                    <a:lstStyle/>
                    <a:p>
                      <a:pPr algn="ctr">
                        <a:spcAft>
                          <a:spcPts val="0"/>
                        </a:spcAft>
                      </a:pPr>
                      <a:r>
                        <a:rPr lang="en-GB" sz="1400" dirty="0">
                          <a:effectLst/>
                        </a:rPr>
                        <a:t>157</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GB" sz="14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552841812"/>
                  </a:ext>
                </a:extLst>
              </a:tr>
            </a:tbl>
          </a:graphicData>
        </a:graphic>
      </p:graphicFrame>
      <p:graphicFrame>
        <p:nvGraphicFramePr>
          <p:cNvPr id="4" name="Table 3">
            <a:extLst>
              <a:ext uri="{FF2B5EF4-FFF2-40B4-BE49-F238E27FC236}">
                <a16:creationId xmlns:a16="http://schemas.microsoft.com/office/drawing/2014/main" id="{DC25D28F-7437-41FC-8139-5BEEEFED5B9E}"/>
              </a:ext>
            </a:extLst>
          </p:cNvPr>
          <p:cNvGraphicFramePr>
            <a:graphicFrameLocks noGrp="1"/>
          </p:cNvGraphicFramePr>
          <p:nvPr/>
        </p:nvGraphicFramePr>
        <p:xfrm>
          <a:off x="1691640" y="4367436"/>
          <a:ext cx="2880360" cy="426720"/>
        </p:xfrm>
        <a:graphic>
          <a:graphicData uri="http://schemas.openxmlformats.org/drawingml/2006/table">
            <a:tbl>
              <a:tblPr firstRow="1" firstCol="1" bandRow="1">
                <a:tableStyleId>{5C22544A-7EE6-4342-B048-85BDC9FD1C3A}</a:tableStyleId>
              </a:tblPr>
              <a:tblGrid>
                <a:gridCol w="900430">
                  <a:extLst>
                    <a:ext uri="{9D8B030D-6E8A-4147-A177-3AD203B41FA5}">
                      <a16:colId xmlns:a16="http://schemas.microsoft.com/office/drawing/2014/main" val="747482789"/>
                    </a:ext>
                  </a:extLst>
                </a:gridCol>
                <a:gridCol w="1979930">
                  <a:extLst>
                    <a:ext uri="{9D8B030D-6E8A-4147-A177-3AD203B41FA5}">
                      <a16:colId xmlns:a16="http://schemas.microsoft.com/office/drawing/2014/main" val="2279198926"/>
                    </a:ext>
                  </a:extLst>
                </a:gridCol>
              </a:tblGrid>
              <a:tr h="0">
                <a:tc gridSpan="2">
                  <a:txBody>
                    <a:bodyPr/>
                    <a:lstStyle/>
                    <a:p>
                      <a:pPr algn="ctr">
                        <a:spcAft>
                          <a:spcPts val="0"/>
                        </a:spcAft>
                      </a:pPr>
                      <a:r>
                        <a:rPr lang="en-GB" sz="1400" dirty="0">
                          <a:effectLst/>
                        </a:rPr>
                        <a:t>327</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470624027"/>
                  </a:ext>
                </a:extLst>
              </a:tr>
              <a:tr h="0">
                <a:tc>
                  <a:txBody>
                    <a:bodyPr/>
                    <a:lstStyle/>
                    <a:p>
                      <a:pPr algn="ctr">
                        <a:spcAft>
                          <a:spcPts val="0"/>
                        </a:spcAft>
                      </a:pPr>
                      <a:r>
                        <a:rPr lang="en-GB" sz="14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GB" sz="1400" dirty="0">
                          <a:effectLst/>
                        </a:rPr>
                        <a:t>259</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635088579"/>
                  </a:ext>
                </a:extLst>
              </a:tr>
            </a:tbl>
          </a:graphicData>
        </a:graphic>
      </p:graphicFrame>
      <p:graphicFrame>
        <p:nvGraphicFramePr>
          <p:cNvPr id="5" name="Table 4">
            <a:extLst>
              <a:ext uri="{FF2B5EF4-FFF2-40B4-BE49-F238E27FC236}">
                <a16:creationId xmlns:a16="http://schemas.microsoft.com/office/drawing/2014/main" id="{AF2F853B-B008-446D-BA18-771CAEEA7DDC}"/>
              </a:ext>
            </a:extLst>
          </p:cNvPr>
          <p:cNvGraphicFramePr>
            <a:graphicFrameLocks noGrp="1"/>
          </p:cNvGraphicFramePr>
          <p:nvPr/>
        </p:nvGraphicFramePr>
        <p:xfrm>
          <a:off x="1691640" y="4899313"/>
          <a:ext cx="2880360" cy="426720"/>
        </p:xfrm>
        <a:graphic>
          <a:graphicData uri="http://schemas.openxmlformats.org/drawingml/2006/table">
            <a:tbl>
              <a:tblPr firstRow="1" firstCol="1" bandRow="1">
                <a:tableStyleId>{5C22544A-7EE6-4342-B048-85BDC9FD1C3A}</a:tableStyleId>
              </a:tblPr>
              <a:tblGrid>
                <a:gridCol w="2070100">
                  <a:extLst>
                    <a:ext uri="{9D8B030D-6E8A-4147-A177-3AD203B41FA5}">
                      <a16:colId xmlns:a16="http://schemas.microsoft.com/office/drawing/2014/main" val="1196255509"/>
                    </a:ext>
                  </a:extLst>
                </a:gridCol>
                <a:gridCol w="810260">
                  <a:extLst>
                    <a:ext uri="{9D8B030D-6E8A-4147-A177-3AD203B41FA5}">
                      <a16:colId xmlns:a16="http://schemas.microsoft.com/office/drawing/2014/main" val="1976069254"/>
                    </a:ext>
                  </a:extLst>
                </a:gridCol>
              </a:tblGrid>
              <a:tr h="0">
                <a:tc gridSpan="2">
                  <a:txBody>
                    <a:bodyPr/>
                    <a:lstStyle/>
                    <a:p>
                      <a:pPr algn="ctr">
                        <a:spcAft>
                          <a:spcPts val="0"/>
                        </a:spcAft>
                      </a:pPr>
                      <a:r>
                        <a:rPr lang="en-GB" sz="1400" dirty="0">
                          <a:effectLst/>
                        </a:rPr>
                        <a:t>534</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110867839"/>
                  </a:ext>
                </a:extLst>
              </a:tr>
              <a:tr h="0">
                <a:tc>
                  <a:txBody>
                    <a:bodyPr/>
                    <a:lstStyle/>
                    <a:p>
                      <a:pPr algn="ctr">
                        <a:spcAft>
                          <a:spcPts val="0"/>
                        </a:spcAft>
                      </a:pPr>
                      <a:r>
                        <a:rPr lang="en-GB" sz="1400" dirty="0">
                          <a:effectLst/>
                        </a:rPr>
                        <a:t>487</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GB" sz="14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350218393"/>
                  </a:ext>
                </a:extLst>
              </a:tr>
            </a:tbl>
          </a:graphicData>
        </a:graphic>
      </p:graphicFrame>
    </p:spTree>
    <p:extLst>
      <p:ext uri="{BB962C8B-B14F-4D97-AF65-F5344CB8AC3E}">
        <p14:creationId xmlns:p14="http://schemas.microsoft.com/office/powerpoint/2010/main" val="24801914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55</a:t>
            </a:fld>
            <a:endParaRPr lang="en-GB" dirty="0">
              <a:solidFill>
                <a:srgbClr val="EA7600"/>
              </a:solidFill>
            </a:endParaRP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dirty="0"/>
              <a:t>Year 3/4</a:t>
            </a:r>
          </a:p>
        </p:txBody>
      </p:sp>
      <p:sp>
        <p:nvSpPr>
          <p:cNvPr id="11" name="Rectangle 10">
            <a:extLst>
              <a:ext uri="{FF2B5EF4-FFF2-40B4-BE49-F238E27FC236}">
                <a16:creationId xmlns:a16="http://schemas.microsoft.com/office/drawing/2014/main" id="{50021B3A-1E31-496A-B5DA-B2003772B09A}"/>
              </a:ext>
            </a:extLst>
          </p:cNvPr>
          <p:cNvSpPr/>
          <p:nvPr/>
        </p:nvSpPr>
        <p:spPr>
          <a:xfrm>
            <a:off x="1287379" y="140677"/>
            <a:ext cx="6373166" cy="590818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a:t>
            </a:r>
            <a:r>
              <a:rPr lang="en-GB" sz="2000" b="1" dirty="0">
                <a:solidFill>
                  <a:srgbClr val="00B050"/>
                </a:solidFill>
              </a:rPr>
              <a:t>answers</a:t>
            </a:r>
          </a:p>
          <a:p>
            <a:pPr marL="66675" algn="ctr">
              <a:spcAft>
                <a:spcPts val="600"/>
              </a:spcAft>
            </a:pPr>
            <a:endParaRPr lang="en-GB" sz="2000" b="1" dirty="0">
              <a:solidFill>
                <a:schemeClr val="tx1"/>
              </a:solidFill>
            </a:endParaRPr>
          </a:p>
          <a:p>
            <a:pPr marL="66675">
              <a:spcAft>
                <a:spcPts val="600"/>
              </a:spcAft>
            </a:pPr>
            <a:r>
              <a:rPr lang="en-GB" b="1" dirty="0">
                <a:solidFill>
                  <a:schemeClr val="tx1"/>
                </a:solidFill>
              </a:rPr>
              <a:t>Year 4</a:t>
            </a:r>
          </a:p>
          <a:p>
            <a:pPr marL="66675">
              <a:spcAft>
                <a:spcPts val="600"/>
              </a:spcAft>
            </a:pPr>
            <a:r>
              <a:rPr lang="en-GB" sz="1600" dirty="0">
                <a:solidFill>
                  <a:schemeClr val="tx1"/>
                </a:solidFill>
              </a:rPr>
              <a:t>Describe how you will complete each of these subtractions:</a:t>
            </a:r>
          </a:p>
          <a:p>
            <a:pPr marL="66675">
              <a:spcAft>
                <a:spcPts val="600"/>
              </a:spcAft>
            </a:pPr>
            <a:r>
              <a:rPr lang="en-GB" sz="1600" dirty="0">
                <a:solidFill>
                  <a:schemeClr val="tx1"/>
                </a:solidFill>
              </a:rPr>
              <a:t>102 – 67 = </a:t>
            </a:r>
            <a:r>
              <a:rPr lang="en-GB" sz="1600" b="1" dirty="0">
                <a:solidFill>
                  <a:srgbClr val="00B050"/>
                </a:solidFill>
              </a:rPr>
              <a:t>35	</a:t>
            </a:r>
            <a:r>
              <a:rPr lang="en-GB" sz="16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count up: jumps of 3, 30 and 2</a:t>
            </a:r>
            <a:endParaRPr lang="en-GB" sz="1600" b="1" dirty="0">
              <a:solidFill>
                <a:srgbClr val="00B050"/>
              </a:solidFill>
            </a:endParaRPr>
          </a:p>
          <a:p>
            <a:pPr marL="66675">
              <a:spcAft>
                <a:spcPts val="600"/>
              </a:spcAft>
            </a:pPr>
            <a:r>
              <a:rPr lang="en-GB" sz="1600" dirty="0">
                <a:solidFill>
                  <a:schemeClr val="tx1"/>
                </a:solidFill>
              </a:rPr>
              <a:t>134 – 23 = </a:t>
            </a:r>
            <a:r>
              <a:rPr lang="en-GB" sz="1600" b="1" dirty="0">
                <a:solidFill>
                  <a:srgbClr val="00B050"/>
                </a:solidFill>
              </a:rPr>
              <a:t>111	</a:t>
            </a:r>
            <a:r>
              <a:rPr lang="en-GB" sz="16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partition 23; subtract 20 then 3</a:t>
            </a:r>
            <a:endParaRPr lang="en-GB" sz="1600" b="1" dirty="0">
              <a:solidFill>
                <a:srgbClr val="00B050"/>
              </a:solidFill>
            </a:endParaRPr>
          </a:p>
          <a:p>
            <a:pPr marL="66675">
              <a:spcAft>
                <a:spcPts val="600"/>
              </a:spcAft>
            </a:pPr>
            <a:r>
              <a:rPr lang="en-GB" sz="1600" dirty="0">
                <a:solidFill>
                  <a:schemeClr val="tx1"/>
                </a:solidFill>
              </a:rPr>
              <a:t>113 – 78 = </a:t>
            </a:r>
            <a:r>
              <a:rPr lang="en-GB" sz="1600" b="1" dirty="0">
                <a:solidFill>
                  <a:srgbClr val="00B050"/>
                </a:solidFill>
              </a:rPr>
              <a:t>35	</a:t>
            </a:r>
            <a:r>
              <a:rPr lang="en-GB" sz="16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count up: jumps of 2, 20, 10 and 3</a:t>
            </a:r>
            <a:endParaRPr lang="en-GB" sz="1600" dirty="0">
              <a:solidFill>
                <a:schemeClr val="tx1"/>
              </a:solidFill>
            </a:endParaRP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Find the missing numbers represented in these bar diagrams:</a:t>
            </a:r>
          </a:p>
          <a:p>
            <a:pPr marL="66675">
              <a:spcAft>
                <a:spcPts val="600"/>
              </a:spcAft>
            </a:pPr>
            <a:endParaRPr lang="en-GB" sz="1600" dirty="0">
              <a:solidFill>
                <a:schemeClr val="tx1"/>
              </a:solidFill>
            </a:endParaRPr>
          </a:p>
          <a:p>
            <a:pPr marL="66675">
              <a:spcAft>
                <a:spcPts val="600"/>
              </a:spcAft>
            </a:pPr>
            <a:endParaRPr lang="en-GB" sz="1600" dirty="0">
              <a:solidFill>
                <a:schemeClr val="tx1"/>
              </a:solidFill>
            </a:endParaRPr>
          </a:p>
          <a:p>
            <a:pPr marL="66675">
              <a:spcAft>
                <a:spcPts val="600"/>
              </a:spcAft>
            </a:pPr>
            <a:endParaRPr lang="en-GB" sz="1600" dirty="0">
              <a:solidFill>
                <a:schemeClr val="tx1"/>
              </a:solidFill>
            </a:endParaRPr>
          </a:p>
          <a:p>
            <a:pPr marL="66675">
              <a:spcAft>
                <a:spcPts val="600"/>
              </a:spcAft>
            </a:pPr>
            <a:endParaRPr lang="en-GB" sz="1600" dirty="0">
              <a:solidFill>
                <a:schemeClr val="tx1"/>
              </a:solidFill>
            </a:endParaRPr>
          </a:p>
          <a:p>
            <a:pPr marL="66675">
              <a:spcAft>
                <a:spcPts val="600"/>
              </a:spcAft>
            </a:pPr>
            <a:endParaRPr lang="en-GB" sz="1600" dirty="0">
              <a:solidFill>
                <a:schemeClr val="tx1"/>
              </a:solidFill>
            </a:endParaRPr>
          </a:p>
          <a:p>
            <a:pPr marL="66675">
              <a:spcAft>
                <a:spcPts val="600"/>
              </a:spcAft>
            </a:pPr>
            <a:endParaRPr lang="en-GB" sz="1600" dirty="0">
              <a:solidFill>
                <a:srgbClr val="00B050"/>
              </a:solidFill>
              <a:latin typeface="Calibri" panose="020F0502020204030204" pitchFamily="34" charset="0"/>
              <a:ea typeface="MS Mincho" panose="02020609040205080304" pitchFamily="49" charset="-128"/>
            </a:endParaRPr>
          </a:p>
          <a:p>
            <a:pPr marL="66675">
              <a:spcAft>
                <a:spcPts val="600"/>
              </a:spcAft>
            </a:pPr>
            <a:r>
              <a:rPr lang="en-GB" sz="1600" dirty="0">
                <a:solidFill>
                  <a:srgbClr val="00B050"/>
                </a:solidFill>
                <a:latin typeface="Calibri" panose="020F0502020204030204" pitchFamily="34" charset="0"/>
                <a:ea typeface="MS Mincho" panose="02020609040205080304" pitchFamily="49" charset="-128"/>
              </a:rPr>
              <a:t>These are best solved by starting with the smaller number and counting up using complements/ Frog jumps to get to the next 100 or the larger number. In each case Frog should stop at the next multiple of 100.</a:t>
            </a:r>
            <a:endParaRPr lang="en-GB" sz="1600" dirty="0">
              <a:solidFill>
                <a:schemeClr val="tx1"/>
              </a:solidFill>
            </a:endParaRPr>
          </a:p>
          <a:p>
            <a:pPr marL="66675" algn="ctr">
              <a:spcAft>
                <a:spcPts val="600"/>
              </a:spcAft>
            </a:pPr>
            <a:endParaRPr lang="en-GB" sz="1600" b="1" dirty="0">
              <a:solidFill>
                <a:schemeClr val="tx1"/>
              </a:solidFill>
            </a:endParaRPr>
          </a:p>
          <a:p>
            <a:pPr marL="66675" algn="ctr">
              <a:spcAft>
                <a:spcPts val="600"/>
              </a:spcAft>
            </a:pPr>
            <a:r>
              <a:rPr lang="en-GB" sz="2000" b="1" dirty="0">
                <a:solidFill>
                  <a:schemeClr val="tx1"/>
                </a:solidFill>
              </a:rPr>
              <a:t> </a:t>
            </a:r>
          </a:p>
        </p:txBody>
      </p:sp>
      <p:graphicFrame>
        <p:nvGraphicFramePr>
          <p:cNvPr id="3" name="Table 2">
            <a:extLst>
              <a:ext uri="{FF2B5EF4-FFF2-40B4-BE49-F238E27FC236}">
                <a16:creationId xmlns:a16="http://schemas.microsoft.com/office/drawing/2014/main" id="{31C5D456-4145-4F59-8FCA-18EC6B153C31}"/>
              </a:ext>
            </a:extLst>
          </p:cNvPr>
          <p:cNvGraphicFramePr>
            <a:graphicFrameLocks noGrp="1"/>
          </p:cNvGraphicFramePr>
          <p:nvPr>
            <p:extLst>
              <p:ext uri="{D42A27DB-BD31-4B8C-83A1-F6EECF244321}">
                <p14:modId xmlns:p14="http://schemas.microsoft.com/office/powerpoint/2010/main" val="1790622910"/>
              </p:ext>
            </p:extLst>
          </p:nvPr>
        </p:nvGraphicFramePr>
        <p:xfrm>
          <a:off x="1691640" y="3217891"/>
          <a:ext cx="2880360" cy="426720"/>
        </p:xfrm>
        <a:graphic>
          <a:graphicData uri="http://schemas.openxmlformats.org/drawingml/2006/table">
            <a:tbl>
              <a:tblPr firstRow="1" firstCol="1" bandRow="1">
                <a:tableStyleId>{5C22544A-7EE6-4342-B048-85BDC9FD1C3A}</a:tableStyleId>
              </a:tblPr>
              <a:tblGrid>
                <a:gridCol w="1824990">
                  <a:extLst>
                    <a:ext uri="{9D8B030D-6E8A-4147-A177-3AD203B41FA5}">
                      <a16:colId xmlns:a16="http://schemas.microsoft.com/office/drawing/2014/main" val="3879495365"/>
                    </a:ext>
                  </a:extLst>
                </a:gridCol>
                <a:gridCol w="1055370">
                  <a:extLst>
                    <a:ext uri="{9D8B030D-6E8A-4147-A177-3AD203B41FA5}">
                      <a16:colId xmlns:a16="http://schemas.microsoft.com/office/drawing/2014/main" val="3389119012"/>
                    </a:ext>
                  </a:extLst>
                </a:gridCol>
              </a:tblGrid>
              <a:tr h="0">
                <a:tc gridSpan="2">
                  <a:txBody>
                    <a:bodyPr/>
                    <a:lstStyle/>
                    <a:p>
                      <a:pPr algn="ctr">
                        <a:spcAft>
                          <a:spcPts val="0"/>
                        </a:spcAft>
                      </a:pPr>
                      <a:r>
                        <a:rPr lang="en-GB" sz="1400" dirty="0">
                          <a:solidFill>
                            <a:schemeClr val="tx1"/>
                          </a:solidFill>
                          <a:effectLst/>
                        </a:rPr>
                        <a:t>212</a:t>
                      </a:r>
                      <a:endParaRPr lang="en-GB"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3258905380"/>
                  </a:ext>
                </a:extLst>
              </a:tr>
              <a:tr h="0">
                <a:tc>
                  <a:txBody>
                    <a:bodyPr/>
                    <a:lstStyle/>
                    <a:p>
                      <a:pPr algn="ctr">
                        <a:spcAft>
                          <a:spcPts val="0"/>
                        </a:spcAft>
                      </a:pPr>
                      <a:r>
                        <a:rPr lang="en-GB" sz="1400" dirty="0">
                          <a:solidFill>
                            <a:schemeClr val="tx1"/>
                          </a:solidFill>
                          <a:effectLst/>
                        </a:rPr>
                        <a:t>157</a:t>
                      </a:r>
                      <a:endParaRPr lang="en-GB"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dirty="0">
                          <a:solidFill>
                            <a:schemeClr val="tx1"/>
                          </a:solidFill>
                          <a:effectLst/>
                        </a:rPr>
                        <a:t> </a:t>
                      </a:r>
                      <a:r>
                        <a:rPr lang="en-GB" sz="1400" b="1" dirty="0">
                          <a:solidFill>
                            <a:srgbClr val="00B050"/>
                          </a:solidFill>
                          <a:effectLst/>
                        </a:rPr>
                        <a:t>55</a:t>
                      </a:r>
                      <a:endParaRPr lang="en-GB" sz="1200" b="1" dirty="0">
                        <a:solidFill>
                          <a:srgbClr val="00B05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841812"/>
                  </a:ext>
                </a:extLst>
              </a:tr>
            </a:tbl>
          </a:graphicData>
        </a:graphic>
      </p:graphicFrame>
      <p:graphicFrame>
        <p:nvGraphicFramePr>
          <p:cNvPr id="4" name="Table 3">
            <a:extLst>
              <a:ext uri="{FF2B5EF4-FFF2-40B4-BE49-F238E27FC236}">
                <a16:creationId xmlns:a16="http://schemas.microsoft.com/office/drawing/2014/main" id="{DC25D28F-7437-41FC-8139-5BEEEFED5B9E}"/>
              </a:ext>
            </a:extLst>
          </p:cNvPr>
          <p:cNvGraphicFramePr>
            <a:graphicFrameLocks noGrp="1"/>
          </p:cNvGraphicFramePr>
          <p:nvPr>
            <p:extLst>
              <p:ext uri="{D42A27DB-BD31-4B8C-83A1-F6EECF244321}">
                <p14:modId xmlns:p14="http://schemas.microsoft.com/office/powerpoint/2010/main" val="153526247"/>
              </p:ext>
            </p:extLst>
          </p:nvPr>
        </p:nvGraphicFramePr>
        <p:xfrm>
          <a:off x="2184935" y="3845242"/>
          <a:ext cx="2880360" cy="426720"/>
        </p:xfrm>
        <a:graphic>
          <a:graphicData uri="http://schemas.openxmlformats.org/drawingml/2006/table">
            <a:tbl>
              <a:tblPr firstRow="1" firstCol="1" bandRow="1">
                <a:tableStyleId>{5C22544A-7EE6-4342-B048-85BDC9FD1C3A}</a:tableStyleId>
              </a:tblPr>
              <a:tblGrid>
                <a:gridCol w="900430">
                  <a:extLst>
                    <a:ext uri="{9D8B030D-6E8A-4147-A177-3AD203B41FA5}">
                      <a16:colId xmlns:a16="http://schemas.microsoft.com/office/drawing/2014/main" val="747482789"/>
                    </a:ext>
                  </a:extLst>
                </a:gridCol>
                <a:gridCol w="1979930">
                  <a:extLst>
                    <a:ext uri="{9D8B030D-6E8A-4147-A177-3AD203B41FA5}">
                      <a16:colId xmlns:a16="http://schemas.microsoft.com/office/drawing/2014/main" val="2279198926"/>
                    </a:ext>
                  </a:extLst>
                </a:gridCol>
              </a:tblGrid>
              <a:tr h="0">
                <a:tc gridSpan="2">
                  <a:txBody>
                    <a:bodyPr/>
                    <a:lstStyle/>
                    <a:p>
                      <a:pPr algn="ctr">
                        <a:spcAft>
                          <a:spcPts val="0"/>
                        </a:spcAft>
                      </a:pPr>
                      <a:r>
                        <a:rPr lang="en-GB" sz="1400" dirty="0">
                          <a:solidFill>
                            <a:sysClr val="windowText" lastClr="000000"/>
                          </a:solidFill>
                          <a:effectLst/>
                        </a:rPr>
                        <a:t>327</a:t>
                      </a:r>
                      <a:endParaRPr lang="en-GB" sz="1200" dirty="0">
                        <a:solidFill>
                          <a:sysClr val="windowText" lastClr="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470624027"/>
                  </a:ext>
                </a:extLst>
              </a:tr>
              <a:tr h="0">
                <a:tc>
                  <a:txBody>
                    <a:bodyPr/>
                    <a:lstStyle/>
                    <a:p>
                      <a:pPr algn="ctr">
                        <a:spcAft>
                          <a:spcPts val="0"/>
                        </a:spcAft>
                      </a:pPr>
                      <a:r>
                        <a:rPr lang="en-GB" sz="1400" dirty="0">
                          <a:solidFill>
                            <a:sysClr val="windowText" lastClr="000000"/>
                          </a:solidFill>
                          <a:effectLst/>
                        </a:rPr>
                        <a:t> </a:t>
                      </a:r>
                      <a:r>
                        <a:rPr lang="en-GB" sz="1400" dirty="0">
                          <a:solidFill>
                            <a:srgbClr val="00B050"/>
                          </a:solidFill>
                          <a:effectLst/>
                        </a:rPr>
                        <a:t>68</a:t>
                      </a:r>
                      <a:endParaRPr lang="en-GB" sz="1200" dirty="0">
                        <a:solidFill>
                          <a:srgbClr val="00B05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400" b="1" dirty="0">
                          <a:solidFill>
                            <a:sysClr val="windowText" lastClr="000000"/>
                          </a:solidFill>
                          <a:effectLst/>
                        </a:rPr>
                        <a:t>259</a:t>
                      </a:r>
                      <a:endParaRPr lang="en-GB" sz="1200" b="1" dirty="0">
                        <a:solidFill>
                          <a:sysClr val="windowText" lastClr="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5088579"/>
                  </a:ext>
                </a:extLst>
              </a:tr>
            </a:tbl>
          </a:graphicData>
        </a:graphic>
      </p:graphicFrame>
      <p:graphicFrame>
        <p:nvGraphicFramePr>
          <p:cNvPr id="5" name="Table 4">
            <a:extLst>
              <a:ext uri="{FF2B5EF4-FFF2-40B4-BE49-F238E27FC236}">
                <a16:creationId xmlns:a16="http://schemas.microsoft.com/office/drawing/2014/main" id="{AF2F853B-B008-446D-BA18-771CAEEA7DDC}"/>
              </a:ext>
            </a:extLst>
          </p:cNvPr>
          <p:cNvGraphicFramePr>
            <a:graphicFrameLocks noGrp="1"/>
          </p:cNvGraphicFramePr>
          <p:nvPr>
            <p:extLst>
              <p:ext uri="{D42A27DB-BD31-4B8C-83A1-F6EECF244321}">
                <p14:modId xmlns:p14="http://schemas.microsoft.com/office/powerpoint/2010/main" val="2080493108"/>
              </p:ext>
            </p:extLst>
          </p:nvPr>
        </p:nvGraphicFramePr>
        <p:xfrm>
          <a:off x="2745307" y="4420014"/>
          <a:ext cx="2880360" cy="426720"/>
        </p:xfrm>
        <a:graphic>
          <a:graphicData uri="http://schemas.openxmlformats.org/drawingml/2006/table">
            <a:tbl>
              <a:tblPr firstRow="1" firstCol="1" bandRow="1">
                <a:tableStyleId>{5C22544A-7EE6-4342-B048-85BDC9FD1C3A}</a:tableStyleId>
              </a:tblPr>
              <a:tblGrid>
                <a:gridCol w="2070100">
                  <a:extLst>
                    <a:ext uri="{9D8B030D-6E8A-4147-A177-3AD203B41FA5}">
                      <a16:colId xmlns:a16="http://schemas.microsoft.com/office/drawing/2014/main" val="1196255509"/>
                    </a:ext>
                  </a:extLst>
                </a:gridCol>
                <a:gridCol w="810260">
                  <a:extLst>
                    <a:ext uri="{9D8B030D-6E8A-4147-A177-3AD203B41FA5}">
                      <a16:colId xmlns:a16="http://schemas.microsoft.com/office/drawing/2014/main" val="1976069254"/>
                    </a:ext>
                  </a:extLst>
                </a:gridCol>
              </a:tblGrid>
              <a:tr h="0">
                <a:tc gridSpan="2">
                  <a:txBody>
                    <a:bodyPr/>
                    <a:lstStyle/>
                    <a:p>
                      <a:pPr algn="ctr">
                        <a:spcAft>
                          <a:spcPts val="0"/>
                        </a:spcAft>
                      </a:pPr>
                      <a:r>
                        <a:rPr lang="en-GB" sz="1400" dirty="0">
                          <a:solidFill>
                            <a:sysClr val="windowText" lastClr="000000"/>
                          </a:solidFill>
                          <a:effectLst/>
                        </a:rPr>
                        <a:t>534</a:t>
                      </a:r>
                      <a:endParaRPr lang="en-GB" sz="1200" dirty="0">
                        <a:solidFill>
                          <a:sysClr val="windowText" lastClr="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110867839"/>
                  </a:ext>
                </a:extLst>
              </a:tr>
              <a:tr h="0">
                <a:tc>
                  <a:txBody>
                    <a:bodyPr/>
                    <a:lstStyle/>
                    <a:p>
                      <a:pPr algn="ctr">
                        <a:spcAft>
                          <a:spcPts val="0"/>
                        </a:spcAft>
                      </a:pPr>
                      <a:r>
                        <a:rPr lang="en-GB" sz="1400" dirty="0">
                          <a:solidFill>
                            <a:sysClr val="windowText" lastClr="000000"/>
                          </a:solidFill>
                          <a:effectLst/>
                        </a:rPr>
                        <a:t>487</a:t>
                      </a:r>
                      <a:endParaRPr lang="en-GB" sz="1200" dirty="0">
                        <a:solidFill>
                          <a:sysClr val="windowText" lastClr="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400" dirty="0">
                          <a:solidFill>
                            <a:sysClr val="windowText" lastClr="000000"/>
                          </a:solidFill>
                          <a:effectLst/>
                        </a:rPr>
                        <a:t> </a:t>
                      </a:r>
                      <a:r>
                        <a:rPr lang="en-GB" sz="1400" b="1" dirty="0">
                          <a:solidFill>
                            <a:srgbClr val="00B050"/>
                          </a:solidFill>
                          <a:effectLst/>
                        </a:rPr>
                        <a:t>47</a:t>
                      </a:r>
                      <a:endParaRPr lang="en-GB" sz="1200" b="1" dirty="0">
                        <a:solidFill>
                          <a:srgbClr val="00B05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0218393"/>
                  </a:ext>
                </a:extLst>
              </a:tr>
            </a:tbl>
          </a:graphicData>
        </a:graphic>
      </p:graphicFrame>
    </p:spTree>
    <p:extLst>
      <p:ext uri="{BB962C8B-B14F-4D97-AF65-F5344CB8AC3E}">
        <p14:creationId xmlns:p14="http://schemas.microsoft.com/office/powerpoint/2010/main" val="3336755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a16="http://schemas.microsoft.com/office/drawing/2014/main" id="{0CE83F76-BD1E-465A-9AF8-F949D41B50BE}"/>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Short Mental Workout</a:t>
            </a:r>
          </a:p>
          <a:p>
            <a:pPr algn="ctr">
              <a:spcAft>
                <a:spcPts val="1000"/>
              </a:spcAft>
              <a:buClr>
                <a:srgbClr val="EA7600"/>
              </a:buClr>
              <a:buSzPct val="120000"/>
            </a:pPr>
            <a:r>
              <a:rPr lang="en-US" sz="2000" b="1" dirty="0">
                <a:solidFill>
                  <a:srgbClr val="5B9BD5">
                    <a:lumMod val="75000"/>
                  </a:srgbClr>
                </a:solidFill>
              </a:rPr>
              <a:t>Change from £1.</a:t>
            </a:r>
          </a:p>
        </p:txBody>
      </p:sp>
      <p:pic>
        <p:nvPicPr>
          <p:cNvPr id="16" name="Picture 6" descr="Brain, Cranium, Head, Psychology, Skull">
            <a:extLst>
              <a:ext uri="{FF2B5EF4-FFF2-40B4-BE49-F238E27FC236}">
                <a16:creationId xmlns:a16="http://schemas.microsoft.com/office/drawing/2014/main" id="{67E46EA6-D212-49FD-8D5B-33BBC9F6504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25057" y="1244246"/>
            <a:ext cx="2293886" cy="19596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8B6565-210D-4182-B30D-5863D47F10CE}"/>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Counting up subtraction (Frog)</a:t>
            </a:r>
          </a:p>
        </p:txBody>
      </p:sp>
    </p:spTree>
    <p:extLst>
      <p:ext uri="{BB962C8B-B14F-4D97-AF65-F5344CB8AC3E}">
        <p14:creationId xmlns:p14="http://schemas.microsoft.com/office/powerpoint/2010/main" val="2305539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pic>
        <p:nvPicPr>
          <p:cNvPr id="4" name="Picture 3">
            <a:extLst>
              <a:ext uri="{FF2B5EF4-FFF2-40B4-BE49-F238E27FC236}">
                <a16:creationId xmlns:a16="http://schemas.microsoft.com/office/drawing/2014/main" id="{A0D32D20-206A-47EC-8D35-79833A6377B6}"/>
              </a:ext>
            </a:extLst>
          </p:cNvPr>
          <p:cNvPicPr>
            <a:picLocks noChangeAspect="1"/>
          </p:cNvPicPr>
          <p:nvPr/>
        </p:nvPicPr>
        <p:blipFill rotWithShape="1">
          <a:blip r:embed="rId3">
            <a:extLst>
              <a:ext uri="{28A0092B-C50C-407E-A947-70E740481C1C}">
                <a14:useLocalDpi xmlns:a14="http://schemas.microsoft.com/office/drawing/2010/main" val="0"/>
              </a:ext>
            </a:extLst>
          </a:blip>
          <a:srcRect l="5980" t="8651" r="6848" b="9573"/>
          <a:stretch/>
        </p:blipFill>
        <p:spPr>
          <a:xfrm>
            <a:off x="357809" y="218660"/>
            <a:ext cx="8328991" cy="5524967"/>
          </a:xfrm>
          <a:prstGeom prst="rect">
            <a:avLst/>
          </a:prstGeom>
          <a:ln w="15875">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31544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a16="http://schemas.microsoft.com/office/drawing/2014/main" id="{4F5BBA62-5BA1-4406-BC04-BBFA71D89E40}"/>
              </a:ext>
            </a:extLst>
          </p:cNvPr>
          <p:cNvSpPr txBox="1"/>
          <p:nvPr/>
        </p:nvSpPr>
        <p:spPr>
          <a:xfrm>
            <a:off x="457200" y="838782"/>
            <a:ext cx="8201025" cy="2039020"/>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buClr>
                <a:srgbClr val="EA7600"/>
              </a:buClr>
              <a:buSzPct val="120000"/>
            </a:pPr>
            <a:r>
              <a:rPr lang="en-GB" sz="2000" b="1" dirty="0">
                <a:solidFill>
                  <a:srgbClr val="006400"/>
                </a:solidFill>
              </a:rPr>
              <a:t>Use ‘Frog’ (counting up) to subtract pairs of 2-digit numbers (answers less than 20).</a:t>
            </a:r>
          </a:p>
          <a:p>
            <a:pPr>
              <a:buClr>
                <a:srgbClr val="EA7600"/>
              </a:buClr>
              <a:buSzPct val="120000"/>
            </a:pPr>
            <a:r>
              <a:rPr lang="en-GB" sz="2000" b="1" dirty="0">
                <a:solidFill>
                  <a:srgbClr val="0000CC"/>
                </a:solidFill>
              </a:rPr>
              <a:t>Use ‘Frog’ (counting up) to subtract pairs of 2-digit numbers (answers greater than 20).</a:t>
            </a:r>
          </a:p>
        </p:txBody>
      </p:sp>
      <p:sp>
        <p:nvSpPr>
          <p:cNvPr id="16" name="TextBox 15">
            <a:extLst>
              <a:ext uri="{FF2B5EF4-FFF2-40B4-BE49-F238E27FC236}">
                <a16:creationId xmlns:a16="http://schemas.microsoft.com/office/drawing/2014/main" id="{02231CE7-88FD-4EC2-99EC-B5144B635BDC}"/>
              </a:ext>
            </a:extLst>
          </p:cNvPr>
          <p:cNvSpPr txBox="1"/>
          <p:nvPr/>
        </p:nvSpPr>
        <p:spPr>
          <a:xfrm>
            <a:off x="116681" y="-88165"/>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Counting up subtraction (Frog)</a:t>
            </a:r>
          </a:p>
        </p:txBody>
      </p:sp>
    </p:spTree>
    <p:extLst>
      <p:ext uri="{BB962C8B-B14F-4D97-AF65-F5344CB8AC3E}">
        <p14:creationId xmlns:p14="http://schemas.microsoft.com/office/powerpoint/2010/main" val="280378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a16="http://schemas.microsoft.com/office/drawing/2014/main" id="{3D8D22A3-6CE1-464E-9713-D95EBCCE7221}"/>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t>Day 1: </a:t>
            </a:r>
            <a:r>
              <a:rPr lang="en-GB" sz="2000" b="1" dirty="0">
                <a:solidFill>
                  <a:srgbClr val="006400"/>
                </a:solidFill>
              </a:rPr>
              <a:t>Use ‘Frog’ (counting up) to subtract pairs of 2-digit numbers (answers less than 20);</a:t>
            </a:r>
            <a:r>
              <a:rPr lang="en-GB" sz="2000" b="1" dirty="0">
                <a:solidFill>
                  <a:srgbClr val="0000CC"/>
                </a:solidFill>
              </a:rPr>
              <a:t> Use ‘Frog’ (counting up) to subtract pairs of 2-digit numbers (answers greater than 20).</a:t>
            </a:r>
          </a:p>
        </p:txBody>
      </p:sp>
      <p:sp>
        <p:nvSpPr>
          <p:cNvPr id="11" name="Rounded Rectangle 40">
            <a:extLst>
              <a:ext uri="{FF2B5EF4-FFF2-40B4-BE49-F238E27FC236}">
                <a16:creationId xmlns:a16="http://schemas.microsoft.com/office/drawing/2014/main" id="{33B30FAA-C83F-44F3-87C7-FBAF6AE688F0}"/>
              </a:ext>
            </a:extLst>
          </p:cNvPr>
          <p:cNvSpPr/>
          <p:nvPr/>
        </p:nvSpPr>
        <p:spPr>
          <a:xfrm>
            <a:off x="345281" y="3325989"/>
            <a:ext cx="8646285" cy="1838803"/>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5D079BC4-A8B9-4B6C-A3E7-C6032DF9F3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3547" y="3731928"/>
            <a:ext cx="683821" cy="639608"/>
          </a:xfrm>
          <a:prstGeom prst="rect">
            <a:avLst/>
          </a:prstGeom>
        </p:spPr>
      </p:pic>
      <p:pic>
        <p:nvPicPr>
          <p:cNvPr id="13" name="Picture 12">
            <a:extLst>
              <a:ext uri="{FF2B5EF4-FFF2-40B4-BE49-F238E27FC236}">
                <a16:creationId xmlns:a16="http://schemas.microsoft.com/office/drawing/2014/main" id="{39351346-7B06-4D94-B971-FA389DAB71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6628" y="3734501"/>
            <a:ext cx="683821" cy="639608"/>
          </a:xfrm>
          <a:prstGeom prst="rect">
            <a:avLst/>
          </a:prstGeom>
        </p:spPr>
      </p:pic>
      <p:pic>
        <p:nvPicPr>
          <p:cNvPr id="15" name="Picture 14">
            <a:extLst>
              <a:ext uri="{FF2B5EF4-FFF2-40B4-BE49-F238E27FC236}">
                <a16:creationId xmlns:a16="http://schemas.microsoft.com/office/drawing/2014/main" id="{336E8DB8-DB79-4D84-9CD5-6DE7066F96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7337" y="3726522"/>
            <a:ext cx="683821" cy="639608"/>
          </a:xfrm>
          <a:prstGeom prst="rect">
            <a:avLst/>
          </a:prstGeom>
        </p:spPr>
      </p:pic>
      <p:cxnSp>
        <p:nvCxnSpPr>
          <p:cNvPr id="16" name="Straight Connector 15">
            <a:extLst>
              <a:ext uri="{FF2B5EF4-FFF2-40B4-BE49-F238E27FC236}">
                <a16:creationId xmlns:a16="http://schemas.microsoft.com/office/drawing/2014/main" id="{237F389B-C379-48C8-990F-919DDF142C6D}"/>
              </a:ext>
            </a:extLst>
          </p:cNvPr>
          <p:cNvCxnSpPr/>
          <p:nvPr/>
        </p:nvCxnSpPr>
        <p:spPr>
          <a:xfrm>
            <a:off x="1270097" y="4374491"/>
            <a:ext cx="6835555" cy="1"/>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7" name="Straight Connector 16">
            <a:extLst>
              <a:ext uri="{FF2B5EF4-FFF2-40B4-BE49-F238E27FC236}">
                <a16:creationId xmlns:a16="http://schemas.microsoft.com/office/drawing/2014/main" id="{DA605034-9306-443E-A836-09D42272BCCE}"/>
              </a:ext>
            </a:extLst>
          </p:cNvPr>
          <p:cNvCxnSpPr/>
          <p:nvPr/>
        </p:nvCxnSpPr>
        <p:spPr>
          <a:xfrm flipH="1">
            <a:off x="1645785" y="4332221"/>
            <a:ext cx="1" cy="173650"/>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a16="http://schemas.microsoft.com/office/drawing/2014/main" id="{D626D88C-E503-4999-8EBD-BB29C1E80E20}"/>
              </a:ext>
            </a:extLst>
          </p:cNvPr>
          <p:cNvCxnSpPr/>
          <p:nvPr/>
        </p:nvCxnSpPr>
        <p:spPr>
          <a:xfrm flipH="1">
            <a:off x="7836988" y="4374874"/>
            <a:ext cx="1" cy="173650"/>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16E739E5-E130-497D-BD31-232FFAA63588}"/>
              </a:ext>
            </a:extLst>
          </p:cNvPr>
          <p:cNvSpPr txBox="1"/>
          <p:nvPr/>
        </p:nvSpPr>
        <p:spPr>
          <a:xfrm>
            <a:off x="1322670" y="4508984"/>
            <a:ext cx="5276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56</a:t>
            </a:r>
          </a:p>
        </p:txBody>
      </p:sp>
      <p:sp>
        <p:nvSpPr>
          <p:cNvPr id="20" name="TextBox 19">
            <a:extLst>
              <a:ext uri="{FF2B5EF4-FFF2-40B4-BE49-F238E27FC236}">
                <a16:creationId xmlns:a16="http://schemas.microsoft.com/office/drawing/2014/main" id="{F3AAD384-3B9B-4D47-8121-A4FA4FA0D8F8}"/>
              </a:ext>
            </a:extLst>
          </p:cNvPr>
          <p:cNvSpPr txBox="1"/>
          <p:nvPr/>
        </p:nvSpPr>
        <p:spPr>
          <a:xfrm>
            <a:off x="7561384" y="4490835"/>
            <a:ext cx="5496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alibri" panose="020F0502020204030204"/>
              </a:rPr>
              <a:t>7</a:t>
            </a: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0</a:t>
            </a:r>
          </a:p>
        </p:txBody>
      </p:sp>
      <p:grpSp>
        <p:nvGrpSpPr>
          <p:cNvPr id="21" name="Group 20">
            <a:extLst>
              <a:ext uri="{FF2B5EF4-FFF2-40B4-BE49-F238E27FC236}">
                <a16:creationId xmlns:a16="http://schemas.microsoft.com/office/drawing/2014/main" id="{5E2CDB25-B37C-4BAB-BEF4-BE3AF0A3A4F2}"/>
              </a:ext>
            </a:extLst>
          </p:cNvPr>
          <p:cNvGrpSpPr/>
          <p:nvPr/>
        </p:nvGrpSpPr>
        <p:grpSpPr>
          <a:xfrm>
            <a:off x="1625339" y="3421418"/>
            <a:ext cx="2233519" cy="1491677"/>
            <a:chOff x="2244002" y="3513928"/>
            <a:chExt cx="2776134" cy="1826773"/>
          </a:xfrm>
        </p:grpSpPr>
        <p:cxnSp>
          <p:nvCxnSpPr>
            <p:cNvPr id="22" name="Straight Connector 21">
              <a:extLst>
                <a:ext uri="{FF2B5EF4-FFF2-40B4-BE49-F238E27FC236}">
                  <a16:creationId xmlns:a16="http://schemas.microsoft.com/office/drawing/2014/main" id="{EA20311E-F515-48A6-BCD9-F1193223AF62}"/>
                </a:ext>
              </a:extLst>
            </p:cNvPr>
            <p:cNvCxnSpPr/>
            <p:nvPr/>
          </p:nvCxnSpPr>
          <p:spPr>
            <a:xfrm>
              <a:off x="4752261" y="4681572"/>
              <a:ext cx="0" cy="212659"/>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3" name="TextBox 22">
              <a:extLst>
                <a:ext uri="{FF2B5EF4-FFF2-40B4-BE49-F238E27FC236}">
                  <a16:creationId xmlns:a16="http://schemas.microsoft.com/office/drawing/2014/main" id="{BC9902E6-8A90-437D-951F-85D17F5DD06E}"/>
                </a:ext>
              </a:extLst>
            </p:cNvPr>
            <p:cNvSpPr txBox="1"/>
            <p:nvPr/>
          </p:nvSpPr>
          <p:spPr>
            <a:xfrm>
              <a:off x="4410536" y="4850709"/>
              <a:ext cx="609600" cy="489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alibri" panose="020F0502020204030204"/>
                </a:rPr>
                <a:t>60</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244BAB12-A889-43E7-8478-4E90025008BE}"/>
                </a:ext>
              </a:extLst>
            </p:cNvPr>
            <p:cNvGrpSpPr/>
            <p:nvPr/>
          </p:nvGrpSpPr>
          <p:grpSpPr>
            <a:xfrm>
              <a:off x="2244002" y="3513928"/>
              <a:ext cx="2514103" cy="1187727"/>
              <a:chOff x="2247895" y="3513156"/>
              <a:chExt cx="2559424" cy="1129690"/>
            </a:xfrm>
          </p:grpSpPr>
          <p:sp>
            <p:nvSpPr>
              <p:cNvPr id="25" name="Freeform: Shape 17">
                <a:extLst>
                  <a:ext uri="{FF2B5EF4-FFF2-40B4-BE49-F238E27FC236}">
                    <a16:creationId xmlns:a16="http://schemas.microsoft.com/office/drawing/2014/main" id="{C3C7128C-77B7-492D-BFDE-ADACCE71DFA1}"/>
                  </a:ext>
                </a:extLst>
              </p:cNvPr>
              <p:cNvSpPr/>
              <p:nvPr/>
            </p:nvSpPr>
            <p:spPr>
              <a:xfrm>
                <a:off x="2247895" y="3898270"/>
                <a:ext cx="2559424" cy="744576"/>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040C8BD8-A708-45C3-B48D-4C9207246766}"/>
                  </a:ext>
                </a:extLst>
              </p:cNvPr>
              <p:cNvSpPr txBox="1"/>
              <p:nvPr/>
            </p:nvSpPr>
            <p:spPr>
              <a:xfrm>
                <a:off x="3462588" y="3513156"/>
                <a:ext cx="428466" cy="4660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Calibri" panose="020F0502020204030204"/>
                  </a:rPr>
                  <a:t>4</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7" name="Group 26">
            <a:extLst>
              <a:ext uri="{FF2B5EF4-FFF2-40B4-BE49-F238E27FC236}">
                <a16:creationId xmlns:a16="http://schemas.microsoft.com/office/drawing/2014/main" id="{340F4D61-58B8-4D12-B721-13A278665BE0}"/>
              </a:ext>
            </a:extLst>
          </p:cNvPr>
          <p:cNvGrpSpPr/>
          <p:nvPr/>
        </p:nvGrpSpPr>
        <p:grpSpPr>
          <a:xfrm>
            <a:off x="3668490" y="3391012"/>
            <a:ext cx="4163456" cy="983321"/>
            <a:chOff x="5035151" y="3497434"/>
            <a:chExt cx="4977871" cy="1204219"/>
          </a:xfrm>
        </p:grpSpPr>
        <p:sp>
          <p:nvSpPr>
            <p:cNvPr id="28" name="Freeform: Shape 18">
              <a:extLst>
                <a:ext uri="{FF2B5EF4-FFF2-40B4-BE49-F238E27FC236}">
                  <a16:creationId xmlns:a16="http://schemas.microsoft.com/office/drawing/2014/main" id="{8AA80989-DC22-4B87-9054-756A4A9DFFD7}"/>
                </a:ext>
              </a:extLst>
            </p:cNvPr>
            <p:cNvSpPr/>
            <p:nvPr/>
          </p:nvSpPr>
          <p:spPr>
            <a:xfrm>
              <a:off x="5035151" y="3898270"/>
              <a:ext cx="4977871"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53A6EDC0-E7A5-4AA1-A497-E4835EEFA62E}"/>
                </a:ext>
              </a:extLst>
            </p:cNvPr>
            <p:cNvSpPr txBox="1"/>
            <p:nvPr/>
          </p:nvSpPr>
          <p:spPr>
            <a:xfrm>
              <a:off x="7196447" y="3497434"/>
              <a:ext cx="623669" cy="489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10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0" name="Speech Bubble: Rectangle with Corners Rounded 10">
            <a:extLst>
              <a:ext uri="{FF2B5EF4-FFF2-40B4-BE49-F238E27FC236}">
                <a16:creationId xmlns:a16="http://schemas.microsoft.com/office/drawing/2014/main" id="{5F0BB8B6-09C1-45E2-A154-BE4E24AD71C1}"/>
              </a:ext>
            </a:extLst>
          </p:cNvPr>
          <p:cNvSpPr/>
          <p:nvPr/>
        </p:nvSpPr>
        <p:spPr>
          <a:xfrm>
            <a:off x="908565" y="5243192"/>
            <a:ext cx="2950293" cy="522887"/>
          </a:xfrm>
          <a:prstGeom prst="wedgeEllipseCallout">
            <a:avLst>
              <a:gd name="adj1" fmla="val 13790"/>
              <a:gd name="adj2" fmla="val -9967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He hops </a:t>
            </a:r>
            <a:r>
              <a:rPr lang="en-GB" sz="2000" b="1" dirty="0">
                <a:solidFill>
                  <a:srgbClr val="C00000"/>
                </a:solidFill>
              </a:rPr>
              <a:t>4 </a:t>
            </a:r>
            <a:r>
              <a:rPr lang="en-GB" sz="2000" b="1" dirty="0">
                <a:solidFill>
                  <a:srgbClr val="253746"/>
                </a:solidFill>
              </a:rPr>
              <a:t>to 60…</a:t>
            </a:r>
          </a:p>
        </p:txBody>
      </p:sp>
      <p:sp>
        <p:nvSpPr>
          <p:cNvPr id="31" name="Speech Bubble: Rectangle with Corners Rounded 10">
            <a:extLst>
              <a:ext uri="{FF2B5EF4-FFF2-40B4-BE49-F238E27FC236}">
                <a16:creationId xmlns:a16="http://schemas.microsoft.com/office/drawing/2014/main" id="{DEC20527-216A-4755-8185-5CE3EBF73D35}"/>
              </a:ext>
            </a:extLst>
          </p:cNvPr>
          <p:cNvSpPr/>
          <p:nvPr/>
        </p:nvSpPr>
        <p:spPr>
          <a:xfrm>
            <a:off x="4327300" y="5127993"/>
            <a:ext cx="3671921" cy="580221"/>
          </a:xfrm>
          <a:prstGeom prst="wedgeEllipseCallout">
            <a:avLst>
              <a:gd name="adj1" fmla="val -14867"/>
              <a:gd name="adj2" fmla="val -10845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and then </a:t>
            </a:r>
            <a:r>
              <a:rPr lang="en-GB" sz="2000" b="1" dirty="0">
                <a:solidFill>
                  <a:srgbClr val="C00000"/>
                </a:solidFill>
              </a:rPr>
              <a:t>10</a:t>
            </a:r>
            <a:r>
              <a:rPr lang="en-GB" sz="2000" b="1" dirty="0">
                <a:solidFill>
                  <a:srgbClr val="253746"/>
                </a:solidFill>
              </a:rPr>
              <a:t> to 70.</a:t>
            </a:r>
          </a:p>
        </p:txBody>
      </p:sp>
      <p:sp>
        <p:nvSpPr>
          <p:cNvPr id="32" name="Speech Bubble: Rectangle with Corners Rounded 10">
            <a:extLst>
              <a:ext uri="{FF2B5EF4-FFF2-40B4-BE49-F238E27FC236}">
                <a16:creationId xmlns:a16="http://schemas.microsoft.com/office/drawing/2014/main" id="{503B0E63-9EC9-42DD-9F52-B956E31B4EEB}"/>
              </a:ext>
            </a:extLst>
          </p:cNvPr>
          <p:cNvSpPr/>
          <p:nvPr/>
        </p:nvSpPr>
        <p:spPr>
          <a:xfrm>
            <a:off x="4905407" y="1258926"/>
            <a:ext cx="3093813" cy="906166"/>
          </a:xfrm>
          <a:prstGeom prst="wedgeEllipseCallout">
            <a:avLst>
              <a:gd name="adj1" fmla="val 73934"/>
              <a:gd name="adj2" fmla="val -734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So 70 - 56 = </a:t>
            </a:r>
            <a:r>
              <a:rPr lang="en-GB" sz="2000" b="1" dirty="0">
                <a:solidFill>
                  <a:srgbClr val="C00000"/>
                </a:solidFill>
              </a:rPr>
              <a:t>14</a:t>
            </a:r>
            <a:r>
              <a:rPr lang="en-GB" sz="2000" b="1" dirty="0">
                <a:solidFill>
                  <a:srgbClr val="253746"/>
                </a:solidFill>
              </a:rPr>
              <a:t>, can you see why?</a:t>
            </a:r>
          </a:p>
        </p:txBody>
      </p:sp>
      <p:sp>
        <p:nvSpPr>
          <p:cNvPr id="33" name="Speech Bubble: Rectangle with Corners Rounded 10">
            <a:extLst>
              <a:ext uri="{FF2B5EF4-FFF2-40B4-BE49-F238E27FC236}">
                <a16:creationId xmlns:a16="http://schemas.microsoft.com/office/drawing/2014/main" id="{7B037695-8B1C-4CE0-839A-E17FD35FCF8E}"/>
              </a:ext>
            </a:extLst>
          </p:cNvPr>
          <p:cNvSpPr/>
          <p:nvPr/>
        </p:nvSpPr>
        <p:spPr>
          <a:xfrm>
            <a:off x="688182" y="1288800"/>
            <a:ext cx="4020006" cy="1001946"/>
          </a:xfrm>
          <a:prstGeom prst="wedgeEllipseCallout">
            <a:avLst>
              <a:gd name="adj1" fmla="val -49615"/>
              <a:gd name="adj2" fmla="val 6143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see how he finds the difference between 70 and 56.</a:t>
            </a:r>
          </a:p>
        </p:txBody>
      </p:sp>
      <p:sp>
        <p:nvSpPr>
          <p:cNvPr id="35" name="Speech Bubble: Rectangle with Corners Rounded 10">
            <a:extLst>
              <a:ext uri="{FF2B5EF4-FFF2-40B4-BE49-F238E27FC236}">
                <a16:creationId xmlns:a16="http://schemas.microsoft.com/office/drawing/2014/main" id="{345798B1-6556-4E95-84E5-723B5C2E45F3}"/>
              </a:ext>
            </a:extLst>
          </p:cNvPr>
          <p:cNvSpPr/>
          <p:nvPr/>
        </p:nvSpPr>
        <p:spPr>
          <a:xfrm>
            <a:off x="2638012" y="3272592"/>
            <a:ext cx="4219301" cy="1167189"/>
          </a:xfrm>
          <a:prstGeom prst="wedgeEllipseCallout">
            <a:avLst>
              <a:gd name="adj1" fmla="val -48777"/>
              <a:gd name="adj2" fmla="val 5393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Maths Frog helps us find the difference between two numbers.</a:t>
            </a:r>
          </a:p>
        </p:txBody>
      </p:sp>
      <p:sp>
        <p:nvSpPr>
          <p:cNvPr id="36" name="Speech Bubble: Rectangle with Corners Rounded 10">
            <a:extLst>
              <a:ext uri="{FF2B5EF4-FFF2-40B4-BE49-F238E27FC236}">
                <a16:creationId xmlns:a16="http://schemas.microsoft.com/office/drawing/2014/main" id="{4DE73C37-75D5-42CD-9DC6-7FED9A7A3F4C}"/>
              </a:ext>
            </a:extLst>
          </p:cNvPr>
          <p:cNvSpPr/>
          <p:nvPr/>
        </p:nvSpPr>
        <p:spPr>
          <a:xfrm>
            <a:off x="2637521" y="2395364"/>
            <a:ext cx="5860094" cy="1902381"/>
          </a:xfrm>
          <a:prstGeom prst="wedgeEllipseCallout">
            <a:avLst>
              <a:gd name="adj1" fmla="val -48777"/>
              <a:gd name="adj2" fmla="val 5393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rgbClr val="253746"/>
                </a:solidFill>
              </a:rPr>
              <a:t>He always jumps to ‘friendly’ numbers, like the next multiple of 10 or 100. He knows where he starts and where he is going to finish. We add his jumps to find the difference. </a:t>
            </a:r>
            <a:endParaRPr lang="en-GB" sz="2000" b="1" dirty="0">
              <a:solidFill>
                <a:srgbClr val="253746"/>
              </a:solidFill>
            </a:endParaRPr>
          </a:p>
        </p:txBody>
      </p:sp>
    </p:spTree>
    <p:extLst>
      <p:ext uri="{BB962C8B-B14F-4D97-AF65-F5344CB8AC3E}">
        <p14:creationId xmlns:p14="http://schemas.microsoft.com/office/powerpoint/2010/main" val="406284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5"/>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36"/>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xit" presetSubtype="0" fill="hold" nodeType="withEffect">
                                  <p:stCondLst>
                                    <p:cond delay="0"/>
                                  </p:stCondLst>
                                  <p:childTnLst>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75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15"/>
                                        </p:tgtEl>
                                      </p:cBhvr>
                                    </p:animEffect>
                                    <p:set>
                                      <p:cBhvr>
                                        <p:cTn id="64" dur="1" fill="hold">
                                          <p:stCondLst>
                                            <p:cond delay="499"/>
                                          </p:stCondLst>
                                        </p:cTn>
                                        <p:tgtEl>
                                          <p:spTgt spid="15"/>
                                        </p:tgtEl>
                                        <p:attrNameLst>
                                          <p:attrName>style.visibility</p:attrName>
                                        </p:attrNameLst>
                                      </p:cBhvr>
                                      <p:to>
                                        <p:strVal val="hidden"/>
                                      </p:to>
                                    </p:set>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125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750"/>
                                        <p:tgtEl>
                                          <p:spTgt spid="31"/>
                                        </p:tgtEl>
                                      </p:cBhvr>
                                    </p:animEffect>
                                  </p:childTnLst>
                                </p:cTn>
                              </p:par>
                            </p:childTnLst>
                          </p:cTn>
                        </p:par>
                        <p:par>
                          <p:cTn id="72" fill="hold">
                            <p:stCondLst>
                              <p:cond delay="1750"/>
                            </p:stCondLst>
                            <p:childTnLst>
                              <p:par>
                                <p:cTn id="73" presetID="10" presetClass="entr" presetSubtype="0"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75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0" grpId="0"/>
      <p:bldP spid="30" grpId="0" animBg="1"/>
      <p:bldP spid="31" grpId="0" animBg="1"/>
      <p:bldP spid="32" grpId="0" animBg="1"/>
      <p:bldP spid="33" grpId="0" animBg="1"/>
      <p:bldP spid="35" grpId="0" animBg="1"/>
      <p:bldP spid="35" grpId="1" animBg="1"/>
      <p:bldP spid="36" grpId="0" animBg="1"/>
      <p:bldP spid="36" grpId="1" animBg="1"/>
    </p:bldLst>
  </p:timing>
</p:sld>
</file>

<file path=ppt/theme/theme1.xml><?xml version="1.0" encoding="utf-8"?>
<a:theme xmlns:a="http://schemas.openxmlformats.org/drawingml/2006/main" name="Office Theme">
  <a:themeElements>
    <a:clrScheme name="Custom 3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2742</TotalTime>
  <Words>5792</Words>
  <Application>Microsoft Office PowerPoint</Application>
  <PresentationFormat>On-screen Show (4:3)</PresentationFormat>
  <Paragraphs>800</Paragraphs>
  <Slides>55</Slides>
  <Notes>55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Nick Barwick</cp:lastModifiedBy>
  <cp:revision>231</cp:revision>
  <dcterms:created xsi:type="dcterms:W3CDTF">2018-09-13T11:08:58Z</dcterms:created>
  <dcterms:modified xsi:type="dcterms:W3CDTF">2019-08-15T12:41:38Z</dcterms:modified>
</cp:coreProperties>
</file>