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341" r:id="rId5"/>
    <p:sldId id="256" r:id="rId6"/>
    <p:sldId id="342" r:id="rId7"/>
    <p:sldId id="343" r:id="rId8"/>
    <p:sldId id="345" r:id="rId9"/>
    <p:sldId id="277" r:id="rId10"/>
    <p:sldId id="257" r:id="rId11"/>
    <p:sldId id="334" r:id="rId12"/>
    <p:sldId id="335" r:id="rId13"/>
    <p:sldId id="323" r:id="rId14"/>
    <p:sldId id="261" r:id="rId15"/>
    <p:sldId id="286" r:id="rId16"/>
    <p:sldId id="337" r:id="rId17"/>
    <p:sldId id="338" r:id="rId18"/>
    <p:sldId id="326" r:id="rId19"/>
    <p:sldId id="325" r:id="rId20"/>
    <p:sldId id="290" r:id="rId21"/>
    <p:sldId id="319" r:id="rId22"/>
    <p:sldId id="320" r:id="rId23"/>
    <p:sldId id="332" r:id="rId24"/>
    <p:sldId id="331" r:id="rId25"/>
    <p:sldId id="330" r:id="rId26"/>
    <p:sldId id="339" r:id="rId27"/>
    <p:sldId id="340" r:id="rId28"/>
    <p:sldId id="328" r:id="rId29"/>
    <p:sldId id="333" r:id="rId30"/>
    <p:sldId id="280" r:id="rId31"/>
    <p:sldId id="281" r:id="rId32"/>
    <p:sldId id="34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1F4E79"/>
    <a:srgbClr val="BDD7EE"/>
    <a:srgbClr val="E6E6E6"/>
    <a:srgbClr val="FFE699"/>
    <a:srgbClr val="F2F2F2"/>
    <a:srgbClr val="FFF2CC"/>
    <a:srgbClr val="EA7600"/>
    <a:srgbClr val="9AF67A"/>
    <a:srgbClr val="85F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1" autoAdjust="0"/>
    <p:restoredTop sz="82689" autoAdjust="0"/>
  </p:normalViewPr>
  <p:slideViewPr>
    <p:cSldViewPr snapToGrid="0">
      <p:cViewPr varScale="1">
        <p:scale>
          <a:sx n="71" d="100"/>
          <a:sy n="71" d="100"/>
        </p:scale>
        <p:origin x="1949"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Barwick" userId="a840bca8-ab8f-498d-9fe6-1d70d1b0b672" providerId="ADAL" clId="{8CB0F850-C6A5-4DA1-A05F-90FBF59C9966}"/>
    <pc:docChg chg="custSel modSld">
      <pc:chgData name="Nick Barwick" userId="a840bca8-ab8f-498d-9fe6-1d70d1b0b672" providerId="ADAL" clId="{8CB0F850-C6A5-4DA1-A05F-90FBF59C9966}" dt="2020-10-02T12:02:53.093" v="5" actId="22"/>
      <pc:docMkLst>
        <pc:docMk/>
      </pc:docMkLst>
      <pc:sldChg chg="modSp mod">
        <pc:chgData name="Nick Barwick" userId="a840bca8-ab8f-498d-9fe6-1d70d1b0b672" providerId="ADAL" clId="{8CB0F850-C6A5-4DA1-A05F-90FBF59C9966}" dt="2020-10-02T12:02:25.229" v="1" actId="20577"/>
        <pc:sldMkLst>
          <pc:docMk/>
          <pc:sldMk cId="9024102" sldId="334"/>
        </pc:sldMkLst>
        <pc:spChg chg="mod">
          <ac:chgData name="Nick Barwick" userId="a840bca8-ab8f-498d-9fe6-1d70d1b0b672" providerId="ADAL" clId="{8CB0F850-C6A5-4DA1-A05F-90FBF59C9966}" dt="2020-10-02T12:02:25.229" v="1" actId="20577"/>
          <ac:spMkLst>
            <pc:docMk/>
            <pc:sldMk cId="9024102" sldId="334"/>
            <ac:spMk id="25" creationId="{35DA837B-CE01-4EDB-A64F-8069FFD3A997}"/>
          </ac:spMkLst>
        </pc:spChg>
      </pc:sldChg>
      <pc:sldChg chg="addSp delSp mod">
        <pc:chgData name="Nick Barwick" userId="a840bca8-ab8f-498d-9fe6-1d70d1b0b672" providerId="ADAL" clId="{8CB0F850-C6A5-4DA1-A05F-90FBF59C9966}" dt="2020-10-02T12:02:49.282" v="3" actId="22"/>
        <pc:sldMkLst>
          <pc:docMk/>
          <pc:sldMk cId="3342645865" sldId="337"/>
        </pc:sldMkLst>
        <pc:spChg chg="add">
          <ac:chgData name="Nick Barwick" userId="a840bca8-ab8f-498d-9fe6-1d70d1b0b672" providerId="ADAL" clId="{8CB0F850-C6A5-4DA1-A05F-90FBF59C9966}" dt="2020-10-02T12:02:49.282" v="3" actId="22"/>
          <ac:spMkLst>
            <pc:docMk/>
            <pc:sldMk cId="3342645865" sldId="337"/>
            <ac:spMk id="2" creationId="{0019A779-E24B-4211-9EB2-D5D23D1CA9A7}"/>
          </ac:spMkLst>
        </pc:spChg>
        <pc:spChg chg="del">
          <ac:chgData name="Nick Barwick" userId="a840bca8-ab8f-498d-9fe6-1d70d1b0b672" providerId="ADAL" clId="{8CB0F850-C6A5-4DA1-A05F-90FBF59C9966}" dt="2020-10-02T12:02:48.498" v="2" actId="478"/>
          <ac:spMkLst>
            <pc:docMk/>
            <pc:sldMk cId="3342645865" sldId="337"/>
            <ac:spMk id="108" creationId="{FB71EE7A-04D7-4135-A973-31EA85A0A2C1}"/>
          </ac:spMkLst>
        </pc:spChg>
      </pc:sldChg>
      <pc:sldChg chg="addSp delSp mod">
        <pc:chgData name="Nick Barwick" userId="a840bca8-ab8f-498d-9fe6-1d70d1b0b672" providerId="ADAL" clId="{8CB0F850-C6A5-4DA1-A05F-90FBF59C9966}" dt="2020-10-02T12:02:53.093" v="5" actId="22"/>
        <pc:sldMkLst>
          <pc:docMk/>
          <pc:sldMk cId="1149582746" sldId="338"/>
        </pc:sldMkLst>
        <pc:spChg chg="add">
          <ac:chgData name="Nick Barwick" userId="a840bca8-ab8f-498d-9fe6-1d70d1b0b672" providerId="ADAL" clId="{8CB0F850-C6A5-4DA1-A05F-90FBF59C9966}" dt="2020-10-02T12:02:53.093" v="5" actId="22"/>
          <ac:spMkLst>
            <pc:docMk/>
            <pc:sldMk cId="1149582746" sldId="338"/>
            <ac:spMk id="15" creationId="{72EAF13E-3849-4353-BA5E-C7129E023618}"/>
          </ac:spMkLst>
        </pc:spChg>
        <pc:spChg chg="del">
          <ac:chgData name="Nick Barwick" userId="a840bca8-ab8f-498d-9fe6-1d70d1b0b672" providerId="ADAL" clId="{8CB0F850-C6A5-4DA1-A05F-90FBF59C9966}" dt="2020-10-02T12:02:52.735" v="4" actId="478"/>
          <ac:spMkLst>
            <pc:docMk/>
            <pc:sldMk cId="1149582746" sldId="338"/>
            <ac:spMk id="108" creationId="{FB71EE7A-04D7-4135-A973-31EA85A0A2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02/10/2020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ath-play.com/soccer-math-adding-two-digit-whole-numbers/adding-two-digit-number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a:solidFill>
                  <a:srgbClr val="253746"/>
                </a:solidFill>
              </a:rPr>
              <a:t>Before teaching, be aware that</a:t>
            </a:r>
            <a:r>
              <a:rPr lang="en-GB" dirty="0">
                <a:solidFill>
                  <a:srgbClr val="253746"/>
                </a:solidFill>
              </a:rPr>
              <a:t>:</a:t>
            </a:r>
          </a:p>
          <a:p>
            <a:pPr marL="285750" indent="-285750">
              <a:buFont typeface="Arial" panose="020B0604020202020204" pitchFamily="34" charset="0"/>
              <a:buChar char="•"/>
            </a:pPr>
            <a:r>
              <a:rPr lang="en-GB" dirty="0">
                <a:solidFill>
                  <a:srgbClr val="253746"/>
                </a:solidFill>
              </a:rPr>
              <a:t>On </a:t>
            </a:r>
            <a:r>
              <a:rPr lang="en-GB" b="1" dirty="0">
                <a:solidFill>
                  <a:srgbClr val="253746"/>
                </a:solidFill>
              </a:rPr>
              <a:t>Days 1, 2 and 3 </a:t>
            </a:r>
            <a:r>
              <a:rPr lang="en-GB" dirty="0">
                <a:solidFill>
                  <a:srgbClr val="253746"/>
                </a:solidFill>
              </a:rPr>
              <a:t>children will need whiteboards and pens.</a:t>
            </a:r>
          </a:p>
          <a:p>
            <a:pPr marL="285750" indent="-285750">
              <a:buFont typeface="Arial" panose="020B0604020202020204" pitchFamily="34" charset="0"/>
              <a:buChar char="•"/>
            </a:pPr>
            <a:r>
              <a:rPr lang="en-GB" dirty="0">
                <a:solidFill>
                  <a:srgbClr val="253746"/>
                </a:solidFill>
              </a:rPr>
              <a:t>On </a:t>
            </a:r>
            <a:r>
              <a:rPr lang="en-GB" b="1" dirty="0">
                <a:solidFill>
                  <a:srgbClr val="253746"/>
                </a:solidFill>
              </a:rPr>
              <a:t>Day 3 </a:t>
            </a:r>
            <a:r>
              <a:rPr lang="en-GB" dirty="0">
                <a:solidFill>
                  <a:srgbClr val="253746"/>
                </a:solidFill>
              </a:rPr>
              <a:t>you will need a flipchart to list children’s  ‘help list’ for solving subtractions and checking. Children need copies of the ‘Subtraction Nasty’ game board and sets of 0-9 cards.</a:t>
            </a: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a:t>
            </a:r>
            <a:r>
              <a:rPr kumimoji="0" lang="en-GB" sz="1200" b="1" i="0" u="none" strike="noStrike" kern="1200" cap="none" spc="0" normalizeH="0" baseline="0" noProof="0" dirty="0">
                <a:ln>
                  <a:noFill/>
                </a:ln>
                <a:solidFill>
                  <a:prstClr val="black"/>
                </a:solidFill>
                <a:effectLst/>
                <a:uLnTx/>
                <a:uFillTx/>
                <a:latin typeface="+mn-lt"/>
                <a:ea typeface="+mn-ea"/>
                <a:cs typeface="+mn-cs"/>
              </a:rPr>
              <a:t> can now go on to do differentiated GROUP ACTIVITIES. You can find Hamilton’s group activities in this unit’s TEACHING AND GROUP ACTIVITIES download.</a:t>
            </a:r>
          </a:p>
          <a:p>
            <a:r>
              <a:rPr lang="en-GB" dirty="0"/>
              <a:t>WT:</a:t>
            </a:r>
            <a:r>
              <a:rPr lang="en-GB" baseline="0" dirty="0"/>
              <a:t>  </a:t>
            </a:r>
            <a:r>
              <a:rPr lang="en-GB" dirty="0"/>
              <a:t>Use spinners (Sheet 1) to generate subtractions</a:t>
            </a:r>
            <a:r>
              <a:rPr lang="en-GB" baseline="0" dirty="0"/>
              <a:t> </a:t>
            </a:r>
            <a:r>
              <a:rPr lang="en-GB" dirty="0"/>
              <a:t>from 400 or 500.</a:t>
            </a:r>
            <a:endParaRPr lang="en-GB" sz="1200" u="sng" kern="1200" dirty="0">
              <a:solidFill>
                <a:schemeClr val="tx1"/>
              </a:solidFill>
              <a:effectLst/>
              <a:latin typeface="+mn-lt"/>
              <a:ea typeface="+mn-ea"/>
              <a:cs typeface="+mn-cs"/>
            </a:endParaRPr>
          </a:p>
          <a:p>
            <a:r>
              <a:rPr lang="en-GB" dirty="0"/>
              <a:t>ARE:</a:t>
            </a:r>
            <a:r>
              <a:rPr lang="en-GB" baseline="0" dirty="0"/>
              <a:t>  </a:t>
            </a:r>
            <a:r>
              <a:rPr lang="en-GB" dirty="0"/>
              <a:t>Use spinners (Sheet 2) to generate subtractions</a:t>
            </a:r>
            <a:r>
              <a:rPr lang="en-GB" baseline="0" dirty="0"/>
              <a:t> crossing over a hundred, encourage 2 jumps.</a:t>
            </a:r>
            <a:endParaRPr lang="en-GB" dirty="0"/>
          </a:p>
          <a:p>
            <a:r>
              <a:rPr lang="en-GB" dirty="0"/>
              <a:t>GD:</a:t>
            </a:r>
            <a:r>
              <a:rPr lang="en-GB" baseline="0" dirty="0"/>
              <a:t>  </a:t>
            </a:r>
            <a:r>
              <a:rPr lang="en-GB" dirty="0"/>
              <a:t>Use spinners (Sheet 3) to generate subtractions</a:t>
            </a:r>
            <a:r>
              <a:rPr lang="en-GB" baseline="0" dirty="0"/>
              <a:t> crossing over a hundred, encourage 2 jumps (larger differences).</a:t>
            </a:r>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10</a:t>
            </a:fld>
            <a:endParaRPr lang="en-GB"/>
          </a:p>
        </p:txBody>
      </p:sp>
    </p:spTree>
    <p:extLst>
      <p:ext uri="{BB962C8B-B14F-4D97-AF65-F5344CB8AC3E}">
        <p14:creationId xmlns:p14="http://schemas.microsoft.com/office/powerpoint/2010/main" val="1582512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r>
              <a:rPr lang="en-GB" dirty="0"/>
              <a:t>WT: Subtracting 3-digit numbers: </a:t>
            </a:r>
            <a:r>
              <a:rPr lang="en-GB" sz="1200" b="0" i="0" u="none" strike="noStrike" kern="1200" baseline="0" dirty="0">
                <a:solidFill>
                  <a:schemeClr val="tx1"/>
                </a:solidFill>
                <a:latin typeface="+mn-lt"/>
                <a:ea typeface="+mn-ea"/>
                <a:cs typeface="+mn-cs"/>
              </a:rPr>
              <a:t>Bronze and Challenge. </a:t>
            </a:r>
            <a:r>
              <a:rPr lang="en-GB" baseline="0" dirty="0"/>
              <a:t> </a:t>
            </a:r>
          </a:p>
          <a:p>
            <a:r>
              <a:rPr lang="en-GB" dirty="0"/>
              <a:t>ARE: Subtracting 3-digit numbers: </a:t>
            </a:r>
            <a:r>
              <a:rPr lang="en-GB" sz="1200" b="0" i="0" u="none" strike="noStrike" kern="1200" baseline="0" dirty="0">
                <a:solidFill>
                  <a:schemeClr val="tx1"/>
                </a:solidFill>
                <a:latin typeface="+mn-lt"/>
                <a:ea typeface="+mn-ea"/>
                <a:cs typeface="+mn-cs"/>
              </a:rPr>
              <a:t>Bronze, Silver and Challenge. </a:t>
            </a:r>
            <a:endParaRPr lang="en-GB" dirty="0"/>
          </a:p>
          <a:p>
            <a:r>
              <a:rPr lang="en-GB" dirty="0"/>
              <a:t>GD: </a:t>
            </a:r>
            <a:r>
              <a:rPr lang="en-GB" baseline="0" dirty="0"/>
              <a:t> </a:t>
            </a:r>
            <a:r>
              <a:rPr lang="en-GB" dirty="0"/>
              <a:t>Subtracting 3-digit numbers: 3 from Bronze, 3 from Silver and all of Gold and both challenges.</a:t>
            </a:r>
          </a:p>
        </p:txBody>
      </p:sp>
      <p:sp>
        <p:nvSpPr>
          <p:cNvPr id="4" name="Slide Number Placeholder 3"/>
          <p:cNvSpPr>
            <a:spLocks noGrp="1"/>
          </p:cNvSpPr>
          <p:nvPr>
            <p:ph type="sldNum" sz="quarter" idx="5"/>
          </p:nvPr>
        </p:nvSpPr>
        <p:spPr/>
        <p:txBody>
          <a:bodyPr/>
          <a:lstStyle/>
          <a:p>
            <a:fld id="{33873E03-7F6C-40B1-9C82-92C8804404E5}" type="slidenum">
              <a:rPr lang="en-GB" smtClean="0"/>
              <a:t>11</a:t>
            </a:fld>
            <a:endParaRPr lang="en-GB"/>
          </a:p>
        </p:txBody>
      </p:sp>
    </p:spTree>
    <p:extLst>
      <p:ext uri="{BB962C8B-B14F-4D97-AF65-F5344CB8AC3E}">
        <p14:creationId xmlns:p14="http://schemas.microsoft.com/office/powerpoint/2010/main" val="4175717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0" dirty="0">
              <a:solidFill>
                <a:srgbClr val="C00000"/>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12</a:t>
            </a:fld>
            <a:endParaRPr lang="en-GB"/>
          </a:p>
        </p:txBody>
      </p:sp>
    </p:spTree>
    <p:extLst>
      <p:ext uri="{BB962C8B-B14F-4D97-AF65-F5344CB8AC3E}">
        <p14:creationId xmlns:p14="http://schemas.microsoft.com/office/powerpoint/2010/main" val="1866613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13</a:t>
            </a:fld>
            <a:endParaRPr lang="en-GB"/>
          </a:p>
        </p:txBody>
      </p:sp>
    </p:spTree>
    <p:extLst>
      <p:ext uri="{BB962C8B-B14F-4D97-AF65-F5344CB8AC3E}">
        <p14:creationId xmlns:p14="http://schemas.microsoft.com/office/powerpoint/2010/main" val="4141402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Children can now go on to do one of Hamilton’s differentiated GROUP ACTIVITIES, which you will find on the TEACHING AND GROUP ACTIVITIES download.</a:t>
            </a:r>
          </a:p>
          <a:p>
            <a:r>
              <a:rPr lang="en-GB" dirty="0"/>
              <a:t>WT:</a:t>
            </a:r>
            <a:r>
              <a:rPr lang="en-GB" baseline="0" dirty="0"/>
              <a:t>  </a:t>
            </a:r>
            <a:r>
              <a:rPr lang="en-GB" dirty="0"/>
              <a:t>Use spinners (Sheet 1) to generate subtractions</a:t>
            </a:r>
            <a:r>
              <a:rPr lang="en-GB" baseline="0" dirty="0"/>
              <a:t> </a:t>
            </a:r>
            <a:r>
              <a:rPr lang="en-GB" dirty="0"/>
              <a:t>from 400 or 500.</a:t>
            </a:r>
            <a:endParaRPr lang="en-GB" sz="1200" u="sng" kern="1200" dirty="0">
              <a:solidFill>
                <a:schemeClr val="tx1"/>
              </a:solidFill>
              <a:effectLst/>
              <a:latin typeface="+mn-lt"/>
              <a:ea typeface="+mn-ea"/>
              <a:cs typeface="+mn-cs"/>
            </a:endParaRPr>
          </a:p>
          <a:p>
            <a:r>
              <a:rPr lang="en-GB" dirty="0"/>
              <a:t>ARE:</a:t>
            </a:r>
            <a:r>
              <a:rPr lang="en-GB" baseline="0" dirty="0"/>
              <a:t>  </a:t>
            </a:r>
            <a:r>
              <a:rPr lang="en-GB" dirty="0"/>
              <a:t>Use spinners (Sheet 2) to generate subtractions</a:t>
            </a:r>
            <a:r>
              <a:rPr lang="en-GB" baseline="0" dirty="0"/>
              <a:t> crossing over a hundred, encourage 2 jumps.</a:t>
            </a:r>
            <a:endParaRPr lang="en-GB" dirty="0"/>
          </a:p>
          <a:p>
            <a:r>
              <a:rPr lang="en-GB" dirty="0"/>
              <a:t>GD:</a:t>
            </a:r>
            <a:r>
              <a:rPr lang="en-GB" baseline="0" dirty="0"/>
              <a:t>  </a:t>
            </a:r>
            <a:r>
              <a:rPr lang="en-GB" dirty="0"/>
              <a:t>Use spinners (Sheet 3) to generate subtractions</a:t>
            </a:r>
            <a:r>
              <a:rPr lang="en-GB" baseline="0" dirty="0"/>
              <a:t> crossing over a hundred, encourage 2 jumps (larger differences).</a:t>
            </a:r>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14</a:t>
            </a:fld>
            <a:endParaRPr lang="en-GB"/>
          </a:p>
        </p:txBody>
      </p:sp>
    </p:spTree>
    <p:extLst>
      <p:ext uri="{BB962C8B-B14F-4D97-AF65-F5344CB8AC3E}">
        <p14:creationId xmlns:p14="http://schemas.microsoft.com/office/powerpoint/2010/main" val="397384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15</a:t>
            </a:fld>
            <a:endParaRPr lang="en-GB"/>
          </a:p>
        </p:txBody>
      </p:sp>
    </p:spTree>
    <p:extLst>
      <p:ext uri="{BB962C8B-B14F-4D97-AF65-F5344CB8AC3E}">
        <p14:creationId xmlns:p14="http://schemas.microsoft.com/office/powerpoint/2010/main" val="3463446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Today would be a great day to use a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Cats and Dogs </a:t>
            </a:r>
            <a:r>
              <a:rPr lang="en-GB" sz="1200" b="1" kern="1200" dirty="0">
                <a:solidFill>
                  <a:schemeClr val="tx1"/>
                </a:solidFill>
                <a:effectLst/>
                <a:latin typeface="+mn-lt"/>
                <a:ea typeface="+mn-ea"/>
                <a:cs typeface="+mn-cs"/>
              </a:rPr>
              <a:t>– as the group activity, which you can find in this unit’s IN-DEPTH INVESTIGATION box on Hamilton’s website.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Alternatively, children</a:t>
            </a:r>
            <a:r>
              <a:rPr lang="en-GB" sz="1200" b="1" kern="1200" baseline="0" dirty="0">
                <a:solidFill>
                  <a:schemeClr val="tx1"/>
                </a:solidFill>
                <a:effectLst/>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r>
              <a:rPr lang="en-GB" dirty="0"/>
              <a:t>WT:</a:t>
            </a:r>
            <a:r>
              <a:rPr lang="en-GB" baseline="0" dirty="0"/>
              <a:t>  </a:t>
            </a:r>
            <a:r>
              <a:rPr lang="en-GB" dirty="0"/>
              <a:t>Use counting up (Frog) to subtract from a multiple of 100 (e.g. 400 – 356) and check with addition.</a:t>
            </a:r>
          </a:p>
          <a:p>
            <a:r>
              <a:rPr lang="en-GB" dirty="0"/>
              <a:t>ARE:</a:t>
            </a:r>
            <a:r>
              <a:rPr lang="en-GB" baseline="0" dirty="0"/>
              <a:t>  </a:t>
            </a:r>
            <a:r>
              <a:rPr lang="en-GB" dirty="0"/>
              <a:t>Subtracting 3-digits numbers and using addition to check</a:t>
            </a:r>
            <a:r>
              <a:rPr lang="en-GB" baseline="0" dirty="0"/>
              <a:t> (see resources for questions).</a:t>
            </a:r>
            <a:endParaRPr lang="en-GB" dirty="0"/>
          </a:p>
          <a:p>
            <a:r>
              <a:rPr lang="en-GB" dirty="0"/>
              <a:t>GD:</a:t>
            </a:r>
            <a:r>
              <a:rPr lang="en-GB" baseline="0" dirty="0"/>
              <a:t>  </a:t>
            </a:r>
            <a:r>
              <a:rPr lang="en-GB" dirty="0"/>
              <a:t>Subtracting 3-digits numbers and using addition to check</a:t>
            </a:r>
            <a:r>
              <a:rPr lang="en-GB" baseline="0" dirty="0"/>
              <a:t> (see resources for questions).</a:t>
            </a:r>
            <a:endParaRPr lang="en-GB" dirty="0"/>
          </a:p>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16</a:t>
            </a:fld>
            <a:endParaRPr lang="en-GB"/>
          </a:p>
        </p:txBody>
      </p:sp>
    </p:spTree>
    <p:extLst>
      <p:ext uri="{BB962C8B-B14F-4D97-AF65-F5344CB8AC3E}">
        <p14:creationId xmlns:p14="http://schemas.microsoft.com/office/powerpoint/2010/main" val="1267288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r>
              <a:rPr lang="en-GB" dirty="0"/>
              <a:t>WT: Using addition to check subtraction: Sheet 1. </a:t>
            </a:r>
            <a:r>
              <a:rPr lang="en-GB" baseline="0" dirty="0"/>
              <a:t> </a:t>
            </a:r>
          </a:p>
          <a:p>
            <a:r>
              <a:rPr lang="en-GB" dirty="0"/>
              <a:t>ARE: Use Frog to find differences, then use addition to check subtraction: Sheet 2.  </a:t>
            </a:r>
          </a:p>
          <a:p>
            <a:r>
              <a:rPr lang="en-GB" dirty="0"/>
              <a:t>GD:   Subtraction word problems: Sheet 3.</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33873E03-7F6C-40B1-9C82-92C8804404E5}" type="slidenum">
              <a:rPr lang="en-GB" smtClean="0"/>
              <a:t>17</a:t>
            </a:fld>
            <a:endParaRPr lang="en-GB"/>
          </a:p>
        </p:txBody>
      </p:sp>
    </p:spTree>
    <p:extLst>
      <p:ext uri="{BB962C8B-B14F-4D97-AF65-F5344CB8AC3E}">
        <p14:creationId xmlns:p14="http://schemas.microsoft.com/office/powerpoint/2010/main" val="744925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0" dirty="0">
              <a:solidFill>
                <a:srgbClr val="C00000"/>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18</a:t>
            </a:fld>
            <a:endParaRPr lang="en-GB"/>
          </a:p>
        </p:txBody>
      </p:sp>
    </p:spTree>
    <p:extLst>
      <p:ext uri="{BB962C8B-B14F-4D97-AF65-F5344CB8AC3E}">
        <p14:creationId xmlns:p14="http://schemas.microsoft.com/office/powerpoint/2010/main" val="962297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19</a:t>
            </a:fld>
            <a:endParaRPr lang="en-GB"/>
          </a:p>
        </p:txBody>
      </p:sp>
    </p:spTree>
    <p:extLst>
      <p:ext uri="{BB962C8B-B14F-4D97-AF65-F5344CB8AC3E}">
        <p14:creationId xmlns:p14="http://schemas.microsoft.com/office/powerpoint/2010/main" val="136267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Choose starters that suit your class by dragging and dropping the relevant slide or slides below to the start of the teaching for each day.</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20</a:t>
            </a:fld>
            <a:endParaRPr lang="en-GB"/>
          </a:p>
        </p:txBody>
      </p:sp>
    </p:spTree>
    <p:extLst>
      <p:ext uri="{BB962C8B-B14F-4D97-AF65-F5344CB8AC3E}">
        <p14:creationId xmlns:p14="http://schemas.microsoft.com/office/powerpoint/2010/main" val="65461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21</a:t>
            </a:fld>
            <a:endParaRPr lang="en-GB"/>
          </a:p>
        </p:txBody>
      </p:sp>
    </p:spTree>
    <p:extLst>
      <p:ext uri="{BB962C8B-B14F-4D97-AF65-F5344CB8AC3E}">
        <p14:creationId xmlns:p14="http://schemas.microsoft.com/office/powerpoint/2010/main" val="23426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22</a:t>
            </a:fld>
            <a:endParaRPr lang="en-GB"/>
          </a:p>
        </p:txBody>
      </p:sp>
    </p:spTree>
    <p:extLst>
      <p:ext uri="{BB962C8B-B14F-4D97-AF65-F5344CB8AC3E}">
        <p14:creationId xmlns:p14="http://schemas.microsoft.com/office/powerpoint/2010/main" val="1556756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23</a:t>
            </a:fld>
            <a:endParaRPr lang="en-GB"/>
          </a:p>
        </p:txBody>
      </p:sp>
    </p:spTree>
    <p:extLst>
      <p:ext uri="{BB962C8B-B14F-4D97-AF65-F5344CB8AC3E}">
        <p14:creationId xmlns:p14="http://schemas.microsoft.com/office/powerpoint/2010/main" val="3944647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24</a:t>
            </a:fld>
            <a:endParaRPr lang="en-GB"/>
          </a:p>
        </p:txBody>
      </p:sp>
    </p:spTree>
    <p:extLst>
      <p:ext uri="{BB962C8B-B14F-4D97-AF65-F5344CB8AC3E}">
        <p14:creationId xmlns:p14="http://schemas.microsoft.com/office/powerpoint/2010/main" val="3782571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Children</a:t>
            </a:r>
            <a:r>
              <a:rPr kumimoji="0" lang="en-GB" sz="1200" b="1" i="0" u="none" strike="noStrike" kern="1200" cap="none" spc="0" normalizeH="0" baseline="0" noProof="0" dirty="0">
                <a:ln>
                  <a:noFill/>
                </a:ln>
                <a:solidFill>
                  <a:prstClr val="black"/>
                </a:solidFill>
                <a:effectLst/>
                <a:uLnTx/>
                <a:uFillTx/>
                <a:latin typeface="+mn-lt"/>
                <a:ea typeface="+mn-ea"/>
                <a:cs typeface="+mn-cs"/>
              </a:rPr>
              <a:t> can now go on to do differentiated GROUP ACTIVITIES. You can find Hamilton’s group activities in this unit’s TEACHING AND GROUP ACTIVITIES download.</a:t>
            </a:r>
          </a:p>
          <a:p>
            <a:r>
              <a:rPr lang="en-GB" dirty="0"/>
              <a:t>WT:</a:t>
            </a:r>
            <a:r>
              <a:rPr lang="en-GB" baseline="0" dirty="0"/>
              <a:t>  </a:t>
            </a:r>
            <a:r>
              <a:rPr lang="en-GB" dirty="0"/>
              <a:t>Play Subtraction Nasty</a:t>
            </a:r>
            <a:r>
              <a:rPr lang="en-GB" baseline="0" dirty="0"/>
              <a:t> </a:t>
            </a:r>
            <a:r>
              <a:rPr lang="en-GB" dirty="0"/>
              <a:t>Game in groups</a:t>
            </a:r>
            <a:r>
              <a:rPr lang="en-GB" baseline="0" dirty="0"/>
              <a:t> with teacher or teacher support.</a:t>
            </a:r>
            <a:endParaRPr lang="en-GB" sz="1200" u="sng" kern="1200" dirty="0">
              <a:solidFill>
                <a:schemeClr val="tx1"/>
              </a:solidFill>
              <a:effectLst/>
              <a:latin typeface="+mn-lt"/>
              <a:ea typeface="+mn-ea"/>
              <a:cs typeface="+mn-cs"/>
            </a:endParaRPr>
          </a:p>
          <a:p>
            <a:r>
              <a:rPr lang="en-GB" dirty="0"/>
              <a:t>ARE:</a:t>
            </a:r>
            <a:r>
              <a:rPr lang="en-GB" baseline="0" dirty="0"/>
              <a:t>  </a:t>
            </a:r>
            <a:r>
              <a:rPr lang="en-GB" dirty="0"/>
              <a:t>Play Subtraction Nasty</a:t>
            </a:r>
            <a:r>
              <a:rPr lang="en-GB" baseline="0" dirty="0"/>
              <a:t> </a:t>
            </a:r>
            <a:r>
              <a:rPr lang="en-GB" dirty="0"/>
              <a:t>Game   </a:t>
            </a:r>
          </a:p>
          <a:p>
            <a:r>
              <a:rPr lang="en-GB" dirty="0"/>
              <a:t>GD:</a:t>
            </a:r>
            <a:r>
              <a:rPr lang="en-GB" baseline="0" dirty="0"/>
              <a:t>  </a:t>
            </a:r>
            <a:r>
              <a:rPr lang="en-GB" dirty="0"/>
              <a:t>Play Subtraction Nasty</a:t>
            </a:r>
            <a:r>
              <a:rPr lang="en-GB" baseline="0" dirty="0"/>
              <a:t> </a:t>
            </a:r>
            <a:r>
              <a:rPr lang="en-GB" dirty="0"/>
              <a:t>Game then change rule so that the closest to 100 wins.</a:t>
            </a:r>
          </a:p>
        </p:txBody>
      </p:sp>
      <p:sp>
        <p:nvSpPr>
          <p:cNvPr id="4" name="Slide Number Placeholder 3"/>
          <p:cNvSpPr>
            <a:spLocks noGrp="1"/>
          </p:cNvSpPr>
          <p:nvPr>
            <p:ph type="sldNum" sz="quarter" idx="5"/>
          </p:nvPr>
        </p:nvSpPr>
        <p:spPr/>
        <p:txBody>
          <a:bodyPr/>
          <a:lstStyle/>
          <a:p>
            <a:fld id="{33873E03-7F6C-40B1-9C82-92C8804404E5}" type="slidenum">
              <a:rPr lang="en-GB" smtClean="0"/>
              <a:t>25</a:t>
            </a:fld>
            <a:endParaRPr lang="en-GB"/>
          </a:p>
        </p:txBody>
      </p:sp>
    </p:spTree>
    <p:extLst>
      <p:ext uri="{BB962C8B-B14F-4D97-AF65-F5344CB8AC3E}">
        <p14:creationId xmlns:p14="http://schemas.microsoft.com/office/powerpoint/2010/main" val="3262593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indent="0" algn="l" defTabSz="914400" rtl="0" eaLnBrk="1" fontAlgn="auto" latinLnBrk="0" hangingPunct="1">
              <a:lnSpc>
                <a:spcPct val="100000"/>
              </a:lnSpc>
              <a:spcBef>
                <a:spcPts val="0"/>
              </a:spcBef>
              <a:spcAft>
                <a:spcPts val="0"/>
              </a:spcAft>
              <a:buClrTx/>
              <a:buSzTx/>
              <a:buFontTx/>
              <a:buNone/>
              <a:tabLst/>
              <a:defRPr/>
            </a:pPr>
            <a:r>
              <a:rPr lang="en-GB"/>
              <a:t>WT</a:t>
            </a:r>
            <a:r>
              <a:rPr lang="en-GB" dirty="0"/>
              <a:t>:</a:t>
            </a:r>
            <a:r>
              <a:rPr lang="en-GB" baseline="0" dirty="0"/>
              <a:t>  </a:t>
            </a:r>
            <a:r>
              <a:rPr lang="en-GB" dirty="0"/>
              <a:t>Go straight to Challenge. They follow the same instructions BUT do not add the 1 and 9 leaving both numbers as multiples of 10, e.g. 650 – 560. They still use Frog to find the differences.</a:t>
            </a:r>
          </a:p>
          <a:p>
            <a:r>
              <a:rPr lang="en-GB" dirty="0"/>
              <a:t>ARE: </a:t>
            </a:r>
            <a:r>
              <a:rPr lang="en-GB" baseline="0" dirty="0"/>
              <a:t> </a:t>
            </a:r>
            <a:r>
              <a:rPr lang="en-GB" dirty="0"/>
              <a:t>Section 1 and Challenge.</a:t>
            </a:r>
          </a:p>
          <a:p>
            <a:r>
              <a:rPr lang="en-GB" dirty="0"/>
              <a:t>GD:  Section 1 and Challenge.</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33873E03-7F6C-40B1-9C82-92C8804404E5}" type="slidenum">
              <a:rPr lang="en-GB" smtClean="0"/>
              <a:t>26</a:t>
            </a:fld>
            <a:endParaRPr lang="en-GB"/>
          </a:p>
        </p:txBody>
      </p:sp>
    </p:spTree>
    <p:extLst>
      <p:ext uri="{BB962C8B-B14F-4D97-AF65-F5344CB8AC3E}">
        <p14:creationId xmlns:p14="http://schemas.microsoft.com/office/powerpoint/2010/main" val="1892142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dirty="0">
                <a:solidFill>
                  <a:schemeClr val="tx1"/>
                </a:solidFill>
              </a:rPr>
              <a:t>You can now use the </a:t>
            </a:r>
            <a:r>
              <a:rPr lang="en-GB" sz="1200" b="1" i="0" kern="1200" dirty="0">
                <a:solidFill>
                  <a:schemeClr val="tx1"/>
                </a:solidFill>
                <a:effectLst/>
                <a:latin typeface="+mn-lt"/>
                <a:ea typeface="+mn-ea"/>
                <a:cs typeface="+mn-cs"/>
              </a:rPr>
              <a:t>Mastery: Reasoning and Problem-Solving </a:t>
            </a:r>
            <a:r>
              <a:rPr lang="en-GB" sz="1200" b="0" i="0" kern="1200" dirty="0">
                <a:solidFill>
                  <a:schemeClr val="tx1"/>
                </a:solidFill>
                <a:effectLst/>
                <a:latin typeface="+mn-lt"/>
                <a:ea typeface="+mn-ea"/>
                <a:cs typeface="+mn-cs"/>
              </a:rPr>
              <a:t>questions to assess children’s success across this unit.  Go to the next slide.</a:t>
            </a: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27</a:t>
            </a:fld>
            <a:endParaRPr lang="en-GB"/>
          </a:p>
        </p:txBody>
      </p:sp>
    </p:spTree>
    <p:extLst>
      <p:ext uri="{BB962C8B-B14F-4D97-AF65-F5344CB8AC3E}">
        <p14:creationId xmlns:p14="http://schemas.microsoft.com/office/powerpoint/2010/main" val="1765563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28</a:t>
            </a:fld>
            <a:endParaRPr lang="en-GB"/>
          </a:p>
        </p:txBody>
      </p:sp>
    </p:spTree>
    <p:extLst>
      <p:ext uri="{BB962C8B-B14F-4D97-AF65-F5344CB8AC3E}">
        <p14:creationId xmlns:p14="http://schemas.microsoft.com/office/powerpoint/2010/main" val="2404325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29</a:t>
            </a:fld>
            <a:endParaRPr lang="en-GB"/>
          </a:p>
        </p:txBody>
      </p:sp>
    </p:spTree>
    <p:extLst>
      <p:ext uri="{BB962C8B-B14F-4D97-AF65-F5344CB8AC3E}">
        <p14:creationId xmlns:p14="http://schemas.microsoft.com/office/powerpoint/2010/main" val="371929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a:t>
            </a:r>
            <a:r>
              <a:rPr kumimoji="0" lang="en-GB" sz="1200" b="1" i="0" u="none" strike="noStrike" kern="1200" cap="none" spc="0" normalizeH="0" baseline="0" noProof="0">
                <a:ln>
                  <a:noFill/>
                </a:ln>
                <a:solidFill>
                  <a:prstClr val="black"/>
                </a:solidFill>
                <a:effectLst/>
                <a:uLnTx/>
                <a:uFillTx/>
                <a:latin typeface="+mn-lt"/>
                <a:ea typeface="+mn-ea"/>
                <a:cs typeface="+mn-cs"/>
              </a:rPr>
              <a:t>Day 1</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Play ‘Ping-Pong complements to 100’. Say a number, children respond with its complement to 100. Begin with multiples of 10 then use any 2-digit number:  </a:t>
            </a:r>
            <a:r>
              <a:rPr lang="en-GB" sz="1200" i="1" kern="1200" dirty="0">
                <a:solidFill>
                  <a:schemeClr val="tx1"/>
                </a:solidFill>
                <a:effectLst/>
                <a:latin typeface="+mn-lt"/>
                <a:ea typeface="+mn-ea"/>
                <a:cs typeface="+mn-cs"/>
              </a:rPr>
              <a:t>Ping 76, Pong 24</a:t>
            </a:r>
            <a:r>
              <a:rPr lang="en-GB" sz="1200" kern="1200" dirty="0">
                <a:solidFill>
                  <a:schemeClr val="tx1"/>
                </a:solidFill>
                <a:effectLst/>
                <a:latin typeface="+mn-lt"/>
                <a:ea typeface="+mn-ea"/>
                <a:cs typeface="+mn-cs"/>
              </a:rPr>
              <a:t>.  Encourage a quick response.</a:t>
            </a: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2</a:t>
            </a:r>
          </a:p>
          <a:p>
            <a:r>
              <a:rPr lang="en-GB" sz="1200" kern="1200" dirty="0">
                <a:solidFill>
                  <a:schemeClr val="tx1"/>
                </a:solidFill>
                <a:effectLst/>
                <a:latin typeface="+mn-lt"/>
                <a:ea typeface="+mn-ea"/>
                <a:cs typeface="+mn-cs"/>
              </a:rPr>
              <a:t>Show children a bar model picture for finding change from £1 (</a:t>
            </a:r>
            <a:r>
              <a:rPr lang="en-GB" sz="1200" i="1" kern="1200" dirty="0">
                <a:solidFill>
                  <a:schemeClr val="tx1"/>
                </a:solidFill>
                <a:effectLst/>
                <a:latin typeface="+mn-lt"/>
                <a:ea typeface="+mn-ea"/>
                <a:cs typeface="+mn-cs"/>
              </a:rPr>
              <a:t>see resources</a:t>
            </a:r>
            <a:r>
              <a:rPr lang="en-GB" sz="1200" kern="1200" dirty="0">
                <a:solidFill>
                  <a:schemeClr val="tx1"/>
                </a:solidFill>
                <a:effectLst/>
                <a:latin typeface="+mn-lt"/>
                <a:ea typeface="+mn-ea"/>
                <a:cs typeface="+mn-cs"/>
              </a:rPr>
              <a:t>). Explain that this picture shows that someone had a pound and spent 76p and the blank bar represents the change from £1. Ask children to write the change from £1 on their whiteboards. Repeat for each picture.</a:t>
            </a: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Simmering skills – to use this starter, drag this slide to the start of Day 3</a:t>
            </a:r>
          </a:p>
          <a:p>
            <a:r>
              <a:rPr lang="en-GB" sz="1200" kern="1200" dirty="0">
                <a:solidFill>
                  <a:schemeClr val="tx1"/>
                </a:solidFill>
                <a:effectLst/>
                <a:latin typeface="+mn-lt"/>
                <a:ea typeface="+mn-ea"/>
                <a:cs typeface="+mn-cs"/>
              </a:rPr>
              <a:t>Play ‘Soccer Math – Adding 2-digit numbers’ (</a:t>
            </a:r>
            <a:r>
              <a:rPr lang="en-GB" sz="1200" u="sng" kern="1200" dirty="0">
                <a:solidFill>
                  <a:schemeClr val="tx1"/>
                </a:solidFill>
                <a:effectLst/>
                <a:latin typeface="+mn-lt"/>
                <a:ea typeface="+mn-ea"/>
                <a:cs typeface="+mn-cs"/>
                <a:hlinkClick r:id="rId3"/>
              </a:rPr>
              <a:t>www.math-play.com/soccer-math-adding-two-digit-whole-numbers/adding-two-digit-numbers.html</a:t>
            </a:r>
            <a:r>
              <a:rPr lang="en-GB" sz="1200" kern="1200" dirty="0">
                <a:solidFill>
                  <a:schemeClr val="tx1"/>
                </a:solidFill>
                <a:effectLst/>
                <a:latin typeface="+mn-lt"/>
                <a:ea typeface="+mn-ea"/>
                <a:cs typeface="+mn-cs"/>
              </a:rPr>
              <a:t>). Encourage children to look at the possible answers and discuss how they know some of the answers cannot be correct. Ideally, play individually or in pairs using mobile devices.</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0" dirty="0">
              <a:solidFill>
                <a:srgbClr val="C00000"/>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a:p>
        </p:txBody>
      </p:sp>
    </p:spTree>
    <p:extLst>
      <p:ext uri="{BB962C8B-B14F-4D97-AF65-F5344CB8AC3E}">
        <p14:creationId xmlns:p14="http://schemas.microsoft.com/office/powerpoint/2010/main" val="82341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7</a:t>
            </a:fld>
            <a:endParaRPr lang="en-GB"/>
          </a:p>
        </p:txBody>
      </p:sp>
    </p:spTree>
    <p:extLst>
      <p:ext uri="{BB962C8B-B14F-4D97-AF65-F5344CB8AC3E}">
        <p14:creationId xmlns:p14="http://schemas.microsoft.com/office/powerpoint/2010/main" val="315722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8</a:t>
            </a:fld>
            <a:endParaRPr lang="en-GB"/>
          </a:p>
        </p:txBody>
      </p:sp>
    </p:spTree>
    <p:extLst>
      <p:ext uri="{BB962C8B-B14F-4D97-AF65-F5344CB8AC3E}">
        <p14:creationId xmlns:p14="http://schemas.microsoft.com/office/powerpoint/2010/main" val="95675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9</a:t>
            </a:fld>
            <a:endParaRPr lang="en-GB"/>
          </a:p>
        </p:txBody>
      </p:sp>
    </p:spTree>
    <p:extLst>
      <p:ext uri="{BB962C8B-B14F-4D97-AF65-F5344CB8AC3E}">
        <p14:creationId xmlns:p14="http://schemas.microsoft.com/office/powerpoint/2010/main" val="1596898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4-math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161875401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22116252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07751584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2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10" y="6390463"/>
            <a:ext cx="1681358" cy="276999"/>
          </a:xfrm>
          <a:prstGeom prst="rect">
            <a:avLst/>
          </a:prstGeom>
        </p:spPr>
        <p:txBody>
          <a:bodyPr wrap="none">
            <a:spAutoFit/>
          </a:bodyPr>
          <a:lstStyle/>
          <a:p>
            <a:pPr algn="l"/>
            <a:r>
              <a:rPr lang="en-GB" sz="1200" b="0" dirty="0">
                <a:solidFill>
                  <a:srgbClr val="EA7600"/>
                </a:solidFill>
              </a:rPr>
              <a:t>© </a:t>
            </a:r>
            <a:r>
              <a:rPr lang="en-GB" sz="1200" b="0" dirty="0">
                <a:solidFill>
                  <a:srgbClr val="EA7600"/>
                </a:solidFill>
                <a:hlinkClick r:id="rId2"/>
              </a:rPr>
              <a:t>hamilton-trust.org.uk</a:t>
            </a:r>
            <a:endParaRPr lang="en-GB" sz="1200" b="0"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200" b="0">
                <a:solidFill>
                  <a:srgbClr val="EA7600"/>
                </a:solidFill>
                <a:latin typeface="+mn-lt"/>
              </a:defRPr>
            </a:lvl1pPr>
          </a:lstStyle>
          <a:p>
            <a:pPr algn="r"/>
            <a:r>
              <a:rPr lang="en-GB"/>
              <a:t>Year 4</a:t>
            </a:r>
            <a:endParaRPr lang="en-GB" dirty="0"/>
          </a:p>
        </p:txBody>
      </p:sp>
    </p:spTree>
    <p:extLst>
      <p:ext uri="{BB962C8B-B14F-4D97-AF65-F5344CB8AC3E}">
        <p14:creationId xmlns:p14="http://schemas.microsoft.com/office/powerpoint/2010/main" val="8421408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76318473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3917761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7705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Year 4</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8246912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Year 4</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76617256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Year 4</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480320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6419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1117128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rgbClr val="F2F2F2"/>
            </a:gs>
            <a:gs pos="0">
              <a:srgbClr val="FFF2CC"/>
            </a:gs>
            <a:gs pos="100000">
              <a:srgbClr val="FFE69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Year 4</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3.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www.math-play.com/soccer-math-adding-two-digit-whole-numbers/adding-two-digit-numbers.html"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Frog with 3-digit numbers</a:t>
            </a:r>
          </a:p>
        </p:txBody>
      </p:sp>
      <p:sp>
        <p:nvSpPr>
          <p:cNvPr id="16" name="TextBox 15">
            <a:extLst>
              <a:ext uri="{FF2B5EF4-FFF2-40B4-BE49-F238E27FC236}">
                <a16:creationId xmlns:a16="http://schemas.microsoft.com/office/drawing/2014/main" id="{B69677ED-5C54-4353-B94F-C526DD00205C}"/>
              </a:ext>
            </a:extLst>
          </p:cNvPr>
          <p:cNvSpPr txBox="1"/>
          <p:nvPr/>
        </p:nvSpPr>
        <p:spPr>
          <a:xfrm>
            <a:off x="459582" y="2487908"/>
            <a:ext cx="8187114" cy="262892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Use counting up (Frog) to subtract, e.g. 402 – 356.</a:t>
            </a:r>
          </a:p>
          <a:p>
            <a:pPr>
              <a:buClr>
                <a:srgbClr val="EA7600"/>
              </a:buClr>
              <a:buSzPct val="120000"/>
            </a:pPr>
            <a:r>
              <a:rPr lang="en-GB" sz="2000" b="1" dirty="0"/>
              <a:t>Day 2</a:t>
            </a:r>
            <a:endParaRPr lang="en-GB" sz="2000" b="1" dirty="0">
              <a:solidFill>
                <a:schemeClr val="accent5">
                  <a:lumMod val="75000"/>
                </a:schemeClr>
              </a:solidFill>
            </a:endParaRPr>
          </a:p>
          <a:p>
            <a:pPr>
              <a:spcAft>
                <a:spcPts val="1000"/>
              </a:spcAft>
              <a:buClr>
                <a:srgbClr val="EA7600"/>
              </a:buClr>
              <a:buSzPct val="120000"/>
            </a:pPr>
            <a:r>
              <a:rPr lang="en-GB" sz="2000" b="1" dirty="0">
                <a:solidFill>
                  <a:schemeClr val="accent5">
                    <a:lumMod val="75000"/>
                  </a:schemeClr>
                </a:solidFill>
              </a:rPr>
              <a:t>Use counting up (Frog) to subtract (e.g. 421 – 356) and check with addition.</a:t>
            </a:r>
          </a:p>
          <a:p>
            <a:pPr>
              <a:buClr>
                <a:srgbClr val="EA7600"/>
              </a:buClr>
              <a:buSzPct val="120000"/>
            </a:pPr>
            <a:r>
              <a:rPr lang="en-GB" sz="2000" b="1" dirty="0"/>
              <a:t>Day 3</a:t>
            </a:r>
          </a:p>
          <a:p>
            <a:pPr>
              <a:spcAft>
                <a:spcPts val="500"/>
              </a:spcAft>
              <a:buClr>
                <a:srgbClr val="EA7600"/>
              </a:buClr>
              <a:buSzPct val="120000"/>
            </a:pPr>
            <a:r>
              <a:rPr lang="en-GB" sz="2000" b="1" dirty="0">
                <a:solidFill>
                  <a:schemeClr val="accent5">
                    <a:lumMod val="75000"/>
                  </a:schemeClr>
                </a:solidFill>
              </a:rPr>
              <a:t>Using counting up (Frog) to subtract and check with addition.</a:t>
            </a:r>
          </a:p>
        </p:txBody>
      </p:sp>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4</a:t>
            </a:r>
            <a:endParaRPr lang="en-GB" dirty="0"/>
          </a:p>
        </p:txBody>
      </p:sp>
    </p:spTree>
    <p:extLst>
      <p:ext uri="{BB962C8B-B14F-4D97-AF65-F5344CB8AC3E}">
        <p14:creationId xmlns:p14="http://schemas.microsoft.com/office/powerpoint/2010/main" val="2649372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10</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a:t>Year 4</a:t>
            </a:r>
            <a:endParaRPr lang="en-GB" dirty="0"/>
          </a:p>
        </p:txBody>
      </p:sp>
      <p:sp>
        <p:nvSpPr>
          <p:cNvPr id="108" name="Rectangle 107">
            <a:extLst>
              <a:ext uri="{FF2B5EF4-FFF2-40B4-BE49-F238E27FC236}">
                <a16:creationId xmlns:a16="http://schemas.microsoft.com/office/drawing/2014/main" id="{FB71EE7A-04D7-4135-A973-31EA85A0A2C1}"/>
              </a:ext>
            </a:extLst>
          </p:cNvPr>
          <p:cNvSpPr/>
          <p:nvPr/>
        </p:nvSpPr>
        <p:spPr>
          <a:xfrm>
            <a:off x="117820" y="96775"/>
            <a:ext cx="7616480" cy="338554"/>
          </a:xfrm>
          <a:prstGeom prst="rect">
            <a:avLst/>
          </a:prstGeom>
        </p:spPr>
        <p:txBody>
          <a:bodyPr wrap="square">
            <a:spAutoFit/>
          </a:bodyPr>
          <a:lstStyle/>
          <a:p>
            <a:pPr>
              <a:spcAft>
                <a:spcPts val="500"/>
              </a:spcAft>
              <a:buClr>
                <a:schemeClr val="accent2"/>
              </a:buClr>
              <a:buSzPct val="120000"/>
            </a:pPr>
            <a:r>
              <a:rPr lang="en-GB" sz="1600" b="1" dirty="0">
                <a:solidFill>
                  <a:schemeClr val="accent5">
                    <a:lumMod val="50000"/>
                  </a:schemeClr>
                </a:solidFill>
              </a:rPr>
              <a:t>Day 1:</a:t>
            </a:r>
            <a:r>
              <a:rPr lang="en-GB" sz="1600" dirty="0">
                <a:solidFill>
                  <a:schemeClr val="accent5">
                    <a:lumMod val="50000"/>
                  </a:schemeClr>
                </a:solidFill>
              </a:rPr>
              <a:t> </a:t>
            </a:r>
            <a:r>
              <a:rPr lang="en-GB" sz="1600" b="1" dirty="0">
                <a:solidFill>
                  <a:schemeClr val="accent5">
                    <a:lumMod val="75000"/>
                  </a:schemeClr>
                </a:solidFill>
              </a:rPr>
              <a:t>Use counting up (Frog) to subtract, e.g. 402 – 356.</a:t>
            </a:r>
          </a:p>
        </p:txBody>
      </p:sp>
      <p:cxnSp>
        <p:nvCxnSpPr>
          <p:cNvPr id="5" name="Straight Connector 4">
            <a:extLst>
              <a:ext uri="{FF2B5EF4-FFF2-40B4-BE49-F238E27FC236}">
                <a16:creationId xmlns:a16="http://schemas.microsoft.com/office/drawing/2014/main" id="{A14AE7A9-842A-4A82-B929-6FBC9AAE9599}"/>
              </a:ext>
            </a:extLst>
          </p:cNvPr>
          <p:cNvCxnSpPr>
            <a:cxnSpLocks/>
          </p:cNvCxnSpPr>
          <p:nvPr/>
        </p:nvCxnSpPr>
        <p:spPr>
          <a:xfrm>
            <a:off x="460874" y="4801206"/>
            <a:ext cx="7752354" cy="13225"/>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6" name="Straight Connector 5">
            <a:extLst>
              <a:ext uri="{FF2B5EF4-FFF2-40B4-BE49-F238E27FC236}">
                <a16:creationId xmlns:a16="http://schemas.microsoft.com/office/drawing/2014/main" id="{73FEF198-0AF6-4EF1-BEC3-36C00F339931}"/>
              </a:ext>
            </a:extLst>
          </p:cNvPr>
          <p:cNvCxnSpPr/>
          <p:nvPr/>
        </p:nvCxnSpPr>
        <p:spPr>
          <a:xfrm flipH="1">
            <a:off x="806218" y="4815572"/>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7" name="TextBox 6">
            <a:extLst>
              <a:ext uri="{FF2B5EF4-FFF2-40B4-BE49-F238E27FC236}">
                <a16:creationId xmlns:a16="http://schemas.microsoft.com/office/drawing/2014/main" id="{3057A2B3-5CB6-4FEE-8069-947641EB401A}"/>
              </a:ext>
            </a:extLst>
          </p:cNvPr>
          <p:cNvSpPr txBox="1"/>
          <p:nvPr/>
        </p:nvSpPr>
        <p:spPr>
          <a:xfrm>
            <a:off x="462701" y="4944031"/>
            <a:ext cx="6933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2060"/>
                </a:solidFill>
                <a:effectLst/>
                <a:uLnTx/>
                <a:uFillTx/>
                <a:ea typeface="+mn-ea"/>
                <a:cs typeface="+mn-cs"/>
              </a:rPr>
              <a:t>565</a:t>
            </a:r>
          </a:p>
        </p:txBody>
      </p:sp>
      <p:grpSp>
        <p:nvGrpSpPr>
          <p:cNvPr id="8" name="Group 7">
            <a:extLst>
              <a:ext uri="{FF2B5EF4-FFF2-40B4-BE49-F238E27FC236}">
                <a16:creationId xmlns:a16="http://schemas.microsoft.com/office/drawing/2014/main" id="{5BE33B33-9D19-4324-9455-82E0E0CD7CBC}"/>
              </a:ext>
            </a:extLst>
          </p:cNvPr>
          <p:cNvGrpSpPr/>
          <p:nvPr/>
        </p:nvGrpSpPr>
        <p:grpSpPr>
          <a:xfrm>
            <a:off x="806216" y="3886148"/>
            <a:ext cx="6204166" cy="1365660"/>
            <a:chOff x="1423514" y="3766117"/>
            <a:chExt cx="14633391" cy="1365660"/>
          </a:xfrm>
        </p:grpSpPr>
        <p:cxnSp>
          <p:nvCxnSpPr>
            <p:cNvPr id="10" name="Straight Connector 9">
              <a:extLst>
                <a:ext uri="{FF2B5EF4-FFF2-40B4-BE49-F238E27FC236}">
                  <a16:creationId xmlns:a16="http://schemas.microsoft.com/office/drawing/2014/main" id="{9C6127F8-E415-478F-831E-D6F669B8CE4E}"/>
                </a:ext>
              </a:extLst>
            </p:cNvPr>
            <p:cNvCxnSpPr/>
            <p:nvPr/>
          </p:nvCxnSpPr>
          <p:spPr>
            <a:xfrm flipH="1">
              <a:off x="15271841" y="46944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1" name="TextBox 10">
              <a:extLst>
                <a:ext uri="{FF2B5EF4-FFF2-40B4-BE49-F238E27FC236}">
                  <a16:creationId xmlns:a16="http://schemas.microsoft.com/office/drawing/2014/main" id="{2B8BB82D-68FB-4833-B2FE-F8227D1A3A58}"/>
                </a:ext>
              </a:extLst>
            </p:cNvPr>
            <p:cNvSpPr txBox="1"/>
            <p:nvPr/>
          </p:nvSpPr>
          <p:spPr>
            <a:xfrm>
              <a:off x="14592428" y="4824000"/>
              <a:ext cx="14644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rPr>
                <a:t>60</a:t>
              </a:r>
              <a:r>
                <a:rPr lang="en-US" sz="1400" noProof="0" dirty="0">
                  <a:solidFill>
                    <a:srgbClr val="002060"/>
                  </a:solidFill>
                </a:rPr>
                <a:t>0</a:t>
              </a:r>
              <a:endParaRPr kumimoji="0" lang="en-GB" sz="1400" b="0" i="0" u="none" strike="noStrike" kern="1200" cap="none" spc="0" normalizeH="0" baseline="0" noProof="0" dirty="0">
                <a:ln>
                  <a:noFill/>
                </a:ln>
                <a:solidFill>
                  <a:srgbClr val="002060"/>
                </a:solidFill>
                <a:effectLst/>
                <a:uLnTx/>
                <a:uFillTx/>
              </a:endParaRPr>
            </a:p>
          </p:txBody>
        </p:sp>
        <p:grpSp>
          <p:nvGrpSpPr>
            <p:cNvPr id="12" name="Group 11">
              <a:extLst>
                <a:ext uri="{FF2B5EF4-FFF2-40B4-BE49-F238E27FC236}">
                  <a16:creationId xmlns:a16="http://schemas.microsoft.com/office/drawing/2014/main" id="{E825B46B-4720-492C-9F3C-CF2C01A59F38}"/>
                </a:ext>
              </a:extLst>
            </p:cNvPr>
            <p:cNvGrpSpPr/>
            <p:nvPr/>
          </p:nvGrpSpPr>
          <p:grpSpPr>
            <a:xfrm>
              <a:off x="1423514" y="3766117"/>
              <a:ext cx="13848320" cy="915057"/>
              <a:chOff x="2247892" y="3572580"/>
              <a:chExt cx="13621855" cy="1108134"/>
            </a:xfrm>
          </p:grpSpPr>
          <p:sp>
            <p:nvSpPr>
              <p:cNvPr id="13" name="Freeform: Shape 17">
                <a:extLst>
                  <a:ext uri="{FF2B5EF4-FFF2-40B4-BE49-F238E27FC236}">
                    <a16:creationId xmlns:a16="http://schemas.microsoft.com/office/drawing/2014/main" id="{1F0A1BCD-FF1E-4626-8CB9-69DF6B9A2353}"/>
                  </a:ext>
                </a:extLst>
              </p:cNvPr>
              <p:cNvSpPr/>
              <p:nvPr/>
            </p:nvSpPr>
            <p:spPr>
              <a:xfrm>
                <a:off x="2247892" y="4035365"/>
                <a:ext cx="13621855"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 lastClr="FFFFFF"/>
                  </a:solidFill>
                  <a:effectLst/>
                  <a:uLnTx/>
                  <a:uFillTx/>
                  <a:ea typeface="+mn-ea"/>
                  <a:cs typeface="+mn-cs"/>
                </a:endParaRPr>
              </a:p>
            </p:txBody>
          </p:sp>
          <p:sp>
            <p:nvSpPr>
              <p:cNvPr id="14" name="TextBox 13">
                <a:extLst>
                  <a:ext uri="{FF2B5EF4-FFF2-40B4-BE49-F238E27FC236}">
                    <a16:creationId xmlns:a16="http://schemas.microsoft.com/office/drawing/2014/main" id="{2C5BEDE8-21D2-4119-9CE4-9F920099693A}"/>
                  </a:ext>
                </a:extLst>
              </p:cNvPr>
              <p:cNvSpPr txBox="1"/>
              <p:nvPr/>
            </p:nvSpPr>
            <p:spPr>
              <a:xfrm>
                <a:off x="8972922" y="3572580"/>
                <a:ext cx="1115106" cy="4472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solidFill>
                      <a:srgbClr val="C00000"/>
                    </a:solidFill>
                  </a:rPr>
                  <a:t>35</a:t>
                </a:r>
                <a:endParaRPr kumimoji="0" lang="en-GB" b="0" i="0" u="none" strike="noStrike" kern="1200" cap="none" spc="0" normalizeH="0" baseline="0" noProof="0" dirty="0">
                  <a:ln>
                    <a:noFill/>
                  </a:ln>
                  <a:solidFill>
                    <a:srgbClr val="C00000"/>
                  </a:solidFill>
                  <a:effectLst/>
                  <a:uLnTx/>
                  <a:uFillTx/>
                </a:endParaRPr>
              </a:p>
            </p:txBody>
          </p:sp>
        </p:grpSp>
      </p:grpSp>
      <p:cxnSp>
        <p:nvCxnSpPr>
          <p:cNvPr id="16" name="Straight Connector 15">
            <a:extLst>
              <a:ext uri="{FF2B5EF4-FFF2-40B4-BE49-F238E27FC236}">
                <a16:creationId xmlns:a16="http://schemas.microsoft.com/office/drawing/2014/main" id="{3B503497-13DE-476A-AEEE-B5DC7A6F4517}"/>
              </a:ext>
            </a:extLst>
          </p:cNvPr>
          <p:cNvCxnSpPr/>
          <p:nvPr/>
        </p:nvCxnSpPr>
        <p:spPr>
          <a:xfrm flipH="1">
            <a:off x="7581127" y="4825398"/>
            <a:ext cx="2"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7" name="TextBox 16">
            <a:extLst>
              <a:ext uri="{FF2B5EF4-FFF2-40B4-BE49-F238E27FC236}">
                <a16:creationId xmlns:a16="http://schemas.microsoft.com/office/drawing/2014/main" id="{8EDB5097-84FE-4101-BC1F-D9BE0702138D}"/>
              </a:ext>
            </a:extLst>
          </p:cNvPr>
          <p:cNvSpPr txBox="1"/>
          <p:nvPr/>
        </p:nvSpPr>
        <p:spPr>
          <a:xfrm>
            <a:off x="7323340" y="4997421"/>
            <a:ext cx="6933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noProof="0" dirty="0">
                <a:solidFill>
                  <a:srgbClr val="002060"/>
                </a:solidFill>
              </a:rPr>
              <a:t>612</a:t>
            </a:r>
            <a:endParaRPr kumimoji="0" lang="en-GB" sz="1400" b="1" i="0" u="none" strike="noStrike" kern="1200" cap="none" spc="0" normalizeH="0" baseline="0" noProof="0" dirty="0">
              <a:ln>
                <a:noFill/>
              </a:ln>
              <a:solidFill>
                <a:srgbClr val="002060"/>
              </a:solidFill>
              <a:effectLst/>
              <a:uLnTx/>
              <a:uFillTx/>
            </a:endParaRPr>
          </a:p>
        </p:txBody>
      </p:sp>
      <p:grpSp>
        <p:nvGrpSpPr>
          <p:cNvPr id="18" name="Group 17">
            <a:extLst>
              <a:ext uri="{FF2B5EF4-FFF2-40B4-BE49-F238E27FC236}">
                <a16:creationId xmlns:a16="http://schemas.microsoft.com/office/drawing/2014/main" id="{E17738AF-49BD-4ED0-A553-4070512F8B95}"/>
              </a:ext>
            </a:extLst>
          </p:cNvPr>
          <p:cNvGrpSpPr/>
          <p:nvPr/>
        </p:nvGrpSpPr>
        <p:grpSpPr>
          <a:xfrm>
            <a:off x="6677542" y="3937435"/>
            <a:ext cx="903587" cy="866363"/>
            <a:chOff x="8955919" y="3615426"/>
            <a:chExt cx="698751" cy="1103064"/>
          </a:xfrm>
        </p:grpSpPr>
        <p:sp>
          <p:nvSpPr>
            <p:cNvPr id="19" name="Freeform: Shape 18">
              <a:extLst>
                <a:ext uri="{FF2B5EF4-FFF2-40B4-BE49-F238E27FC236}">
                  <a16:creationId xmlns:a16="http://schemas.microsoft.com/office/drawing/2014/main" id="{43460FF1-5336-4C5B-AAA9-461369DC8D66}"/>
                </a:ext>
              </a:extLst>
            </p:cNvPr>
            <p:cNvSpPr/>
            <p:nvPr/>
          </p:nvSpPr>
          <p:spPr>
            <a:xfrm>
              <a:off x="8955919" y="4073660"/>
              <a:ext cx="698751" cy="644830"/>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Text" lastClr="000000"/>
                </a:solidFill>
                <a:effectLst/>
                <a:uLnTx/>
                <a:uFillTx/>
                <a:ea typeface="+mn-ea"/>
                <a:cs typeface="+mn-cs"/>
              </a:endParaRPr>
            </a:p>
          </p:txBody>
        </p:sp>
        <p:sp>
          <p:nvSpPr>
            <p:cNvPr id="20" name="TextBox 19">
              <a:extLst>
                <a:ext uri="{FF2B5EF4-FFF2-40B4-BE49-F238E27FC236}">
                  <a16:creationId xmlns:a16="http://schemas.microsoft.com/office/drawing/2014/main" id="{2E1E6DE5-4536-426F-A70D-46A45CBBFBB0}"/>
                </a:ext>
              </a:extLst>
            </p:cNvPr>
            <p:cNvSpPr txBox="1"/>
            <p:nvPr/>
          </p:nvSpPr>
          <p:spPr>
            <a:xfrm>
              <a:off x="9076296" y="3615426"/>
              <a:ext cx="504102" cy="470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C00000"/>
                  </a:solidFill>
                  <a:effectLst/>
                  <a:uLnTx/>
                  <a:uFillTx/>
                </a:rPr>
                <a:t>12</a:t>
              </a:r>
            </a:p>
          </p:txBody>
        </p:sp>
      </p:grpSp>
      <p:sp>
        <p:nvSpPr>
          <p:cNvPr id="21" name="Speech Bubble: Rectangle with Corners Rounded 10">
            <a:extLst>
              <a:ext uri="{FF2B5EF4-FFF2-40B4-BE49-F238E27FC236}">
                <a16:creationId xmlns:a16="http://schemas.microsoft.com/office/drawing/2014/main" id="{C3B8F06E-59E9-42FB-95E5-0C9C2C6374C9}"/>
              </a:ext>
            </a:extLst>
          </p:cNvPr>
          <p:cNvSpPr/>
          <p:nvPr/>
        </p:nvSpPr>
        <p:spPr>
          <a:xfrm>
            <a:off x="6699932" y="2743823"/>
            <a:ext cx="2029124" cy="840572"/>
          </a:xfrm>
          <a:prstGeom prst="wedgeEllipseCallout">
            <a:avLst>
              <a:gd name="adj1" fmla="val -20850"/>
              <a:gd name="adj2" fmla="val 7658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…then </a:t>
            </a:r>
            <a:r>
              <a:rPr lang="en-GB" b="1" dirty="0">
                <a:solidFill>
                  <a:srgbClr val="C00000"/>
                </a:solidFill>
              </a:rPr>
              <a:t>12</a:t>
            </a:r>
            <a:r>
              <a:rPr lang="en-GB" b="1" dirty="0">
                <a:solidFill>
                  <a:srgbClr val="253746"/>
                </a:solidFill>
              </a:rPr>
              <a:t> more to 612.</a:t>
            </a:r>
            <a:endParaRPr lang="en-GB" b="1" dirty="0">
              <a:solidFill>
                <a:srgbClr val="C00000"/>
              </a:solidFill>
            </a:endParaRPr>
          </a:p>
        </p:txBody>
      </p:sp>
      <p:sp>
        <p:nvSpPr>
          <p:cNvPr id="23" name="Speech Bubble: Rectangle with Corners Rounded 10">
            <a:extLst>
              <a:ext uri="{FF2B5EF4-FFF2-40B4-BE49-F238E27FC236}">
                <a16:creationId xmlns:a16="http://schemas.microsoft.com/office/drawing/2014/main" id="{60BA7185-2BFE-4059-BE0D-E571B0C215F0}"/>
              </a:ext>
            </a:extLst>
          </p:cNvPr>
          <p:cNvSpPr/>
          <p:nvPr/>
        </p:nvSpPr>
        <p:spPr>
          <a:xfrm>
            <a:off x="459568" y="1038006"/>
            <a:ext cx="3725918" cy="874525"/>
          </a:xfrm>
          <a:prstGeom prst="wedgeEllipseCallout">
            <a:avLst>
              <a:gd name="adj1" fmla="val -54536"/>
              <a:gd name="adj2" fmla="val -4054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Let’s try </a:t>
            </a:r>
            <a:r>
              <a:rPr lang="en-GB" sz="2000" b="1" dirty="0">
                <a:solidFill>
                  <a:schemeClr val="tx2">
                    <a:lumMod val="75000"/>
                  </a:schemeClr>
                </a:solidFill>
              </a:rPr>
              <a:t>612 – 565. </a:t>
            </a:r>
            <a:endParaRPr lang="en-GB" b="1" dirty="0">
              <a:solidFill>
                <a:schemeClr val="tx2">
                  <a:lumMod val="75000"/>
                </a:schemeClr>
              </a:solidFill>
            </a:endParaRPr>
          </a:p>
        </p:txBody>
      </p:sp>
      <p:sp>
        <p:nvSpPr>
          <p:cNvPr id="24" name="Speech Bubble: Rectangle with Corners Rounded 10">
            <a:extLst>
              <a:ext uri="{FF2B5EF4-FFF2-40B4-BE49-F238E27FC236}">
                <a16:creationId xmlns:a16="http://schemas.microsoft.com/office/drawing/2014/main" id="{745D1F00-99B9-4B93-B4BF-13A3D01BDFA6}"/>
              </a:ext>
            </a:extLst>
          </p:cNvPr>
          <p:cNvSpPr/>
          <p:nvPr/>
        </p:nvSpPr>
        <p:spPr>
          <a:xfrm>
            <a:off x="1379621" y="2966204"/>
            <a:ext cx="1867106" cy="932154"/>
          </a:xfrm>
          <a:prstGeom prst="wedgeEllipseCallout">
            <a:avLst>
              <a:gd name="adj1" fmla="val 75458"/>
              <a:gd name="adj2" fmla="val 5836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Jump </a:t>
            </a:r>
            <a:r>
              <a:rPr lang="en-GB" b="1" dirty="0">
                <a:solidFill>
                  <a:srgbClr val="C00000"/>
                </a:solidFill>
              </a:rPr>
              <a:t>35 </a:t>
            </a:r>
            <a:r>
              <a:rPr lang="en-GB" b="1" dirty="0">
                <a:solidFill>
                  <a:srgbClr val="253746"/>
                </a:solidFill>
              </a:rPr>
              <a:t>to 600…</a:t>
            </a:r>
          </a:p>
        </p:txBody>
      </p:sp>
      <p:grpSp>
        <p:nvGrpSpPr>
          <p:cNvPr id="2" name="Group 1">
            <a:extLst>
              <a:ext uri="{FF2B5EF4-FFF2-40B4-BE49-F238E27FC236}">
                <a16:creationId xmlns:a16="http://schemas.microsoft.com/office/drawing/2014/main" id="{67C49C21-DDCD-4B07-A214-8AD8C4485384}"/>
              </a:ext>
            </a:extLst>
          </p:cNvPr>
          <p:cNvGrpSpPr/>
          <p:nvPr/>
        </p:nvGrpSpPr>
        <p:grpSpPr>
          <a:xfrm>
            <a:off x="4849380" y="887544"/>
            <a:ext cx="3272792" cy="1415184"/>
            <a:chOff x="4849380" y="887544"/>
            <a:chExt cx="3272792" cy="1415184"/>
          </a:xfrm>
        </p:grpSpPr>
        <p:sp>
          <p:nvSpPr>
            <p:cNvPr id="22" name="Speech Bubble: Rectangle with Corners Rounded 10">
              <a:extLst>
                <a:ext uri="{FF2B5EF4-FFF2-40B4-BE49-F238E27FC236}">
                  <a16:creationId xmlns:a16="http://schemas.microsoft.com/office/drawing/2014/main" id="{46B78A5B-4576-4E95-9F99-3DB0B93B83B0}"/>
                </a:ext>
              </a:extLst>
            </p:cNvPr>
            <p:cNvSpPr/>
            <p:nvPr/>
          </p:nvSpPr>
          <p:spPr>
            <a:xfrm>
              <a:off x="4849380" y="1090882"/>
              <a:ext cx="3272792" cy="1211846"/>
            </a:xfrm>
            <a:prstGeom prst="cloudCallout">
              <a:avLst>
                <a:gd name="adj1" fmla="val -29656"/>
                <a:gd name="adj2" fmla="val 9559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So </a:t>
              </a:r>
              <a:r>
                <a:rPr lang="en-GB" sz="2000" b="1" dirty="0">
                  <a:solidFill>
                    <a:srgbClr val="253746"/>
                  </a:solidFill>
                </a:rPr>
                <a:t>612 – 565 = </a:t>
              </a:r>
              <a:r>
                <a:rPr lang="en-GB" sz="2000" b="1" dirty="0">
                  <a:solidFill>
                    <a:srgbClr val="C00000"/>
                  </a:solidFill>
                </a:rPr>
                <a:t>?</a:t>
              </a:r>
            </a:p>
          </p:txBody>
        </p:sp>
        <p:pic>
          <p:nvPicPr>
            <p:cNvPr id="25" name="Picture 24">
              <a:extLst>
                <a:ext uri="{FF2B5EF4-FFF2-40B4-BE49-F238E27FC236}">
                  <a16:creationId xmlns:a16="http://schemas.microsoft.com/office/drawing/2014/main" id="{DD6C83B7-4766-4E71-A63B-6AE57B19F070}"/>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563447" y="887544"/>
              <a:ext cx="302094" cy="521457"/>
            </a:xfrm>
            <a:prstGeom prst="rect">
              <a:avLst/>
            </a:prstGeom>
          </p:spPr>
        </p:pic>
      </p:grpSp>
      <p:sp>
        <p:nvSpPr>
          <p:cNvPr id="26" name="Speech Bubble: Rectangle with Corners Rounded 10">
            <a:extLst>
              <a:ext uri="{FF2B5EF4-FFF2-40B4-BE49-F238E27FC236}">
                <a16:creationId xmlns:a16="http://schemas.microsoft.com/office/drawing/2014/main" id="{0C80ECCD-2311-4BAF-AA7A-1AD50D2601AD}"/>
              </a:ext>
            </a:extLst>
          </p:cNvPr>
          <p:cNvSpPr/>
          <p:nvPr/>
        </p:nvSpPr>
        <p:spPr>
          <a:xfrm rot="20821869">
            <a:off x="3999103" y="5071589"/>
            <a:ext cx="2278864" cy="739673"/>
          </a:xfrm>
          <a:prstGeom prst="homePlate">
            <a:avLst>
              <a:gd name="adj" fmla="val 16478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Aim for 600…</a:t>
            </a:r>
          </a:p>
        </p:txBody>
      </p:sp>
    </p:spTree>
    <p:extLst>
      <p:ext uri="{BB962C8B-B14F-4D97-AF65-F5344CB8AC3E}">
        <p14:creationId xmlns:p14="http://schemas.microsoft.com/office/powerpoint/2010/main" val="4133318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75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par>
                          <p:cTn id="22" fill="hold">
                            <p:stCondLst>
                              <p:cond delay="75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75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49DA8EE-D4F9-4315-8D7F-A27F30B58625}"/>
              </a:ext>
            </a:extLst>
          </p:cNvPr>
          <p:cNvSpPr>
            <a:spLocks noGrp="1"/>
          </p:cNvSpPr>
          <p:nvPr>
            <p:ph type="sldNum" sz="quarter" idx="12"/>
          </p:nvPr>
        </p:nvSpPr>
        <p:spPr>
          <a:xfrm>
            <a:off x="4419416" y="6413016"/>
            <a:ext cx="719921" cy="273844"/>
          </a:xfrm>
        </p:spPr>
        <p:txBody>
          <a:bodyPr/>
          <a:lstStyle/>
          <a:p>
            <a:fld id="{BA0EE811-478C-4958-8104-2A70B5A19611}" type="slidenum">
              <a:rPr lang="en-GB" smtClean="0">
                <a:solidFill>
                  <a:srgbClr val="EA7600"/>
                </a:solidFill>
              </a:rPr>
              <a:pPr/>
              <a:t>11</a:t>
            </a:fld>
            <a:endParaRPr lang="en-GB" dirty="0">
              <a:solidFill>
                <a:srgbClr val="EA7600"/>
              </a:solidFill>
            </a:endParaRPr>
          </a:p>
        </p:txBody>
      </p:sp>
      <p:sp>
        <p:nvSpPr>
          <p:cNvPr id="3" name="Footer Placeholder 2">
            <a:extLst>
              <a:ext uri="{FF2B5EF4-FFF2-40B4-BE49-F238E27FC236}">
                <a16:creationId xmlns:a16="http://schemas.microsoft.com/office/drawing/2014/main" id="{ADF9C307-02C6-4278-B345-8F361DA27229}"/>
              </a:ext>
            </a:extLst>
          </p:cNvPr>
          <p:cNvSpPr>
            <a:spLocks noGrp="1"/>
          </p:cNvSpPr>
          <p:nvPr>
            <p:ph type="ftr" sz="quarter" idx="11"/>
          </p:nvPr>
        </p:nvSpPr>
        <p:spPr/>
        <p:txBody>
          <a:bodyPr/>
          <a:lstStyle/>
          <a:p>
            <a:pPr algn="r"/>
            <a:r>
              <a:rPr lang="en-GB"/>
              <a:t>Year 4</a:t>
            </a:r>
            <a:endParaRPr lang="en-GB" dirty="0"/>
          </a:p>
        </p:txBody>
      </p:sp>
      <p:pic>
        <p:nvPicPr>
          <p:cNvPr id="17" name="Picture 16">
            <a:extLst>
              <a:ext uri="{FF2B5EF4-FFF2-40B4-BE49-F238E27FC236}">
                <a16:creationId xmlns:a16="http://schemas.microsoft.com/office/drawing/2014/main" id="{0CFAEE4A-AAC6-4B5E-BF93-68C228C471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442" t="12383" r="11242" b="59186"/>
          <a:stretch/>
        </p:blipFill>
        <p:spPr>
          <a:xfrm>
            <a:off x="79767" y="113128"/>
            <a:ext cx="5280903" cy="2710984"/>
          </a:xfrm>
          <a:prstGeom prst="rect">
            <a:avLst/>
          </a:prstGeom>
          <a:ln>
            <a:noFill/>
          </a:ln>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2B775C38-C81F-45E6-A24B-C809962BFB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58" t="42512" r="11242" b="10740"/>
          <a:stretch/>
        </p:blipFill>
        <p:spPr>
          <a:xfrm>
            <a:off x="4340578" y="2599006"/>
            <a:ext cx="4606748" cy="38745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90077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12</a:t>
            </a:fld>
            <a:endParaRPr lang="en-GB" dirty="0">
              <a:solidFill>
                <a:srgbClr val="EA7600"/>
              </a:solidFill>
            </a:endParaRPr>
          </a:p>
        </p:txBody>
      </p:sp>
      <p:sp>
        <p:nvSpPr>
          <p:cNvPr id="2" name="Footer Placeholder 1">
            <a:extLst>
              <a:ext uri="{FF2B5EF4-FFF2-40B4-BE49-F238E27FC236}">
                <a16:creationId xmlns:a16="http://schemas.microsoft.com/office/drawing/2014/main" id="{64BBEBEA-0508-4D31-AAC2-6615DDF2BB31}"/>
              </a:ext>
            </a:extLst>
          </p:cNvPr>
          <p:cNvSpPr>
            <a:spLocks noGrp="1"/>
          </p:cNvSpPr>
          <p:nvPr>
            <p:ph type="ftr" sz="quarter" idx="11"/>
          </p:nvPr>
        </p:nvSpPr>
        <p:spPr/>
        <p:txBody>
          <a:bodyPr/>
          <a:lstStyle/>
          <a:p>
            <a:pPr algn="r"/>
            <a:r>
              <a:rPr lang="en-GB"/>
              <a:t>Year 4</a:t>
            </a:r>
            <a:endParaRPr lang="en-GB" dirty="0"/>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Frog with 3-digit numbers</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59582" y="2487908"/>
            <a:ext cx="8187114"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t>Day 2</a:t>
            </a:r>
            <a:endParaRPr lang="en-GB" sz="2000" b="1" dirty="0">
              <a:solidFill>
                <a:schemeClr val="accent5">
                  <a:lumMod val="75000"/>
                </a:schemeClr>
              </a:solidFill>
            </a:endParaRPr>
          </a:p>
          <a:p>
            <a:pPr>
              <a:spcAft>
                <a:spcPts val="1000"/>
              </a:spcAft>
              <a:buClr>
                <a:srgbClr val="EA7600"/>
              </a:buClr>
              <a:buSzPct val="120000"/>
            </a:pPr>
            <a:r>
              <a:rPr lang="en-GB" sz="2000" b="1" dirty="0">
                <a:solidFill>
                  <a:schemeClr val="accent5">
                    <a:lumMod val="75000"/>
                  </a:schemeClr>
                </a:solidFill>
              </a:rPr>
              <a:t>Use counting up (Frog) to subtract (e.g. 421 – 356) and check with addition.</a:t>
            </a:r>
          </a:p>
        </p:txBody>
      </p:sp>
    </p:spTree>
    <p:extLst>
      <p:ext uri="{BB962C8B-B14F-4D97-AF65-F5344CB8AC3E}">
        <p14:creationId xmlns:p14="http://schemas.microsoft.com/office/powerpoint/2010/main" val="250123397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13</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a:t>Year 4</a:t>
            </a:r>
            <a:endParaRPr lang="en-GB" dirty="0"/>
          </a:p>
        </p:txBody>
      </p:sp>
      <p:sp>
        <p:nvSpPr>
          <p:cNvPr id="15" name="Title 1">
            <a:extLst>
              <a:ext uri="{FF2B5EF4-FFF2-40B4-BE49-F238E27FC236}">
                <a16:creationId xmlns:a16="http://schemas.microsoft.com/office/drawing/2014/main" id="{FBA63FB2-DB79-46DB-8DD4-B6939C867363}"/>
              </a:ext>
            </a:extLst>
          </p:cNvPr>
          <p:cNvSpPr txBox="1">
            <a:spLocks/>
          </p:cNvSpPr>
          <p:nvPr/>
        </p:nvSpPr>
        <p:spPr>
          <a:xfrm>
            <a:off x="838200" y="365125"/>
            <a:ext cx="10515600" cy="11766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800" dirty="0">
                <a:latin typeface="+mn-lt"/>
              </a:rPr>
            </a:br>
            <a:endParaRPr lang="en-GB" sz="1800" dirty="0">
              <a:latin typeface="+mn-lt"/>
            </a:endParaRPr>
          </a:p>
        </p:txBody>
      </p:sp>
      <p:sp>
        <p:nvSpPr>
          <p:cNvPr id="16" name="Content Placeholder 2">
            <a:extLst>
              <a:ext uri="{FF2B5EF4-FFF2-40B4-BE49-F238E27FC236}">
                <a16:creationId xmlns:a16="http://schemas.microsoft.com/office/drawing/2014/main" id="{F9AA5556-2260-4996-9A83-1BB594C9F1F0}"/>
              </a:ext>
            </a:extLst>
          </p:cNvPr>
          <p:cNvSpPr txBox="1">
            <a:spLocks/>
          </p:cNvSpPr>
          <p:nvPr/>
        </p:nvSpPr>
        <p:spPr>
          <a:xfrm>
            <a:off x="838200" y="1675936"/>
            <a:ext cx="1038684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800" dirty="0">
              <a:solidFill>
                <a:srgbClr val="44546A">
                  <a:lumMod val="75000"/>
                </a:srgbClr>
              </a:solidFill>
            </a:endParaRPr>
          </a:p>
          <a:p>
            <a:endParaRPr lang="en-GB" sz="1800" dirty="0"/>
          </a:p>
          <a:p>
            <a:endParaRPr lang="en-GB" sz="1800" dirty="0"/>
          </a:p>
          <a:p>
            <a:endParaRPr lang="en-GB" sz="1800" dirty="0"/>
          </a:p>
          <a:p>
            <a:endParaRPr lang="en-GB" sz="1800" dirty="0"/>
          </a:p>
        </p:txBody>
      </p:sp>
      <p:cxnSp>
        <p:nvCxnSpPr>
          <p:cNvPr id="17" name="Straight Connector 16">
            <a:extLst>
              <a:ext uri="{FF2B5EF4-FFF2-40B4-BE49-F238E27FC236}">
                <a16:creationId xmlns:a16="http://schemas.microsoft.com/office/drawing/2014/main" id="{1977150D-C709-4AA1-A3E4-E66DE3956209}"/>
              </a:ext>
            </a:extLst>
          </p:cNvPr>
          <p:cNvCxnSpPr>
            <a:cxnSpLocks/>
          </p:cNvCxnSpPr>
          <p:nvPr/>
        </p:nvCxnSpPr>
        <p:spPr>
          <a:xfrm>
            <a:off x="188160" y="5346640"/>
            <a:ext cx="8445705" cy="34825"/>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a16="http://schemas.microsoft.com/office/drawing/2014/main" id="{477E608E-F0A2-40B7-9BA2-9EE142A22BDE}"/>
              </a:ext>
            </a:extLst>
          </p:cNvPr>
          <p:cNvCxnSpPr/>
          <p:nvPr/>
        </p:nvCxnSpPr>
        <p:spPr>
          <a:xfrm flipH="1">
            <a:off x="533504" y="5361006"/>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D2112E02-D240-40DC-8F77-0BEAE20047E6}"/>
              </a:ext>
            </a:extLst>
          </p:cNvPr>
          <p:cNvSpPr txBox="1"/>
          <p:nvPr/>
        </p:nvSpPr>
        <p:spPr>
          <a:xfrm>
            <a:off x="189987" y="5489465"/>
            <a:ext cx="6933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2060"/>
                </a:solidFill>
                <a:effectLst/>
                <a:uLnTx/>
                <a:uFillTx/>
                <a:ea typeface="+mn-ea"/>
                <a:cs typeface="+mn-cs"/>
              </a:rPr>
              <a:t>356</a:t>
            </a:r>
          </a:p>
        </p:txBody>
      </p:sp>
      <p:grpSp>
        <p:nvGrpSpPr>
          <p:cNvPr id="20" name="Group 19">
            <a:extLst>
              <a:ext uri="{FF2B5EF4-FFF2-40B4-BE49-F238E27FC236}">
                <a16:creationId xmlns:a16="http://schemas.microsoft.com/office/drawing/2014/main" id="{2A597868-EDCB-48A0-BA08-825234157A0A}"/>
              </a:ext>
            </a:extLst>
          </p:cNvPr>
          <p:cNvGrpSpPr/>
          <p:nvPr/>
        </p:nvGrpSpPr>
        <p:grpSpPr>
          <a:xfrm>
            <a:off x="533503" y="4396776"/>
            <a:ext cx="926748" cy="1400466"/>
            <a:chOff x="1423516" y="3731311"/>
            <a:chExt cx="2185865" cy="1400466"/>
          </a:xfrm>
        </p:grpSpPr>
        <p:cxnSp>
          <p:nvCxnSpPr>
            <p:cNvPr id="21" name="Straight Connector 20">
              <a:extLst>
                <a:ext uri="{FF2B5EF4-FFF2-40B4-BE49-F238E27FC236}">
                  <a16:creationId xmlns:a16="http://schemas.microsoft.com/office/drawing/2014/main" id="{E083B7BE-20FC-461F-BA5F-0DC6D69A4EE9}"/>
                </a:ext>
              </a:extLst>
            </p:cNvPr>
            <p:cNvCxnSpPr/>
            <p:nvPr/>
          </p:nvCxnSpPr>
          <p:spPr>
            <a:xfrm flipH="1">
              <a:off x="2824317" y="46944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2" name="TextBox 21">
              <a:extLst>
                <a:ext uri="{FF2B5EF4-FFF2-40B4-BE49-F238E27FC236}">
                  <a16:creationId xmlns:a16="http://schemas.microsoft.com/office/drawing/2014/main" id="{CF2E15D2-8BE7-4B5B-A68C-AAD80A6F742D}"/>
                </a:ext>
              </a:extLst>
            </p:cNvPr>
            <p:cNvSpPr txBox="1"/>
            <p:nvPr/>
          </p:nvSpPr>
          <p:spPr>
            <a:xfrm>
              <a:off x="2144904" y="4824000"/>
              <a:ext cx="14644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solidFill>
                    <a:srgbClr val="002060"/>
                  </a:solidFill>
                </a:rPr>
                <a:t>360</a:t>
              </a:r>
              <a:endParaRPr kumimoji="0" lang="en-GB" sz="1400" b="0" i="0" u="none" strike="noStrike" kern="1200" cap="none" spc="0" normalizeH="0" baseline="0" noProof="0" dirty="0">
                <a:ln>
                  <a:noFill/>
                </a:ln>
                <a:solidFill>
                  <a:srgbClr val="002060"/>
                </a:solidFill>
                <a:effectLst/>
                <a:uLnTx/>
                <a:uFillTx/>
              </a:endParaRPr>
            </a:p>
          </p:txBody>
        </p:sp>
        <p:grpSp>
          <p:nvGrpSpPr>
            <p:cNvPr id="23" name="Group 22">
              <a:extLst>
                <a:ext uri="{FF2B5EF4-FFF2-40B4-BE49-F238E27FC236}">
                  <a16:creationId xmlns:a16="http://schemas.microsoft.com/office/drawing/2014/main" id="{D3B30624-8A4A-44A7-875B-6D759D6951C3}"/>
                </a:ext>
              </a:extLst>
            </p:cNvPr>
            <p:cNvGrpSpPr/>
            <p:nvPr/>
          </p:nvGrpSpPr>
          <p:grpSpPr>
            <a:xfrm>
              <a:off x="1423516" y="3731311"/>
              <a:ext cx="1420759" cy="949864"/>
              <a:chOff x="2247894" y="3530429"/>
              <a:chExt cx="1397525" cy="1150285"/>
            </a:xfrm>
          </p:grpSpPr>
          <p:sp>
            <p:nvSpPr>
              <p:cNvPr id="24" name="Freeform: Shape 17">
                <a:extLst>
                  <a:ext uri="{FF2B5EF4-FFF2-40B4-BE49-F238E27FC236}">
                    <a16:creationId xmlns:a16="http://schemas.microsoft.com/office/drawing/2014/main" id="{C9461823-805B-4E81-8FB3-1DFE432CDB13}"/>
                  </a:ext>
                </a:extLst>
              </p:cNvPr>
              <p:cNvSpPr/>
              <p:nvPr/>
            </p:nvSpPr>
            <p:spPr>
              <a:xfrm>
                <a:off x="2247894" y="4035365"/>
                <a:ext cx="1397525"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 lastClr="FFFFFF"/>
                  </a:solidFill>
                  <a:effectLst/>
                  <a:uLnTx/>
                  <a:uFillTx/>
                  <a:ea typeface="+mn-ea"/>
                  <a:cs typeface="+mn-cs"/>
                </a:endParaRPr>
              </a:p>
            </p:txBody>
          </p:sp>
          <p:sp>
            <p:nvSpPr>
              <p:cNvPr id="25" name="TextBox 24">
                <a:extLst>
                  <a:ext uri="{FF2B5EF4-FFF2-40B4-BE49-F238E27FC236}">
                    <a16:creationId xmlns:a16="http://schemas.microsoft.com/office/drawing/2014/main" id="{35DA837B-CE01-4EDB-A64F-8069FFD3A997}"/>
                  </a:ext>
                </a:extLst>
              </p:cNvPr>
              <p:cNvSpPr txBox="1"/>
              <p:nvPr/>
            </p:nvSpPr>
            <p:spPr>
              <a:xfrm>
                <a:off x="2726373" y="3530429"/>
                <a:ext cx="428465" cy="4472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solidFill>
                      <a:srgbClr val="C00000"/>
                    </a:solidFill>
                  </a:rPr>
                  <a:t>4</a:t>
                </a:r>
                <a:endParaRPr kumimoji="0" lang="en-GB" b="0" i="0" u="none" strike="noStrike" kern="1200" cap="none" spc="0" normalizeH="0" baseline="0" noProof="0" dirty="0">
                  <a:ln>
                    <a:noFill/>
                  </a:ln>
                  <a:solidFill>
                    <a:srgbClr val="C00000"/>
                  </a:solidFill>
                  <a:effectLst/>
                  <a:uLnTx/>
                  <a:uFillTx/>
                </a:endParaRPr>
              </a:p>
            </p:txBody>
          </p:sp>
        </p:grpSp>
      </p:grpSp>
      <p:grpSp>
        <p:nvGrpSpPr>
          <p:cNvPr id="26" name="Group 25">
            <a:extLst>
              <a:ext uri="{FF2B5EF4-FFF2-40B4-BE49-F238E27FC236}">
                <a16:creationId xmlns:a16="http://schemas.microsoft.com/office/drawing/2014/main" id="{074CD6A8-C1B4-4F61-A654-D4742EBCF6C1}"/>
              </a:ext>
            </a:extLst>
          </p:cNvPr>
          <p:cNvGrpSpPr/>
          <p:nvPr/>
        </p:nvGrpSpPr>
        <p:grpSpPr>
          <a:xfrm>
            <a:off x="1159303" y="4353048"/>
            <a:ext cx="6394347" cy="1497584"/>
            <a:chOff x="3179883" y="3698216"/>
            <a:chExt cx="3878353" cy="1497584"/>
          </a:xfrm>
        </p:grpSpPr>
        <p:cxnSp>
          <p:nvCxnSpPr>
            <p:cNvPr id="27" name="Straight Connector 26">
              <a:extLst>
                <a:ext uri="{FF2B5EF4-FFF2-40B4-BE49-F238E27FC236}">
                  <a16:creationId xmlns:a16="http://schemas.microsoft.com/office/drawing/2014/main" id="{E46391DD-19FA-489B-975E-23EFB0AEDC63}"/>
                </a:ext>
              </a:extLst>
            </p:cNvPr>
            <p:cNvCxnSpPr/>
            <p:nvPr/>
          </p:nvCxnSpPr>
          <p:spPr>
            <a:xfrm flipH="1">
              <a:off x="6909493" y="4716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B95166ED-7F32-4E6D-86AB-80994F2ABD1A}"/>
                </a:ext>
              </a:extLst>
            </p:cNvPr>
            <p:cNvSpPr txBox="1"/>
            <p:nvPr/>
          </p:nvSpPr>
          <p:spPr>
            <a:xfrm>
              <a:off x="6753138" y="4888023"/>
              <a:ext cx="30509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rgbClr val="002060"/>
                  </a:solidFill>
                </a:rPr>
                <a:t>400</a:t>
              </a:r>
              <a:endParaRPr kumimoji="0" lang="en-GB" sz="1400" b="0" i="0" u="none" strike="noStrike" kern="1200" cap="none" spc="0" normalizeH="0" baseline="0" noProof="0" dirty="0">
                <a:ln>
                  <a:noFill/>
                </a:ln>
                <a:solidFill>
                  <a:srgbClr val="002060"/>
                </a:solidFill>
                <a:effectLst/>
                <a:uLnTx/>
                <a:uFillTx/>
              </a:endParaRPr>
            </a:p>
          </p:txBody>
        </p:sp>
        <p:grpSp>
          <p:nvGrpSpPr>
            <p:cNvPr id="29" name="Group 28">
              <a:extLst>
                <a:ext uri="{FF2B5EF4-FFF2-40B4-BE49-F238E27FC236}">
                  <a16:creationId xmlns:a16="http://schemas.microsoft.com/office/drawing/2014/main" id="{CB1751B5-3526-42D7-B136-9C1C829AAEF6}"/>
                </a:ext>
              </a:extLst>
            </p:cNvPr>
            <p:cNvGrpSpPr/>
            <p:nvPr/>
          </p:nvGrpSpPr>
          <p:grpSpPr>
            <a:xfrm>
              <a:off x="3179883" y="3698216"/>
              <a:ext cx="3729607" cy="996185"/>
              <a:chOff x="4899514" y="3450136"/>
              <a:chExt cx="4755156" cy="1268355"/>
            </a:xfrm>
          </p:grpSpPr>
          <p:sp>
            <p:nvSpPr>
              <p:cNvPr id="30" name="Freeform: Shape 18">
                <a:extLst>
                  <a:ext uri="{FF2B5EF4-FFF2-40B4-BE49-F238E27FC236}">
                    <a16:creationId xmlns:a16="http://schemas.microsoft.com/office/drawing/2014/main" id="{03A07BBA-C15B-4869-95FA-FBF347518DAD}"/>
                  </a:ext>
                </a:extLst>
              </p:cNvPr>
              <p:cNvSpPr/>
              <p:nvPr/>
            </p:nvSpPr>
            <p:spPr>
              <a:xfrm>
                <a:off x="4899514" y="3898270"/>
                <a:ext cx="4755156" cy="820221"/>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Text" lastClr="000000"/>
                  </a:solidFill>
                  <a:effectLst/>
                  <a:uLnTx/>
                  <a:uFillTx/>
                  <a:ea typeface="+mn-ea"/>
                  <a:cs typeface="+mn-cs"/>
                </a:endParaRPr>
              </a:p>
            </p:txBody>
          </p:sp>
          <p:sp>
            <p:nvSpPr>
              <p:cNvPr id="31" name="TextBox 30">
                <a:extLst>
                  <a:ext uri="{FF2B5EF4-FFF2-40B4-BE49-F238E27FC236}">
                    <a16:creationId xmlns:a16="http://schemas.microsoft.com/office/drawing/2014/main" id="{6CF8E489-9783-4D7C-B575-88C23FC53E6A}"/>
                  </a:ext>
                </a:extLst>
              </p:cNvPr>
              <p:cNvSpPr txBox="1"/>
              <p:nvPr/>
            </p:nvSpPr>
            <p:spPr>
              <a:xfrm>
                <a:off x="7116834" y="3450136"/>
                <a:ext cx="504102" cy="470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C00000"/>
                    </a:solidFill>
                  </a:rPr>
                  <a:t>40</a:t>
                </a:r>
                <a:endParaRPr kumimoji="0" lang="en-GB" b="0" i="0" u="none" strike="noStrike" kern="1200" cap="none" spc="0" normalizeH="0" baseline="0" noProof="0" dirty="0">
                  <a:ln>
                    <a:noFill/>
                  </a:ln>
                  <a:solidFill>
                    <a:srgbClr val="C00000"/>
                  </a:solidFill>
                  <a:effectLst/>
                  <a:uLnTx/>
                  <a:uFillTx/>
                </a:endParaRPr>
              </a:p>
            </p:txBody>
          </p:sp>
        </p:grpSp>
      </p:grpSp>
      <p:sp>
        <p:nvSpPr>
          <p:cNvPr id="32" name="Speech Bubble: Rectangle with Corners Rounded 10">
            <a:extLst>
              <a:ext uri="{FF2B5EF4-FFF2-40B4-BE49-F238E27FC236}">
                <a16:creationId xmlns:a16="http://schemas.microsoft.com/office/drawing/2014/main" id="{582EF567-44CB-4FEC-81D0-3999F0CAB7A7}"/>
              </a:ext>
            </a:extLst>
          </p:cNvPr>
          <p:cNvSpPr/>
          <p:nvPr/>
        </p:nvSpPr>
        <p:spPr>
          <a:xfrm>
            <a:off x="2239643" y="3172709"/>
            <a:ext cx="3406168" cy="840572"/>
          </a:xfrm>
          <a:prstGeom prst="wedgeEllipseCallout">
            <a:avLst>
              <a:gd name="adj1" fmla="val 12542"/>
              <a:gd name="adj2" fmla="val 7467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…then </a:t>
            </a:r>
            <a:r>
              <a:rPr lang="en-GB" b="1" dirty="0">
                <a:solidFill>
                  <a:srgbClr val="C00000"/>
                </a:solidFill>
              </a:rPr>
              <a:t>40</a:t>
            </a:r>
            <a:r>
              <a:rPr lang="en-GB" b="1" dirty="0">
                <a:solidFill>
                  <a:srgbClr val="253746"/>
                </a:solidFill>
              </a:rPr>
              <a:t> to 400…</a:t>
            </a:r>
            <a:endParaRPr lang="en-GB" b="1" dirty="0">
              <a:solidFill>
                <a:srgbClr val="C00000"/>
              </a:solidFill>
            </a:endParaRPr>
          </a:p>
        </p:txBody>
      </p:sp>
      <p:sp>
        <p:nvSpPr>
          <p:cNvPr id="33" name="Speech Bubble: Rectangle with Corners Rounded 10">
            <a:extLst>
              <a:ext uri="{FF2B5EF4-FFF2-40B4-BE49-F238E27FC236}">
                <a16:creationId xmlns:a16="http://schemas.microsoft.com/office/drawing/2014/main" id="{2ECD4BCA-ABD1-4780-8EE4-B8DD2726C19C}"/>
              </a:ext>
            </a:extLst>
          </p:cNvPr>
          <p:cNvSpPr/>
          <p:nvPr/>
        </p:nvSpPr>
        <p:spPr>
          <a:xfrm>
            <a:off x="4944898" y="783568"/>
            <a:ext cx="3272792" cy="1211846"/>
          </a:xfrm>
          <a:prstGeom prst="wedgeEllipseCallout">
            <a:avLst>
              <a:gd name="adj1" fmla="val 66670"/>
              <a:gd name="adj2" fmla="val 1811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So </a:t>
            </a:r>
            <a:r>
              <a:rPr lang="en-GB" sz="2000" b="1" dirty="0">
                <a:solidFill>
                  <a:srgbClr val="253746"/>
                </a:solidFill>
              </a:rPr>
              <a:t>421 – 356 = </a:t>
            </a:r>
            <a:r>
              <a:rPr lang="en-GB" sz="2000" b="1" dirty="0">
                <a:solidFill>
                  <a:srgbClr val="C00000"/>
                </a:solidFill>
              </a:rPr>
              <a:t>?</a:t>
            </a:r>
          </a:p>
          <a:p>
            <a:pPr algn="ctr"/>
            <a:r>
              <a:rPr lang="en-GB" b="1" dirty="0">
                <a:solidFill>
                  <a:srgbClr val="253746"/>
                </a:solidFill>
              </a:rPr>
              <a:t>Add all the numbers </a:t>
            </a:r>
            <a:r>
              <a:rPr lang="en-GB" b="1" dirty="0">
                <a:solidFill>
                  <a:srgbClr val="C00000"/>
                </a:solidFill>
              </a:rPr>
              <a:t>above </a:t>
            </a:r>
            <a:r>
              <a:rPr lang="en-GB" b="1" dirty="0">
                <a:solidFill>
                  <a:srgbClr val="253746"/>
                </a:solidFill>
              </a:rPr>
              <a:t>the line…</a:t>
            </a:r>
            <a:endParaRPr lang="en-GB" b="1" dirty="0">
              <a:solidFill>
                <a:srgbClr val="C00000"/>
              </a:solidFill>
            </a:endParaRPr>
          </a:p>
        </p:txBody>
      </p:sp>
      <p:sp>
        <p:nvSpPr>
          <p:cNvPr id="34" name="Speech Bubble: Rectangle with Corners Rounded 10">
            <a:extLst>
              <a:ext uri="{FF2B5EF4-FFF2-40B4-BE49-F238E27FC236}">
                <a16:creationId xmlns:a16="http://schemas.microsoft.com/office/drawing/2014/main" id="{50A74AB4-BCD4-45C0-B61E-80F9890FBCCF}"/>
              </a:ext>
            </a:extLst>
          </p:cNvPr>
          <p:cNvSpPr/>
          <p:nvPr/>
        </p:nvSpPr>
        <p:spPr>
          <a:xfrm>
            <a:off x="300701" y="756263"/>
            <a:ext cx="3131382" cy="970137"/>
          </a:xfrm>
          <a:prstGeom prst="wedgeEllipseCallout">
            <a:avLst>
              <a:gd name="adj1" fmla="val -46355"/>
              <a:gd name="adj2" fmla="val 5805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Frog wants to solve</a:t>
            </a:r>
          </a:p>
          <a:p>
            <a:pPr algn="ctr"/>
            <a:r>
              <a:rPr lang="en-GB" sz="2000" b="1" dirty="0">
                <a:solidFill>
                  <a:srgbClr val="253746"/>
                </a:solidFill>
              </a:rPr>
              <a:t>421 – 356</a:t>
            </a:r>
            <a:r>
              <a:rPr lang="en-GB" b="1" dirty="0">
                <a:solidFill>
                  <a:srgbClr val="253746"/>
                </a:solidFill>
              </a:rPr>
              <a:t>…</a:t>
            </a:r>
          </a:p>
        </p:txBody>
      </p:sp>
      <p:cxnSp>
        <p:nvCxnSpPr>
          <p:cNvPr id="35" name="Straight Connector 34">
            <a:extLst>
              <a:ext uri="{FF2B5EF4-FFF2-40B4-BE49-F238E27FC236}">
                <a16:creationId xmlns:a16="http://schemas.microsoft.com/office/drawing/2014/main" id="{6202895B-6C9B-4E36-81C8-31F53857ADB6}"/>
              </a:ext>
            </a:extLst>
          </p:cNvPr>
          <p:cNvCxnSpPr>
            <a:cxnSpLocks/>
            <a:stCxn id="38" idx="2"/>
          </p:cNvCxnSpPr>
          <p:nvPr/>
        </p:nvCxnSpPr>
        <p:spPr>
          <a:xfrm>
            <a:off x="8258231" y="5357272"/>
            <a:ext cx="0" cy="20185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6" name="TextBox 35">
            <a:extLst>
              <a:ext uri="{FF2B5EF4-FFF2-40B4-BE49-F238E27FC236}">
                <a16:creationId xmlns:a16="http://schemas.microsoft.com/office/drawing/2014/main" id="{8B75C853-0958-4A53-A190-85796FD80451}"/>
              </a:ext>
            </a:extLst>
          </p:cNvPr>
          <p:cNvSpPr txBox="1"/>
          <p:nvPr/>
        </p:nvSpPr>
        <p:spPr>
          <a:xfrm>
            <a:off x="7975042" y="5530180"/>
            <a:ext cx="6987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noProof="0" dirty="0">
                <a:solidFill>
                  <a:srgbClr val="002060"/>
                </a:solidFill>
              </a:rPr>
              <a:t>421</a:t>
            </a:r>
            <a:endParaRPr kumimoji="0" lang="en-GB" b="1" i="0" u="none" strike="noStrike" kern="1200" cap="none" spc="0" normalizeH="0" baseline="0" noProof="0" dirty="0">
              <a:ln>
                <a:noFill/>
              </a:ln>
              <a:solidFill>
                <a:srgbClr val="002060"/>
              </a:solidFill>
              <a:effectLst/>
              <a:uLnTx/>
              <a:uFillTx/>
            </a:endParaRPr>
          </a:p>
        </p:txBody>
      </p:sp>
      <p:grpSp>
        <p:nvGrpSpPr>
          <p:cNvPr id="37" name="Group 36">
            <a:extLst>
              <a:ext uri="{FF2B5EF4-FFF2-40B4-BE49-F238E27FC236}">
                <a16:creationId xmlns:a16="http://schemas.microsoft.com/office/drawing/2014/main" id="{92509D72-B619-4617-BDA6-1E540E5FB51E}"/>
              </a:ext>
            </a:extLst>
          </p:cNvPr>
          <p:cNvGrpSpPr/>
          <p:nvPr/>
        </p:nvGrpSpPr>
        <p:grpSpPr>
          <a:xfrm>
            <a:off x="7308409" y="4365965"/>
            <a:ext cx="949822" cy="991307"/>
            <a:chOff x="-5232783" y="3439508"/>
            <a:chExt cx="16565193" cy="1262145"/>
          </a:xfrm>
        </p:grpSpPr>
        <p:sp>
          <p:nvSpPr>
            <p:cNvPr id="38" name="Freeform: Shape 18">
              <a:extLst>
                <a:ext uri="{FF2B5EF4-FFF2-40B4-BE49-F238E27FC236}">
                  <a16:creationId xmlns:a16="http://schemas.microsoft.com/office/drawing/2014/main" id="{2B249FFE-AE71-43BC-B834-764FE79F1D73}"/>
                </a:ext>
              </a:extLst>
            </p:cNvPr>
            <p:cNvSpPr/>
            <p:nvPr/>
          </p:nvSpPr>
          <p:spPr>
            <a:xfrm>
              <a:off x="-5232783" y="3898270"/>
              <a:ext cx="16565193"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Text" lastClr="000000"/>
                </a:solidFill>
                <a:effectLst/>
                <a:uLnTx/>
                <a:uFillTx/>
                <a:ea typeface="+mn-ea"/>
                <a:cs typeface="+mn-cs"/>
              </a:endParaRPr>
            </a:p>
          </p:txBody>
        </p:sp>
        <p:sp>
          <p:nvSpPr>
            <p:cNvPr id="39" name="TextBox 38">
              <a:extLst>
                <a:ext uri="{FF2B5EF4-FFF2-40B4-BE49-F238E27FC236}">
                  <a16:creationId xmlns:a16="http://schemas.microsoft.com/office/drawing/2014/main" id="{2425F7AC-FAC9-4D3E-9B7C-075DFD758648}"/>
                </a:ext>
              </a:extLst>
            </p:cNvPr>
            <p:cNvSpPr txBox="1"/>
            <p:nvPr/>
          </p:nvSpPr>
          <p:spPr>
            <a:xfrm>
              <a:off x="-1041701" y="3439508"/>
              <a:ext cx="7957317" cy="470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C00000"/>
                  </a:solidFill>
                </a:rPr>
                <a:t>21</a:t>
              </a:r>
              <a:endParaRPr kumimoji="0" lang="en-GB" b="0" i="0" u="none" strike="noStrike" kern="1200" cap="none" spc="0" normalizeH="0" baseline="0" noProof="0" dirty="0">
                <a:ln>
                  <a:noFill/>
                </a:ln>
                <a:solidFill>
                  <a:srgbClr val="C00000"/>
                </a:solidFill>
                <a:effectLst/>
                <a:uLnTx/>
                <a:uFillTx/>
              </a:endParaRPr>
            </a:p>
          </p:txBody>
        </p:sp>
      </p:grpSp>
      <p:sp>
        <p:nvSpPr>
          <p:cNvPr id="40" name="Speech Bubble: Rectangle with Corners Rounded 10">
            <a:extLst>
              <a:ext uri="{FF2B5EF4-FFF2-40B4-BE49-F238E27FC236}">
                <a16:creationId xmlns:a16="http://schemas.microsoft.com/office/drawing/2014/main" id="{2C0A9EDB-FCDA-4751-8ABA-22DB01B0B6BB}"/>
              </a:ext>
            </a:extLst>
          </p:cNvPr>
          <p:cNvSpPr/>
          <p:nvPr/>
        </p:nvSpPr>
        <p:spPr>
          <a:xfrm>
            <a:off x="6131649" y="3373511"/>
            <a:ext cx="2794811" cy="644215"/>
          </a:xfrm>
          <a:prstGeom prst="wedgeEllipseCallout">
            <a:avLst>
              <a:gd name="adj1" fmla="val 6800"/>
              <a:gd name="adj2" fmla="val 9413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finally </a:t>
            </a:r>
            <a:r>
              <a:rPr lang="en-GB" b="1" dirty="0">
                <a:solidFill>
                  <a:srgbClr val="C00000"/>
                </a:solidFill>
              </a:rPr>
              <a:t>21</a:t>
            </a:r>
            <a:r>
              <a:rPr lang="en-GB" b="1" dirty="0">
                <a:solidFill>
                  <a:srgbClr val="253746"/>
                </a:solidFill>
              </a:rPr>
              <a:t> to 421.</a:t>
            </a:r>
          </a:p>
        </p:txBody>
      </p:sp>
      <p:sp>
        <p:nvSpPr>
          <p:cNvPr id="41" name="Speech Bubble: Rectangle with Corners Rounded 10">
            <a:extLst>
              <a:ext uri="{FF2B5EF4-FFF2-40B4-BE49-F238E27FC236}">
                <a16:creationId xmlns:a16="http://schemas.microsoft.com/office/drawing/2014/main" id="{232579F5-8155-4D49-B630-16C6DE1B1609}"/>
              </a:ext>
            </a:extLst>
          </p:cNvPr>
          <p:cNvSpPr/>
          <p:nvPr/>
        </p:nvSpPr>
        <p:spPr>
          <a:xfrm>
            <a:off x="217540" y="3464622"/>
            <a:ext cx="1585400" cy="932154"/>
          </a:xfrm>
          <a:prstGeom prst="wedgeEllipseCallout">
            <a:avLst>
              <a:gd name="adj1" fmla="val -53049"/>
              <a:gd name="adj2" fmla="val 5664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Hop </a:t>
            </a:r>
            <a:r>
              <a:rPr lang="en-GB" b="1" dirty="0">
                <a:solidFill>
                  <a:srgbClr val="C00000"/>
                </a:solidFill>
              </a:rPr>
              <a:t>4 </a:t>
            </a:r>
            <a:r>
              <a:rPr lang="en-GB" b="1" dirty="0">
                <a:solidFill>
                  <a:srgbClr val="253746"/>
                </a:solidFill>
              </a:rPr>
              <a:t>to 360…</a:t>
            </a:r>
          </a:p>
        </p:txBody>
      </p:sp>
      <p:sp>
        <p:nvSpPr>
          <p:cNvPr id="2" name="Rectangle 1">
            <a:extLst>
              <a:ext uri="{FF2B5EF4-FFF2-40B4-BE49-F238E27FC236}">
                <a16:creationId xmlns:a16="http://schemas.microsoft.com/office/drawing/2014/main" id="{0019A779-E24B-4211-9EB2-D5D23D1CA9A7}"/>
              </a:ext>
            </a:extLst>
          </p:cNvPr>
          <p:cNvSpPr/>
          <p:nvPr/>
        </p:nvSpPr>
        <p:spPr>
          <a:xfrm>
            <a:off x="169333" y="117423"/>
            <a:ext cx="82888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2:</a:t>
            </a:r>
            <a:r>
              <a:rPr lang="en-GB" sz="1600" b="1" dirty="0">
                <a:solidFill>
                  <a:schemeClr val="accent5">
                    <a:lumMod val="75000"/>
                  </a:schemeClr>
                </a:solidFill>
              </a:rPr>
              <a:t> Use counting up (Frog) to subtract (e.g. 421 – 356) and check with addition.</a:t>
            </a:r>
          </a:p>
        </p:txBody>
      </p:sp>
    </p:spTree>
    <p:extLst>
      <p:ext uri="{BB962C8B-B14F-4D97-AF65-F5344CB8AC3E}">
        <p14:creationId xmlns:p14="http://schemas.microsoft.com/office/powerpoint/2010/main" val="3342645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14</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a:t>Year 4</a:t>
            </a:r>
            <a:endParaRPr lang="en-GB" dirty="0"/>
          </a:p>
        </p:txBody>
      </p:sp>
      <p:cxnSp>
        <p:nvCxnSpPr>
          <p:cNvPr id="5" name="Straight Connector 4">
            <a:extLst>
              <a:ext uri="{FF2B5EF4-FFF2-40B4-BE49-F238E27FC236}">
                <a16:creationId xmlns:a16="http://schemas.microsoft.com/office/drawing/2014/main" id="{A14AE7A9-842A-4A82-B929-6FBC9AAE9599}"/>
              </a:ext>
            </a:extLst>
          </p:cNvPr>
          <p:cNvCxnSpPr>
            <a:cxnSpLocks/>
          </p:cNvCxnSpPr>
          <p:nvPr/>
        </p:nvCxnSpPr>
        <p:spPr>
          <a:xfrm>
            <a:off x="460874" y="4801206"/>
            <a:ext cx="7752354" cy="13225"/>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6" name="Straight Connector 5">
            <a:extLst>
              <a:ext uri="{FF2B5EF4-FFF2-40B4-BE49-F238E27FC236}">
                <a16:creationId xmlns:a16="http://schemas.microsoft.com/office/drawing/2014/main" id="{73FEF198-0AF6-4EF1-BEC3-36C00F339931}"/>
              </a:ext>
            </a:extLst>
          </p:cNvPr>
          <p:cNvCxnSpPr/>
          <p:nvPr/>
        </p:nvCxnSpPr>
        <p:spPr>
          <a:xfrm flipH="1">
            <a:off x="806218" y="4815572"/>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7" name="TextBox 6">
            <a:extLst>
              <a:ext uri="{FF2B5EF4-FFF2-40B4-BE49-F238E27FC236}">
                <a16:creationId xmlns:a16="http://schemas.microsoft.com/office/drawing/2014/main" id="{3057A2B3-5CB6-4FEE-8069-947641EB401A}"/>
              </a:ext>
            </a:extLst>
          </p:cNvPr>
          <p:cNvSpPr txBox="1"/>
          <p:nvPr/>
        </p:nvSpPr>
        <p:spPr>
          <a:xfrm>
            <a:off x="462701" y="4944031"/>
            <a:ext cx="6933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2060"/>
                </a:solidFill>
                <a:effectLst/>
                <a:uLnTx/>
                <a:uFillTx/>
                <a:ea typeface="+mn-ea"/>
                <a:cs typeface="+mn-cs"/>
              </a:rPr>
              <a:t>479</a:t>
            </a:r>
          </a:p>
        </p:txBody>
      </p:sp>
      <p:grpSp>
        <p:nvGrpSpPr>
          <p:cNvPr id="8" name="Group 7">
            <a:extLst>
              <a:ext uri="{FF2B5EF4-FFF2-40B4-BE49-F238E27FC236}">
                <a16:creationId xmlns:a16="http://schemas.microsoft.com/office/drawing/2014/main" id="{5BE33B33-9D19-4324-9455-82E0E0CD7CBC}"/>
              </a:ext>
            </a:extLst>
          </p:cNvPr>
          <p:cNvGrpSpPr/>
          <p:nvPr/>
        </p:nvGrpSpPr>
        <p:grpSpPr>
          <a:xfrm>
            <a:off x="806216" y="3886148"/>
            <a:ext cx="6204166" cy="1365660"/>
            <a:chOff x="1423514" y="3766117"/>
            <a:chExt cx="14633391" cy="1365660"/>
          </a:xfrm>
        </p:grpSpPr>
        <p:cxnSp>
          <p:nvCxnSpPr>
            <p:cNvPr id="10" name="Straight Connector 9">
              <a:extLst>
                <a:ext uri="{FF2B5EF4-FFF2-40B4-BE49-F238E27FC236}">
                  <a16:creationId xmlns:a16="http://schemas.microsoft.com/office/drawing/2014/main" id="{9C6127F8-E415-478F-831E-D6F669B8CE4E}"/>
                </a:ext>
              </a:extLst>
            </p:cNvPr>
            <p:cNvCxnSpPr/>
            <p:nvPr/>
          </p:nvCxnSpPr>
          <p:spPr>
            <a:xfrm flipH="1">
              <a:off x="15271841" y="46944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1" name="TextBox 10">
              <a:extLst>
                <a:ext uri="{FF2B5EF4-FFF2-40B4-BE49-F238E27FC236}">
                  <a16:creationId xmlns:a16="http://schemas.microsoft.com/office/drawing/2014/main" id="{2B8BB82D-68FB-4833-B2FE-F8227D1A3A58}"/>
                </a:ext>
              </a:extLst>
            </p:cNvPr>
            <p:cNvSpPr txBox="1"/>
            <p:nvPr/>
          </p:nvSpPr>
          <p:spPr>
            <a:xfrm>
              <a:off x="14592428" y="4824000"/>
              <a:ext cx="14644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rPr>
                <a:t>50</a:t>
              </a:r>
              <a:r>
                <a:rPr lang="en-US" sz="1400" noProof="0" dirty="0">
                  <a:solidFill>
                    <a:srgbClr val="002060"/>
                  </a:solidFill>
                </a:rPr>
                <a:t>0</a:t>
              </a:r>
              <a:endParaRPr kumimoji="0" lang="en-GB" sz="1400" b="0" i="0" u="none" strike="noStrike" kern="1200" cap="none" spc="0" normalizeH="0" baseline="0" noProof="0" dirty="0">
                <a:ln>
                  <a:noFill/>
                </a:ln>
                <a:solidFill>
                  <a:srgbClr val="002060"/>
                </a:solidFill>
                <a:effectLst/>
                <a:uLnTx/>
                <a:uFillTx/>
              </a:endParaRPr>
            </a:p>
          </p:txBody>
        </p:sp>
        <p:grpSp>
          <p:nvGrpSpPr>
            <p:cNvPr id="12" name="Group 11">
              <a:extLst>
                <a:ext uri="{FF2B5EF4-FFF2-40B4-BE49-F238E27FC236}">
                  <a16:creationId xmlns:a16="http://schemas.microsoft.com/office/drawing/2014/main" id="{E825B46B-4720-492C-9F3C-CF2C01A59F38}"/>
                </a:ext>
              </a:extLst>
            </p:cNvPr>
            <p:cNvGrpSpPr/>
            <p:nvPr/>
          </p:nvGrpSpPr>
          <p:grpSpPr>
            <a:xfrm>
              <a:off x="1423514" y="3766117"/>
              <a:ext cx="13848320" cy="915057"/>
              <a:chOff x="2247892" y="3572580"/>
              <a:chExt cx="13621855" cy="1108134"/>
            </a:xfrm>
          </p:grpSpPr>
          <p:sp>
            <p:nvSpPr>
              <p:cNvPr id="13" name="Freeform: Shape 17">
                <a:extLst>
                  <a:ext uri="{FF2B5EF4-FFF2-40B4-BE49-F238E27FC236}">
                    <a16:creationId xmlns:a16="http://schemas.microsoft.com/office/drawing/2014/main" id="{1F0A1BCD-FF1E-4626-8CB9-69DF6B9A2353}"/>
                  </a:ext>
                </a:extLst>
              </p:cNvPr>
              <p:cNvSpPr/>
              <p:nvPr/>
            </p:nvSpPr>
            <p:spPr>
              <a:xfrm>
                <a:off x="2247892" y="4035365"/>
                <a:ext cx="13621855"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 lastClr="FFFFFF"/>
                  </a:solidFill>
                  <a:effectLst/>
                  <a:uLnTx/>
                  <a:uFillTx/>
                  <a:ea typeface="+mn-ea"/>
                  <a:cs typeface="+mn-cs"/>
                </a:endParaRPr>
              </a:p>
            </p:txBody>
          </p:sp>
          <p:sp>
            <p:nvSpPr>
              <p:cNvPr id="14" name="TextBox 13">
                <a:extLst>
                  <a:ext uri="{FF2B5EF4-FFF2-40B4-BE49-F238E27FC236}">
                    <a16:creationId xmlns:a16="http://schemas.microsoft.com/office/drawing/2014/main" id="{2C5BEDE8-21D2-4119-9CE4-9F920099693A}"/>
                  </a:ext>
                </a:extLst>
              </p:cNvPr>
              <p:cNvSpPr txBox="1"/>
              <p:nvPr/>
            </p:nvSpPr>
            <p:spPr>
              <a:xfrm>
                <a:off x="8972922" y="3572580"/>
                <a:ext cx="1115106" cy="4472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solidFill>
                      <a:srgbClr val="C00000"/>
                    </a:solidFill>
                  </a:rPr>
                  <a:t>21</a:t>
                </a:r>
                <a:endParaRPr kumimoji="0" lang="en-GB" b="0" i="0" u="none" strike="noStrike" kern="1200" cap="none" spc="0" normalizeH="0" baseline="0" noProof="0" dirty="0">
                  <a:ln>
                    <a:noFill/>
                  </a:ln>
                  <a:solidFill>
                    <a:srgbClr val="C00000"/>
                  </a:solidFill>
                  <a:effectLst/>
                  <a:uLnTx/>
                  <a:uFillTx/>
                </a:endParaRPr>
              </a:p>
            </p:txBody>
          </p:sp>
        </p:grpSp>
      </p:grpSp>
      <p:grpSp>
        <p:nvGrpSpPr>
          <p:cNvPr id="3" name="Group 2">
            <a:extLst>
              <a:ext uri="{FF2B5EF4-FFF2-40B4-BE49-F238E27FC236}">
                <a16:creationId xmlns:a16="http://schemas.microsoft.com/office/drawing/2014/main" id="{24BD8CCA-C054-4F5F-A326-6E9217918014}"/>
              </a:ext>
            </a:extLst>
          </p:cNvPr>
          <p:cNvGrpSpPr/>
          <p:nvPr/>
        </p:nvGrpSpPr>
        <p:grpSpPr>
          <a:xfrm>
            <a:off x="7234451" y="4825398"/>
            <a:ext cx="693351" cy="522970"/>
            <a:chOff x="7234451" y="4825398"/>
            <a:chExt cx="693351" cy="522970"/>
          </a:xfrm>
        </p:grpSpPr>
        <p:cxnSp>
          <p:nvCxnSpPr>
            <p:cNvPr id="16" name="Straight Connector 15">
              <a:extLst>
                <a:ext uri="{FF2B5EF4-FFF2-40B4-BE49-F238E27FC236}">
                  <a16:creationId xmlns:a16="http://schemas.microsoft.com/office/drawing/2014/main" id="{3B503497-13DE-476A-AEEE-B5DC7A6F4517}"/>
                </a:ext>
              </a:extLst>
            </p:cNvPr>
            <p:cNvCxnSpPr/>
            <p:nvPr/>
          </p:nvCxnSpPr>
          <p:spPr>
            <a:xfrm flipH="1">
              <a:off x="7581127" y="4825398"/>
              <a:ext cx="2"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7" name="TextBox 16">
              <a:extLst>
                <a:ext uri="{FF2B5EF4-FFF2-40B4-BE49-F238E27FC236}">
                  <a16:creationId xmlns:a16="http://schemas.microsoft.com/office/drawing/2014/main" id="{8EDB5097-84FE-4101-BC1F-D9BE0702138D}"/>
                </a:ext>
              </a:extLst>
            </p:cNvPr>
            <p:cNvSpPr txBox="1"/>
            <p:nvPr/>
          </p:nvSpPr>
          <p:spPr>
            <a:xfrm>
              <a:off x="7234451" y="4979036"/>
              <a:ext cx="6933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noProof="0" dirty="0">
                  <a:solidFill>
                    <a:srgbClr val="002060"/>
                  </a:solidFill>
                </a:rPr>
                <a:t>534</a:t>
              </a:r>
              <a:endParaRPr kumimoji="0" lang="en-GB" sz="1400" b="1" i="0" u="none" strike="noStrike" kern="1200" cap="none" spc="0" normalizeH="0" baseline="0" noProof="0" dirty="0">
                <a:ln>
                  <a:noFill/>
                </a:ln>
                <a:solidFill>
                  <a:srgbClr val="002060"/>
                </a:solidFill>
                <a:effectLst/>
                <a:uLnTx/>
                <a:uFillTx/>
              </a:endParaRPr>
            </a:p>
          </p:txBody>
        </p:sp>
      </p:grpSp>
      <p:grpSp>
        <p:nvGrpSpPr>
          <p:cNvPr id="27" name="Group 26">
            <a:extLst>
              <a:ext uri="{FF2B5EF4-FFF2-40B4-BE49-F238E27FC236}">
                <a16:creationId xmlns:a16="http://schemas.microsoft.com/office/drawing/2014/main" id="{87D532E2-F908-4812-9FD5-33F99C02C3ED}"/>
              </a:ext>
            </a:extLst>
          </p:cNvPr>
          <p:cNvGrpSpPr/>
          <p:nvPr/>
        </p:nvGrpSpPr>
        <p:grpSpPr>
          <a:xfrm>
            <a:off x="6677542" y="3937435"/>
            <a:ext cx="903587" cy="866363"/>
            <a:chOff x="6677542" y="3937435"/>
            <a:chExt cx="903587" cy="866363"/>
          </a:xfrm>
        </p:grpSpPr>
        <p:sp>
          <p:nvSpPr>
            <p:cNvPr id="19" name="Freeform: Shape 18">
              <a:extLst>
                <a:ext uri="{FF2B5EF4-FFF2-40B4-BE49-F238E27FC236}">
                  <a16:creationId xmlns:a16="http://schemas.microsoft.com/office/drawing/2014/main" id="{43460FF1-5336-4C5B-AAA9-461369DC8D66}"/>
                </a:ext>
              </a:extLst>
            </p:cNvPr>
            <p:cNvSpPr/>
            <p:nvPr/>
          </p:nvSpPr>
          <p:spPr>
            <a:xfrm>
              <a:off x="6677542" y="4297339"/>
              <a:ext cx="903587" cy="50645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Text" lastClr="000000"/>
                </a:solidFill>
                <a:effectLst/>
                <a:uLnTx/>
                <a:uFillTx/>
                <a:ea typeface="+mn-ea"/>
                <a:cs typeface="+mn-cs"/>
              </a:endParaRPr>
            </a:p>
          </p:txBody>
        </p:sp>
        <p:sp>
          <p:nvSpPr>
            <p:cNvPr id="20" name="TextBox 19">
              <a:extLst>
                <a:ext uri="{FF2B5EF4-FFF2-40B4-BE49-F238E27FC236}">
                  <a16:creationId xmlns:a16="http://schemas.microsoft.com/office/drawing/2014/main" id="{2E1E6DE5-4536-426F-A70D-46A45CBBFBB0}"/>
                </a:ext>
              </a:extLst>
            </p:cNvPr>
            <p:cNvSpPr txBox="1"/>
            <p:nvPr/>
          </p:nvSpPr>
          <p:spPr>
            <a:xfrm>
              <a:off x="6833207" y="3937435"/>
              <a:ext cx="6518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C00000"/>
                  </a:solidFill>
                  <a:effectLst/>
                  <a:uLnTx/>
                  <a:uFillTx/>
                </a:rPr>
                <a:t>34</a:t>
              </a:r>
            </a:p>
          </p:txBody>
        </p:sp>
      </p:grpSp>
      <p:sp>
        <p:nvSpPr>
          <p:cNvPr id="21" name="Speech Bubble: Rectangle with Corners Rounded 10">
            <a:extLst>
              <a:ext uri="{FF2B5EF4-FFF2-40B4-BE49-F238E27FC236}">
                <a16:creationId xmlns:a16="http://schemas.microsoft.com/office/drawing/2014/main" id="{C3B8F06E-59E9-42FB-95E5-0C9C2C6374C9}"/>
              </a:ext>
            </a:extLst>
          </p:cNvPr>
          <p:cNvSpPr/>
          <p:nvPr/>
        </p:nvSpPr>
        <p:spPr>
          <a:xfrm>
            <a:off x="6699932" y="2743823"/>
            <a:ext cx="2029124" cy="840572"/>
          </a:xfrm>
          <a:prstGeom prst="wedgeEllipseCallout">
            <a:avLst>
              <a:gd name="adj1" fmla="val -20850"/>
              <a:gd name="adj2" fmla="val 7658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…then </a:t>
            </a:r>
            <a:r>
              <a:rPr lang="en-GB" b="1" dirty="0">
                <a:solidFill>
                  <a:srgbClr val="C00000"/>
                </a:solidFill>
              </a:rPr>
              <a:t>34</a:t>
            </a:r>
            <a:r>
              <a:rPr lang="en-GB" b="1" dirty="0">
                <a:solidFill>
                  <a:srgbClr val="253746"/>
                </a:solidFill>
              </a:rPr>
              <a:t> more to 534.</a:t>
            </a:r>
            <a:endParaRPr lang="en-GB" b="1" dirty="0">
              <a:solidFill>
                <a:srgbClr val="C00000"/>
              </a:solidFill>
            </a:endParaRPr>
          </a:p>
        </p:txBody>
      </p:sp>
      <p:sp>
        <p:nvSpPr>
          <p:cNvPr id="23" name="Speech Bubble: Rectangle with Corners Rounded 10">
            <a:extLst>
              <a:ext uri="{FF2B5EF4-FFF2-40B4-BE49-F238E27FC236}">
                <a16:creationId xmlns:a16="http://schemas.microsoft.com/office/drawing/2014/main" id="{60BA7185-2BFE-4059-BE0D-E571B0C215F0}"/>
              </a:ext>
            </a:extLst>
          </p:cNvPr>
          <p:cNvSpPr/>
          <p:nvPr/>
        </p:nvSpPr>
        <p:spPr>
          <a:xfrm>
            <a:off x="459568" y="1038006"/>
            <a:ext cx="3725918" cy="874525"/>
          </a:xfrm>
          <a:prstGeom prst="wedgeEllipseCallout">
            <a:avLst>
              <a:gd name="adj1" fmla="val -54536"/>
              <a:gd name="adj2" fmla="val -4054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Let’s try </a:t>
            </a:r>
            <a:r>
              <a:rPr lang="en-GB" sz="2000" b="1" dirty="0">
                <a:solidFill>
                  <a:srgbClr val="253746"/>
                </a:solidFill>
              </a:rPr>
              <a:t>534 – 479.</a:t>
            </a:r>
            <a:endParaRPr lang="en-GB" b="1" dirty="0">
              <a:solidFill>
                <a:srgbClr val="253746"/>
              </a:solidFill>
            </a:endParaRPr>
          </a:p>
        </p:txBody>
      </p:sp>
      <p:sp>
        <p:nvSpPr>
          <p:cNvPr id="24" name="Speech Bubble: Rectangle with Corners Rounded 10">
            <a:extLst>
              <a:ext uri="{FF2B5EF4-FFF2-40B4-BE49-F238E27FC236}">
                <a16:creationId xmlns:a16="http://schemas.microsoft.com/office/drawing/2014/main" id="{745D1F00-99B9-4B93-B4BF-13A3D01BDFA6}"/>
              </a:ext>
            </a:extLst>
          </p:cNvPr>
          <p:cNvSpPr/>
          <p:nvPr/>
        </p:nvSpPr>
        <p:spPr>
          <a:xfrm>
            <a:off x="459568" y="2064264"/>
            <a:ext cx="2605043" cy="1595630"/>
          </a:xfrm>
          <a:prstGeom prst="wedgeEllipseCallout">
            <a:avLst>
              <a:gd name="adj1" fmla="val 75458"/>
              <a:gd name="adj2" fmla="val 5836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Number facts can help! What do you add to </a:t>
            </a:r>
            <a:r>
              <a:rPr lang="en-GB" b="1" dirty="0">
                <a:solidFill>
                  <a:srgbClr val="C00000"/>
                </a:solidFill>
              </a:rPr>
              <a:t>79</a:t>
            </a:r>
            <a:r>
              <a:rPr lang="en-GB" b="1" dirty="0">
                <a:solidFill>
                  <a:srgbClr val="253746"/>
                </a:solidFill>
              </a:rPr>
              <a:t> to make </a:t>
            </a:r>
            <a:r>
              <a:rPr lang="en-GB" b="1" dirty="0">
                <a:solidFill>
                  <a:srgbClr val="C00000"/>
                </a:solidFill>
              </a:rPr>
              <a:t>100?</a:t>
            </a:r>
          </a:p>
        </p:txBody>
      </p:sp>
      <p:grpSp>
        <p:nvGrpSpPr>
          <p:cNvPr id="2" name="Group 1">
            <a:extLst>
              <a:ext uri="{FF2B5EF4-FFF2-40B4-BE49-F238E27FC236}">
                <a16:creationId xmlns:a16="http://schemas.microsoft.com/office/drawing/2014/main" id="{67C49C21-DDCD-4B07-A214-8AD8C4485384}"/>
              </a:ext>
            </a:extLst>
          </p:cNvPr>
          <p:cNvGrpSpPr/>
          <p:nvPr/>
        </p:nvGrpSpPr>
        <p:grpSpPr>
          <a:xfrm>
            <a:off x="4849380" y="887544"/>
            <a:ext cx="3272792" cy="1415184"/>
            <a:chOff x="4849380" y="887544"/>
            <a:chExt cx="3272792" cy="1415184"/>
          </a:xfrm>
        </p:grpSpPr>
        <p:sp>
          <p:nvSpPr>
            <p:cNvPr id="22" name="Speech Bubble: Rectangle with Corners Rounded 10">
              <a:extLst>
                <a:ext uri="{FF2B5EF4-FFF2-40B4-BE49-F238E27FC236}">
                  <a16:creationId xmlns:a16="http://schemas.microsoft.com/office/drawing/2014/main" id="{46B78A5B-4576-4E95-9F99-3DB0B93B83B0}"/>
                </a:ext>
              </a:extLst>
            </p:cNvPr>
            <p:cNvSpPr/>
            <p:nvPr/>
          </p:nvSpPr>
          <p:spPr>
            <a:xfrm>
              <a:off x="4849380" y="1090882"/>
              <a:ext cx="3272792" cy="1211846"/>
            </a:xfrm>
            <a:prstGeom prst="cloudCallout">
              <a:avLst>
                <a:gd name="adj1" fmla="val -29656"/>
                <a:gd name="adj2" fmla="val 9559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So </a:t>
              </a:r>
              <a:r>
                <a:rPr lang="en-GB" sz="2000" b="1" dirty="0">
                  <a:solidFill>
                    <a:srgbClr val="253746"/>
                  </a:solidFill>
                </a:rPr>
                <a:t>534 – 479 = </a:t>
              </a:r>
              <a:r>
                <a:rPr lang="en-GB" sz="2000" b="1" dirty="0">
                  <a:solidFill>
                    <a:srgbClr val="C00000"/>
                  </a:solidFill>
                </a:rPr>
                <a:t>?</a:t>
              </a:r>
            </a:p>
          </p:txBody>
        </p:sp>
        <p:pic>
          <p:nvPicPr>
            <p:cNvPr id="25" name="Picture 24">
              <a:extLst>
                <a:ext uri="{FF2B5EF4-FFF2-40B4-BE49-F238E27FC236}">
                  <a16:creationId xmlns:a16="http://schemas.microsoft.com/office/drawing/2014/main" id="{DD6C83B7-4766-4E71-A63B-6AE57B19F070}"/>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563447" y="887544"/>
              <a:ext cx="302094" cy="521457"/>
            </a:xfrm>
            <a:prstGeom prst="rect">
              <a:avLst/>
            </a:prstGeom>
          </p:spPr>
        </p:pic>
      </p:grpSp>
      <p:sp>
        <p:nvSpPr>
          <p:cNvPr id="26" name="Speech Bubble: Rectangle with Corners Rounded 10">
            <a:extLst>
              <a:ext uri="{FF2B5EF4-FFF2-40B4-BE49-F238E27FC236}">
                <a16:creationId xmlns:a16="http://schemas.microsoft.com/office/drawing/2014/main" id="{0C80ECCD-2311-4BAF-AA7A-1AD50D2601AD}"/>
              </a:ext>
            </a:extLst>
          </p:cNvPr>
          <p:cNvSpPr/>
          <p:nvPr/>
        </p:nvSpPr>
        <p:spPr>
          <a:xfrm rot="20821869">
            <a:off x="3999103" y="5071589"/>
            <a:ext cx="2278864" cy="739673"/>
          </a:xfrm>
          <a:prstGeom prst="homePlate">
            <a:avLst>
              <a:gd name="adj" fmla="val 16478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Aim for 500…</a:t>
            </a:r>
          </a:p>
        </p:txBody>
      </p:sp>
      <p:sp>
        <p:nvSpPr>
          <p:cNvPr id="15" name="Rectangle 14">
            <a:extLst>
              <a:ext uri="{FF2B5EF4-FFF2-40B4-BE49-F238E27FC236}">
                <a16:creationId xmlns:a16="http://schemas.microsoft.com/office/drawing/2014/main" id="{72EAF13E-3849-4353-BA5E-C7129E023618}"/>
              </a:ext>
            </a:extLst>
          </p:cNvPr>
          <p:cNvSpPr/>
          <p:nvPr/>
        </p:nvSpPr>
        <p:spPr>
          <a:xfrm>
            <a:off x="169333" y="117423"/>
            <a:ext cx="82888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2:</a:t>
            </a:r>
            <a:r>
              <a:rPr lang="en-GB" sz="1600" b="1" dirty="0">
                <a:solidFill>
                  <a:schemeClr val="accent5">
                    <a:lumMod val="75000"/>
                  </a:schemeClr>
                </a:solidFill>
              </a:rPr>
              <a:t> Use counting up (Frog) to subtract (e.g. 421 – 356) and check with addition.</a:t>
            </a:r>
          </a:p>
        </p:txBody>
      </p:sp>
    </p:spTree>
    <p:extLst>
      <p:ext uri="{BB962C8B-B14F-4D97-AF65-F5344CB8AC3E}">
        <p14:creationId xmlns:p14="http://schemas.microsoft.com/office/powerpoint/2010/main" val="1149582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75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15</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a:t>Year 4</a:t>
            </a:r>
            <a:endParaRPr lang="en-GB" dirty="0"/>
          </a:p>
        </p:txBody>
      </p:sp>
      <p:sp>
        <p:nvSpPr>
          <p:cNvPr id="22" name="Rectangle 21">
            <a:extLst>
              <a:ext uri="{FF2B5EF4-FFF2-40B4-BE49-F238E27FC236}">
                <a16:creationId xmlns:a16="http://schemas.microsoft.com/office/drawing/2014/main" id="{6A077941-6100-4416-B96D-ACBE8A2F59E6}"/>
              </a:ext>
            </a:extLst>
          </p:cNvPr>
          <p:cNvSpPr/>
          <p:nvPr/>
        </p:nvSpPr>
        <p:spPr>
          <a:xfrm>
            <a:off x="169333" y="117423"/>
            <a:ext cx="82888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2:</a:t>
            </a:r>
            <a:r>
              <a:rPr lang="en-GB" sz="1600" b="1" dirty="0">
                <a:solidFill>
                  <a:schemeClr val="accent5">
                    <a:lumMod val="75000"/>
                  </a:schemeClr>
                </a:solidFill>
              </a:rPr>
              <a:t> Use counting up (Frog) to subtract (e.g. 421 – 356) and check with addition.</a:t>
            </a:r>
          </a:p>
        </p:txBody>
      </p:sp>
      <p:sp>
        <p:nvSpPr>
          <p:cNvPr id="5" name="Speech Bubble: Rectangle with Corners Rounded 10">
            <a:extLst>
              <a:ext uri="{FF2B5EF4-FFF2-40B4-BE49-F238E27FC236}">
                <a16:creationId xmlns:a16="http://schemas.microsoft.com/office/drawing/2014/main" id="{39FE288F-16DE-497C-A07D-E3EF41C0F022}"/>
              </a:ext>
            </a:extLst>
          </p:cNvPr>
          <p:cNvSpPr/>
          <p:nvPr/>
        </p:nvSpPr>
        <p:spPr>
          <a:xfrm>
            <a:off x="986450" y="570862"/>
            <a:ext cx="3403571" cy="1184141"/>
          </a:xfrm>
          <a:prstGeom prst="wedgeEllipseCallout">
            <a:avLst>
              <a:gd name="adj1" fmla="val -76131"/>
              <a:gd name="adj2" fmla="val 2784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tx1"/>
                </a:solidFill>
              </a:rPr>
              <a:t>We used Frog to calculate that</a:t>
            </a:r>
          </a:p>
          <a:p>
            <a:pPr algn="ctr"/>
            <a:r>
              <a:rPr lang="en-GB" sz="2000" b="1" dirty="0">
                <a:solidFill>
                  <a:schemeClr val="tx1"/>
                </a:solidFill>
              </a:rPr>
              <a:t>534 – 479 =</a:t>
            </a:r>
            <a:r>
              <a:rPr lang="en-GB" sz="2000" b="1" dirty="0">
                <a:solidFill>
                  <a:srgbClr val="C00000"/>
                </a:solidFill>
              </a:rPr>
              <a:t> 55</a:t>
            </a:r>
            <a:endParaRPr lang="en-GB" sz="2000" b="1" dirty="0">
              <a:solidFill>
                <a:srgbClr val="253746"/>
              </a:solidFill>
            </a:endParaRPr>
          </a:p>
        </p:txBody>
      </p:sp>
      <p:grpSp>
        <p:nvGrpSpPr>
          <p:cNvPr id="6" name="Group 5">
            <a:extLst>
              <a:ext uri="{FF2B5EF4-FFF2-40B4-BE49-F238E27FC236}">
                <a16:creationId xmlns:a16="http://schemas.microsoft.com/office/drawing/2014/main" id="{009A2389-ABA4-4A5E-8790-D73BBD992C87}"/>
              </a:ext>
            </a:extLst>
          </p:cNvPr>
          <p:cNvGrpSpPr/>
          <p:nvPr/>
        </p:nvGrpSpPr>
        <p:grpSpPr>
          <a:xfrm>
            <a:off x="4191433" y="416291"/>
            <a:ext cx="4952567" cy="2933156"/>
            <a:chOff x="1744594" y="3104057"/>
            <a:chExt cx="5276107" cy="3077155"/>
          </a:xfrm>
        </p:grpSpPr>
        <p:sp>
          <p:nvSpPr>
            <p:cNvPr id="7" name="Speech Bubble: Rectangle with Corners Rounded 14">
              <a:extLst>
                <a:ext uri="{FF2B5EF4-FFF2-40B4-BE49-F238E27FC236}">
                  <a16:creationId xmlns:a16="http://schemas.microsoft.com/office/drawing/2014/main" id="{11311778-7A73-408D-8D17-F46CC09D4054}"/>
                </a:ext>
              </a:extLst>
            </p:cNvPr>
            <p:cNvSpPr/>
            <p:nvPr/>
          </p:nvSpPr>
          <p:spPr>
            <a:xfrm>
              <a:off x="1744594" y="3104057"/>
              <a:ext cx="5276107" cy="3077155"/>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accent5">
                      <a:lumMod val="20000"/>
                      <a:lumOff val="80000"/>
                    </a:schemeClr>
                  </a:solidFill>
                </a:rPr>
                <a:t>Talk to your partner – how can we check the answer?</a:t>
              </a:r>
            </a:p>
          </p:txBody>
        </p:sp>
        <p:pic>
          <p:nvPicPr>
            <p:cNvPr id="8" name="Picture 7">
              <a:extLst>
                <a:ext uri="{FF2B5EF4-FFF2-40B4-BE49-F238E27FC236}">
                  <a16:creationId xmlns:a16="http://schemas.microsoft.com/office/drawing/2014/main" id="{FE812460-12F6-462D-BF46-A473C363589C}"/>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2407286" y="4964754"/>
              <a:ext cx="1169343" cy="660604"/>
            </a:xfrm>
            <a:prstGeom prst="rect">
              <a:avLst/>
            </a:prstGeom>
            <a:effectLst>
              <a:outerShdw blurRad="50800" dist="38100" dir="2700000" algn="tl" rotWithShape="0">
                <a:prstClr val="black">
                  <a:alpha val="40000"/>
                </a:prstClr>
              </a:outerShdw>
            </a:effectLst>
          </p:spPr>
        </p:pic>
      </p:grpSp>
      <p:grpSp>
        <p:nvGrpSpPr>
          <p:cNvPr id="10" name="Group 9">
            <a:extLst>
              <a:ext uri="{FF2B5EF4-FFF2-40B4-BE49-F238E27FC236}">
                <a16:creationId xmlns:a16="http://schemas.microsoft.com/office/drawing/2014/main" id="{FD4C7ACD-DB76-4136-9BD9-F5CE741D2FB1}"/>
              </a:ext>
            </a:extLst>
          </p:cNvPr>
          <p:cNvGrpSpPr/>
          <p:nvPr/>
        </p:nvGrpSpPr>
        <p:grpSpPr>
          <a:xfrm>
            <a:off x="368994" y="2104467"/>
            <a:ext cx="3779485" cy="3779662"/>
            <a:chOff x="946567" y="2354246"/>
            <a:chExt cx="3779485" cy="3779662"/>
          </a:xfrm>
        </p:grpSpPr>
        <p:grpSp>
          <p:nvGrpSpPr>
            <p:cNvPr id="11" name="Group 10">
              <a:extLst>
                <a:ext uri="{FF2B5EF4-FFF2-40B4-BE49-F238E27FC236}">
                  <a16:creationId xmlns:a16="http://schemas.microsoft.com/office/drawing/2014/main" id="{2526E42A-7B34-4E41-91FD-DCD7F6CAD742}"/>
                </a:ext>
              </a:extLst>
            </p:cNvPr>
            <p:cNvGrpSpPr/>
            <p:nvPr/>
          </p:nvGrpSpPr>
          <p:grpSpPr>
            <a:xfrm>
              <a:off x="946567" y="2354246"/>
              <a:ext cx="3753259" cy="1244980"/>
              <a:chOff x="4819967" y="3210560"/>
              <a:chExt cx="2552065" cy="436880"/>
            </a:xfrm>
            <a:solidFill>
              <a:schemeClr val="bg1"/>
            </a:solidFill>
          </p:grpSpPr>
          <p:sp>
            <p:nvSpPr>
              <p:cNvPr id="13" name="Rectangle 12">
                <a:extLst>
                  <a:ext uri="{FF2B5EF4-FFF2-40B4-BE49-F238E27FC236}">
                    <a16:creationId xmlns:a16="http://schemas.microsoft.com/office/drawing/2014/main" id="{E6F7C1C0-DDE8-4238-B76B-7BE40A25658A}"/>
                  </a:ext>
                </a:extLst>
              </p:cNvPr>
              <p:cNvSpPr/>
              <p:nvPr/>
            </p:nvSpPr>
            <p:spPr>
              <a:xfrm>
                <a:off x="4819967" y="3210560"/>
                <a:ext cx="2552065" cy="217170"/>
              </a:xfrm>
              <a:prstGeom prst="rect">
                <a:avLst/>
              </a:prstGeom>
              <a:grpFill/>
              <a:ln w="25400" cap="flat" cmpd="sng" algn="ctr">
                <a:solidFill>
                  <a:srgbClr val="00206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15000"/>
                  </a:lnSpc>
                  <a:spcAft>
                    <a:spcPts val="1000"/>
                  </a:spcAft>
                </a:pPr>
                <a:r>
                  <a:rPr lang="en-GB" sz="2000" dirty="0">
                    <a:solidFill>
                      <a:srgbClr val="002060"/>
                    </a:solidFill>
                    <a:effectLst/>
                    <a:latin typeface="Comic Sans MS"/>
                    <a:ea typeface="Calibri"/>
                    <a:cs typeface="Times New Roman"/>
                  </a:rPr>
                  <a:t>534</a:t>
                </a:r>
                <a:endParaRPr lang="en-GB" sz="2000" dirty="0">
                  <a:effectLst/>
                  <a:latin typeface="Calibri"/>
                  <a:ea typeface="Calibri"/>
                  <a:cs typeface="Times New Roman"/>
                </a:endParaRPr>
              </a:p>
            </p:txBody>
          </p:sp>
          <p:sp>
            <p:nvSpPr>
              <p:cNvPr id="14" name="Rectangle 13">
                <a:extLst>
                  <a:ext uri="{FF2B5EF4-FFF2-40B4-BE49-F238E27FC236}">
                    <a16:creationId xmlns:a16="http://schemas.microsoft.com/office/drawing/2014/main" id="{E412C807-42AB-4FA2-B4F0-7BE63C8BBAF6}"/>
                  </a:ext>
                </a:extLst>
              </p:cNvPr>
              <p:cNvSpPr/>
              <p:nvPr/>
            </p:nvSpPr>
            <p:spPr>
              <a:xfrm>
                <a:off x="4819967" y="3430270"/>
                <a:ext cx="2018030" cy="217170"/>
              </a:xfrm>
              <a:prstGeom prst="rect">
                <a:avLst/>
              </a:prstGeom>
              <a:grpFill/>
              <a:ln w="25400" cap="flat" cmpd="sng" algn="ctr">
                <a:solidFill>
                  <a:srgbClr val="00206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15000"/>
                  </a:lnSpc>
                  <a:spcAft>
                    <a:spcPts val="1000"/>
                  </a:spcAft>
                </a:pPr>
                <a:r>
                  <a:rPr lang="en-GB" sz="2000" dirty="0">
                    <a:solidFill>
                      <a:srgbClr val="002060"/>
                    </a:solidFill>
                    <a:effectLst/>
                    <a:latin typeface="Comic Sans MS"/>
                    <a:ea typeface="Calibri"/>
                    <a:cs typeface="Times New Roman"/>
                  </a:rPr>
                  <a:t>479</a:t>
                </a:r>
                <a:endParaRPr lang="en-GB" sz="2000" dirty="0">
                  <a:effectLst/>
                  <a:latin typeface="Calibri"/>
                  <a:ea typeface="Calibri"/>
                  <a:cs typeface="Times New Roman"/>
                </a:endParaRPr>
              </a:p>
            </p:txBody>
          </p:sp>
          <p:sp>
            <p:nvSpPr>
              <p:cNvPr id="15" name="Rectangle 14">
                <a:extLst>
                  <a:ext uri="{FF2B5EF4-FFF2-40B4-BE49-F238E27FC236}">
                    <a16:creationId xmlns:a16="http://schemas.microsoft.com/office/drawing/2014/main" id="{FD3DB701-A7AC-471D-AA1C-6A0AC1B9106C}"/>
                  </a:ext>
                </a:extLst>
              </p:cNvPr>
              <p:cNvSpPr/>
              <p:nvPr/>
            </p:nvSpPr>
            <p:spPr>
              <a:xfrm>
                <a:off x="6836727" y="3430270"/>
                <a:ext cx="533400" cy="217170"/>
              </a:xfrm>
              <a:prstGeom prst="rect">
                <a:avLst/>
              </a:prstGeom>
              <a:grpFill/>
              <a:ln w="25400" cap="flat" cmpd="sng" algn="ctr">
                <a:solidFill>
                  <a:srgbClr val="00206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15000"/>
                  </a:lnSpc>
                  <a:spcAft>
                    <a:spcPts val="1000"/>
                  </a:spcAft>
                </a:pPr>
                <a:r>
                  <a:rPr lang="en-GB" sz="2000" dirty="0">
                    <a:solidFill>
                      <a:srgbClr val="FF0000"/>
                    </a:solidFill>
                    <a:effectLst/>
                    <a:latin typeface="Comic Sans MS"/>
                    <a:ea typeface="Calibri"/>
                    <a:cs typeface="Times New Roman"/>
                  </a:rPr>
                  <a:t>55</a:t>
                </a:r>
                <a:endParaRPr lang="en-GB" sz="2000" dirty="0">
                  <a:effectLst/>
                  <a:latin typeface="Calibri"/>
                  <a:ea typeface="Calibri"/>
                  <a:cs typeface="Times New Roman"/>
                </a:endParaRPr>
              </a:p>
            </p:txBody>
          </p:sp>
        </p:grpSp>
        <p:sp>
          <p:nvSpPr>
            <p:cNvPr id="12" name="Speech Bubble: Rectangle with Corners Rounded 10">
              <a:extLst>
                <a:ext uri="{FF2B5EF4-FFF2-40B4-BE49-F238E27FC236}">
                  <a16:creationId xmlns:a16="http://schemas.microsoft.com/office/drawing/2014/main" id="{B50E23E6-8F87-4B74-B502-BC7F900F7C0F}"/>
                </a:ext>
              </a:extLst>
            </p:cNvPr>
            <p:cNvSpPr/>
            <p:nvPr/>
          </p:nvSpPr>
          <p:spPr>
            <a:xfrm>
              <a:off x="946567" y="4238171"/>
              <a:ext cx="3779485" cy="1895737"/>
            </a:xfrm>
            <a:prstGeom prst="wedgeEllipseCallout">
              <a:avLst>
                <a:gd name="adj1" fmla="val -6228"/>
                <a:gd name="adj2" fmla="val -7366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tx1"/>
                  </a:solidFill>
                </a:rPr>
                <a:t>If we </a:t>
              </a:r>
              <a:r>
                <a:rPr lang="en-GB" sz="2000" b="1" dirty="0">
                  <a:solidFill>
                    <a:srgbClr val="C00000"/>
                  </a:solidFill>
                </a:rPr>
                <a:t>add 55 </a:t>
              </a:r>
              <a:r>
                <a:rPr lang="en-GB" sz="2000" b="1" dirty="0">
                  <a:solidFill>
                    <a:schemeClr val="tx1"/>
                  </a:solidFill>
                </a:rPr>
                <a:t>to </a:t>
              </a:r>
              <a:r>
                <a:rPr lang="en-GB" sz="2000" b="1" dirty="0">
                  <a:solidFill>
                    <a:srgbClr val="C00000"/>
                  </a:solidFill>
                </a:rPr>
                <a:t>479</a:t>
              </a:r>
              <a:r>
                <a:rPr lang="en-GB" sz="2000" b="1" dirty="0">
                  <a:solidFill>
                    <a:schemeClr val="tx1"/>
                  </a:solidFill>
                </a:rPr>
                <a:t> the answer should be </a:t>
              </a:r>
              <a:r>
                <a:rPr lang="en-GB" sz="2000" b="1" dirty="0">
                  <a:solidFill>
                    <a:srgbClr val="C00000"/>
                  </a:solidFill>
                </a:rPr>
                <a:t>534! </a:t>
              </a:r>
              <a:r>
                <a:rPr lang="en-GB" sz="2000" b="1" dirty="0">
                  <a:solidFill>
                    <a:schemeClr val="tx1"/>
                  </a:solidFill>
                </a:rPr>
                <a:t>Check on your whiteboards.</a:t>
              </a:r>
            </a:p>
          </p:txBody>
        </p:sp>
      </p:grpSp>
      <p:grpSp>
        <p:nvGrpSpPr>
          <p:cNvPr id="16" name="Group 15">
            <a:extLst>
              <a:ext uri="{FF2B5EF4-FFF2-40B4-BE49-F238E27FC236}">
                <a16:creationId xmlns:a16="http://schemas.microsoft.com/office/drawing/2014/main" id="{7BE832B2-8EC9-4A01-97EB-A6EBDFB3048C}"/>
              </a:ext>
            </a:extLst>
          </p:cNvPr>
          <p:cNvGrpSpPr/>
          <p:nvPr/>
        </p:nvGrpSpPr>
        <p:grpSpPr>
          <a:xfrm>
            <a:off x="5135623" y="3648315"/>
            <a:ext cx="1631678" cy="1971009"/>
            <a:chOff x="5135623" y="3648315"/>
            <a:chExt cx="1631678" cy="1971009"/>
          </a:xfrm>
        </p:grpSpPr>
        <p:grpSp>
          <p:nvGrpSpPr>
            <p:cNvPr id="17" name="Group 16">
              <a:extLst>
                <a:ext uri="{FF2B5EF4-FFF2-40B4-BE49-F238E27FC236}">
                  <a16:creationId xmlns:a16="http://schemas.microsoft.com/office/drawing/2014/main" id="{7B3B08CE-E4B1-431D-88E6-91B3E42CCC36}"/>
                </a:ext>
              </a:extLst>
            </p:cNvPr>
            <p:cNvGrpSpPr/>
            <p:nvPr/>
          </p:nvGrpSpPr>
          <p:grpSpPr>
            <a:xfrm>
              <a:off x="5135623" y="3648315"/>
              <a:ext cx="1550970" cy="1971009"/>
              <a:chOff x="5698304" y="3648315"/>
              <a:chExt cx="1550970" cy="1971009"/>
            </a:xfrm>
          </p:grpSpPr>
          <p:sp>
            <p:nvSpPr>
              <p:cNvPr id="19" name="Folded Corner 24">
                <a:extLst>
                  <a:ext uri="{FF2B5EF4-FFF2-40B4-BE49-F238E27FC236}">
                    <a16:creationId xmlns:a16="http://schemas.microsoft.com/office/drawing/2014/main" id="{4C87F13B-CA1B-4129-B1EA-4CA0492942DC}"/>
                  </a:ext>
                </a:extLst>
              </p:cNvPr>
              <p:cNvSpPr/>
              <p:nvPr/>
            </p:nvSpPr>
            <p:spPr>
              <a:xfrm>
                <a:off x="5698304" y="3648315"/>
                <a:ext cx="1550970" cy="1971009"/>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solidFill>
                    <a:srgbClr val="253746"/>
                  </a:solidFill>
                </a:endParaRPr>
              </a:p>
              <a:p>
                <a:r>
                  <a:rPr lang="en-GB" sz="2000" b="1" dirty="0">
                    <a:solidFill>
                      <a:srgbClr val="253746"/>
                    </a:solidFill>
                  </a:rPr>
                  <a:t>         479</a:t>
                </a:r>
              </a:p>
              <a:p>
                <a:r>
                  <a:rPr lang="en-GB" sz="2000" b="1" dirty="0">
                    <a:solidFill>
                      <a:srgbClr val="253746"/>
                    </a:solidFill>
                  </a:rPr>
                  <a:t>      +   55</a:t>
                </a:r>
              </a:p>
              <a:p>
                <a:r>
                  <a:rPr lang="en-GB" sz="2000" b="1" dirty="0">
                    <a:solidFill>
                      <a:srgbClr val="253746"/>
                    </a:solidFill>
                  </a:rPr>
                  <a:t>             </a:t>
                </a:r>
              </a:p>
              <a:p>
                <a:r>
                  <a:rPr lang="en-GB" sz="2000" b="1" dirty="0">
                    <a:solidFill>
                      <a:srgbClr val="253746"/>
                    </a:solidFill>
                  </a:rPr>
                  <a:t>         </a:t>
                </a:r>
              </a:p>
            </p:txBody>
          </p:sp>
          <p:grpSp>
            <p:nvGrpSpPr>
              <p:cNvPr id="20" name="Group 19">
                <a:extLst>
                  <a:ext uri="{FF2B5EF4-FFF2-40B4-BE49-F238E27FC236}">
                    <a16:creationId xmlns:a16="http://schemas.microsoft.com/office/drawing/2014/main" id="{869FCBEF-2B4C-4BF1-94D1-6C96C92F85A9}"/>
                  </a:ext>
                </a:extLst>
              </p:cNvPr>
              <p:cNvGrpSpPr/>
              <p:nvPr/>
            </p:nvGrpSpPr>
            <p:grpSpPr>
              <a:xfrm>
                <a:off x="6194406" y="4896024"/>
                <a:ext cx="558765" cy="324000"/>
                <a:chOff x="4624693" y="2030023"/>
                <a:chExt cx="558765" cy="324000"/>
              </a:xfrm>
            </p:grpSpPr>
            <p:cxnSp>
              <p:nvCxnSpPr>
                <p:cNvPr id="21" name="Straight Connector 20">
                  <a:extLst>
                    <a:ext uri="{FF2B5EF4-FFF2-40B4-BE49-F238E27FC236}">
                      <a16:creationId xmlns:a16="http://schemas.microsoft.com/office/drawing/2014/main" id="{7007D3C1-B234-40CD-B5FB-75A40CA7FC8A}"/>
                    </a:ext>
                  </a:extLst>
                </p:cNvPr>
                <p:cNvCxnSpPr/>
                <p:nvPr/>
              </p:nvCxnSpPr>
              <p:spPr>
                <a:xfrm>
                  <a:off x="4624693" y="2030023"/>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924BD40-23AF-42D7-9B5E-2471B70F8FDD}"/>
                    </a:ext>
                  </a:extLst>
                </p:cNvPr>
                <p:cNvCxnSpPr/>
                <p:nvPr/>
              </p:nvCxnSpPr>
              <p:spPr>
                <a:xfrm>
                  <a:off x="4624693" y="2354023"/>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8" name="Picture 17">
              <a:extLst>
                <a:ext uri="{FF2B5EF4-FFF2-40B4-BE49-F238E27FC236}">
                  <a16:creationId xmlns:a16="http://schemas.microsoft.com/office/drawing/2014/main" id="{392CDF51-8B6E-485A-8C93-574E5F72BE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3218" y="4549171"/>
              <a:ext cx="504083" cy="504293"/>
            </a:xfrm>
            <a:prstGeom prst="rect">
              <a:avLst/>
            </a:prstGeom>
          </p:spPr>
        </p:pic>
      </p:grpSp>
      <p:grpSp>
        <p:nvGrpSpPr>
          <p:cNvPr id="25" name="Group 24">
            <a:extLst>
              <a:ext uri="{FF2B5EF4-FFF2-40B4-BE49-F238E27FC236}">
                <a16:creationId xmlns:a16="http://schemas.microsoft.com/office/drawing/2014/main" id="{39A89926-9E89-4365-96CC-8D82EE30A412}"/>
              </a:ext>
            </a:extLst>
          </p:cNvPr>
          <p:cNvGrpSpPr/>
          <p:nvPr/>
        </p:nvGrpSpPr>
        <p:grpSpPr>
          <a:xfrm>
            <a:off x="7150585" y="3648315"/>
            <a:ext cx="1550970" cy="1982126"/>
            <a:chOff x="9224709" y="3330667"/>
            <a:chExt cx="1550970" cy="1982126"/>
          </a:xfrm>
        </p:grpSpPr>
        <p:grpSp>
          <p:nvGrpSpPr>
            <p:cNvPr id="27" name="Group 26">
              <a:extLst>
                <a:ext uri="{FF2B5EF4-FFF2-40B4-BE49-F238E27FC236}">
                  <a16:creationId xmlns:a16="http://schemas.microsoft.com/office/drawing/2014/main" id="{7976BF38-D784-452F-BE30-495B0E89803D}"/>
                </a:ext>
              </a:extLst>
            </p:cNvPr>
            <p:cNvGrpSpPr/>
            <p:nvPr/>
          </p:nvGrpSpPr>
          <p:grpSpPr>
            <a:xfrm>
              <a:off x="9224709" y="3330667"/>
              <a:ext cx="1550970" cy="1982126"/>
              <a:chOff x="6340247" y="3330667"/>
              <a:chExt cx="1550970" cy="1982126"/>
            </a:xfrm>
          </p:grpSpPr>
          <p:sp>
            <p:nvSpPr>
              <p:cNvPr id="29" name="Folded Corner 29">
                <a:extLst>
                  <a:ext uri="{FF2B5EF4-FFF2-40B4-BE49-F238E27FC236}">
                    <a16:creationId xmlns:a16="http://schemas.microsoft.com/office/drawing/2014/main" id="{F2973524-F13E-4737-B6BB-2E4B86B1767F}"/>
                  </a:ext>
                </a:extLst>
              </p:cNvPr>
              <p:cNvSpPr/>
              <p:nvPr/>
            </p:nvSpPr>
            <p:spPr>
              <a:xfrm>
                <a:off x="6340247" y="3330667"/>
                <a:ext cx="1550970" cy="1982126"/>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solidFill>
                    <a:srgbClr val="253746"/>
                  </a:solidFill>
                </a:endParaRPr>
              </a:p>
              <a:p>
                <a:r>
                  <a:rPr lang="en-GB" sz="2000" b="1" dirty="0">
                    <a:solidFill>
                      <a:srgbClr val="253746"/>
                    </a:solidFill>
                  </a:rPr>
                  <a:t>         479</a:t>
                </a:r>
              </a:p>
              <a:p>
                <a:r>
                  <a:rPr lang="en-GB" sz="2000" b="1" dirty="0">
                    <a:solidFill>
                      <a:srgbClr val="253746"/>
                    </a:solidFill>
                  </a:rPr>
                  <a:t>      +   55</a:t>
                </a:r>
              </a:p>
              <a:p>
                <a:r>
                  <a:rPr lang="en-GB" sz="2000" b="1" dirty="0">
                    <a:solidFill>
                      <a:srgbClr val="253746"/>
                    </a:solidFill>
                  </a:rPr>
                  <a:t>         11  </a:t>
                </a:r>
              </a:p>
              <a:p>
                <a:r>
                  <a:rPr lang="en-GB" sz="2000" b="1" dirty="0">
                    <a:solidFill>
                      <a:srgbClr val="253746"/>
                    </a:solidFill>
                  </a:rPr>
                  <a:t>         534 </a:t>
                </a:r>
              </a:p>
            </p:txBody>
          </p:sp>
          <p:grpSp>
            <p:nvGrpSpPr>
              <p:cNvPr id="30" name="Group 29">
                <a:extLst>
                  <a:ext uri="{FF2B5EF4-FFF2-40B4-BE49-F238E27FC236}">
                    <a16:creationId xmlns:a16="http://schemas.microsoft.com/office/drawing/2014/main" id="{CA5590A0-7313-4B77-AFA6-C78CF2631BE6}"/>
                  </a:ext>
                </a:extLst>
              </p:cNvPr>
              <p:cNvGrpSpPr/>
              <p:nvPr/>
            </p:nvGrpSpPr>
            <p:grpSpPr>
              <a:xfrm>
                <a:off x="6933713" y="4687477"/>
                <a:ext cx="558765" cy="324000"/>
                <a:chOff x="5364000" y="1821476"/>
                <a:chExt cx="558765" cy="324000"/>
              </a:xfrm>
            </p:grpSpPr>
            <p:cxnSp>
              <p:nvCxnSpPr>
                <p:cNvPr id="31" name="Straight Connector 30">
                  <a:extLst>
                    <a:ext uri="{FF2B5EF4-FFF2-40B4-BE49-F238E27FC236}">
                      <a16:creationId xmlns:a16="http://schemas.microsoft.com/office/drawing/2014/main" id="{0D79C958-3212-44BF-A7DE-45BFC34DE864}"/>
                    </a:ext>
                  </a:extLst>
                </p:cNvPr>
                <p:cNvCxnSpPr/>
                <p:nvPr/>
              </p:nvCxnSpPr>
              <p:spPr>
                <a:xfrm>
                  <a:off x="5364000" y="1821476"/>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BF4AC7-6CF1-4BEA-912D-7767FBDA4336}"/>
                    </a:ext>
                  </a:extLst>
                </p:cNvPr>
                <p:cNvCxnSpPr/>
                <p:nvPr/>
              </p:nvCxnSpPr>
              <p:spPr>
                <a:xfrm>
                  <a:off x="5364000" y="2145476"/>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8" name="TextBox 27">
              <a:extLst>
                <a:ext uri="{FF2B5EF4-FFF2-40B4-BE49-F238E27FC236}">
                  <a16:creationId xmlns:a16="http://schemas.microsoft.com/office/drawing/2014/main" id="{18CBCAFE-EDB4-40D0-8C50-015C0ECBCDCD}"/>
                </a:ext>
              </a:extLst>
            </p:cNvPr>
            <p:cNvSpPr txBox="1"/>
            <p:nvPr/>
          </p:nvSpPr>
          <p:spPr>
            <a:xfrm>
              <a:off x="10326047" y="4655393"/>
              <a:ext cx="401506" cy="400110"/>
            </a:xfrm>
            <a:prstGeom prst="rect">
              <a:avLst/>
            </a:prstGeom>
            <a:noFill/>
          </p:spPr>
          <p:txBody>
            <a:bodyPr wrap="square" rtlCol="0">
              <a:spAutoFit/>
            </a:bodyPr>
            <a:lstStyle/>
            <a:p>
              <a:pPr algn="ctr"/>
              <a:r>
                <a:rPr lang="en-GB" sz="2000" dirty="0">
                  <a:solidFill>
                    <a:schemeClr val="accent6"/>
                  </a:solidFill>
                  <a:sym typeface="Wingdings"/>
                </a:rPr>
                <a:t></a:t>
              </a:r>
              <a:endParaRPr lang="en-GB" sz="2000" dirty="0">
                <a:solidFill>
                  <a:schemeClr val="accent6"/>
                </a:solidFill>
              </a:endParaRPr>
            </a:p>
          </p:txBody>
        </p:sp>
      </p:grpSp>
    </p:spTree>
    <p:extLst>
      <p:ext uri="{BB962C8B-B14F-4D97-AF65-F5344CB8AC3E}">
        <p14:creationId xmlns:p14="http://schemas.microsoft.com/office/powerpoint/2010/main" val="3618443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par>
                          <p:cTn id="13" fill="hold">
                            <p:stCondLst>
                              <p:cond delay="750"/>
                            </p:stCondLst>
                            <p:childTnLst>
                              <p:par>
                                <p:cTn id="14" presetID="10" presetClass="entr" presetSubtype="0" fill="hold" nodeType="after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75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16</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a:t>Year 4</a:t>
            </a:r>
            <a:endParaRPr lang="en-GB" dirty="0"/>
          </a:p>
        </p:txBody>
      </p:sp>
      <p:sp>
        <p:nvSpPr>
          <p:cNvPr id="22" name="Rectangle 21">
            <a:extLst>
              <a:ext uri="{FF2B5EF4-FFF2-40B4-BE49-F238E27FC236}">
                <a16:creationId xmlns:a16="http://schemas.microsoft.com/office/drawing/2014/main" id="{6A077941-6100-4416-B96D-ACBE8A2F59E6}"/>
              </a:ext>
            </a:extLst>
          </p:cNvPr>
          <p:cNvSpPr/>
          <p:nvPr/>
        </p:nvSpPr>
        <p:spPr>
          <a:xfrm>
            <a:off x="169333" y="117423"/>
            <a:ext cx="82888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2:</a:t>
            </a:r>
            <a:r>
              <a:rPr lang="en-GB" sz="1600" b="1" dirty="0">
                <a:solidFill>
                  <a:schemeClr val="accent5">
                    <a:lumMod val="75000"/>
                  </a:schemeClr>
                </a:solidFill>
              </a:rPr>
              <a:t> Use counting up (Frog) to subtract (e.g. 421 – 356) and check with addition.</a:t>
            </a:r>
          </a:p>
        </p:txBody>
      </p:sp>
      <p:sp>
        <p:nvSpPr>
          <p:cNvPr id="5" name="Speech Bubble: Rectangle with Corners Rounded 10">
            <a:extLst>
              <a:ext uri="{FF2B5EF4-FFF2-40B4-BE49-F238E27FC236}">
                <a16:creationId xmlns:a16="http://schemas.microsoft.com/office/drawing/2014/main" id="{3BA389F3-DAB0-421F-BEAD-CC13242D4874}"/>
              </a:ext>
            </a:extLst>
          </p:cNvPr>
          <p:cNvSpPr/>
          <p:nvPr/>
        </p:nvSpPr>
        <p:spPr>
          <a:xfrm>
            <a:off x="1022490" y="701325"/>
            <a:ext cx="3291276" cy="1358312"/>
          </a:xfrm>
          <a:prstGeom prst="wedgeEllipseCallout">
            <a:avLst>
              <a:gd name="adj1" fmla="val -76131"/>
              <a:gd name="adj2" fmla="val 2784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tx1"/>
                </a:solidFill>
              </a:rPr>
              <a:t>Peter used Frog and said ‘416 – 363 = 53’</a:t>
            </a:r>
            <a:endParaRPr lang="en-GB" sz="2000" b="1" dirty="0">
              <a:solidFill>
                <a:srgbClr val="253746"/>
              </a:solidFill>
            </a:endParaRPr>
          </a:p>
        </p:txBody>
      </p:sp>
      <p:grpSp>
        <p:nvGrpSpPr>
          <p:cNvPr id="6" name="Group 5">
            <a:extLst>
              <a:ext uri="{FF2B5EF4-FFF2-40B4-BE49-F238E27FC236}">
                <a16:creationId xmlns:a16="http://schemas.microsoft.com/office/drawing/2014/main" id="{A3347662-6971-40FB-AAD4-7BAA16FE533F}"/>
              </a:ext>
            </a:extLst>
          </p:cNvPr>
          <p:cNvGrpSpPr/>
          <p:nvPr/>
        </p:nvGrpSpPr>
        <p:grpSpPr>
          <a:xfrm>
            <a:off x="4905408" y="701325"/>
            <a:ext cx="3753259" cy="1244980"/>
            <a:chOff x="4819967" y="3210560"/>
            <a:chExt cx="2552065" cy="436880"/>
          </a:xfrm>
          <a:solidFill>
            <a:schemeClr val="bg1"/>
          </a:solidFill>
        </p:grpSpPr>
        <p:sp>
          <p:nvSpPr>
            <p:cNvPr id="7" name="Rectangle 6">
              <a:extLst>
                <a:ext uri="{FF2B5EF4-FFF2-40B4-BE49-F238E27FC236}">
                  <a16:creationId xmlns:a16="http://schemas.microsoft.com/office/drawing/2014/main" id="{D05C5F1D-161B-474A-8169-7732265FC02F}"/>
                </a:ext>
              </a:extLst>
            </p:cNvPr>
            <p:cNvSpPr/>
            <p:nvPr/>
          </p:nvSpPr>
          <p:spPr>
            <a:xfrm>
              <a:off x="4819967" y="3210560"/>
              <a:ext cx="2552065" cy="217170"/>
            </a:xfrm>
            <a:prstGeom prst="rect">
              <a:avLst/>
            </a:prstGeom>
            <a:grpFill/>
            <a:ln w="28575" cap="flat" cmpd="sng" algn="ctr">
              <a:solidFill>
                <a:srgbClr val="00206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15000"/>
                </a:lnSpc>
                <a:spcAft>
                  <a:spcPts val="1000"/>
                </a:spcAft>
              </a:pPr>
              <a:r>
                <a:rPr lang="en-GB" sz="2000" dirty="0">
                  <a:solidFill>
                    <a:srgbClr val="002060"/>
                  </a:solidFill>
                  <a:effectLst/>
                  <a:latin typeface="Comic Sans MS"/>
                  <a:ea typeface="Calibri"/>
                  <a:cs typeface="Times New Roman"/>
                </a:rPr>
                <a:t>416</a:t>
              </a:r>
              <a:endParaRPr lang="en-GB" sz="2000" dirty="0">
                <a:effectLst/>
                <a:latin typeface="Calibri"/>
                <a:ea typeface="Calibri"/>
                <a:cs typeface="Times New Roman"/>
              </a:endParaRPr>
            </a:p>
          </p:txBody>
        </p:sp>
        <p:sp>
          <p:nvSpPr>
            <p:cNvPr id="8" name="Rectangle 7">
              <a:extLst>
                <a:ext uri="{FF2B5EF4-FFF2-40B4-BE49-F238E27FC236}">
                  <a16:creationId xmlns:a16="http://schemas.microsoft.com/office/drawing/2014/main" id="{4E193795-BDC8-4F20-AB90-932CCCE96279}"/>
                </a:ext>
              </a:extLst>
            </p:cNvPr>
            <p:cNvSpPr/>
            <p:nvPr/>
          </p:nvSpPr>
          <p:spPr>
            <a:xfrm>
              <a:off x="4819967" y="3430270"/>
              <a:ext cx="2018030" cy="217170"/>
            </a:xfrm>
            <a:prstGeom prst="rect">
              <a:avLst/>
            </a:prstGeom>
            <a:grpFill/>
            <a:ln w="28575" cap="flat" cmpd="sng" algn="ctr">
              <a:solidFill>
                <a:srgbClr val="00206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15000"/>
                </a:lnSpc>
                <a:spcAft>
                  <a:spcPts val="1000"/>
                </a:spcAft>
              </a:pPr>
              <a:r>
                <a:rPr lang="en-GB" sz="2000" dirty="0">
                  <a:solidFill>
                    <a:srgbClr val="002060"/>
                  </a:solidFill>
                  <a:effectLst/>
                  <a:latin typeface="Comic Sans MS"/>
                  <a:ea typeface="Calibri"/>
                  <a:cs typeface="Times New Roman"/>
                </a:rPr>
                <a:t>363</a:t>
              </a:r>
              <a:endParaRPr lang="en-GB" sz="2000" dirty="0">
                <a:effectLst/>
                <a:latin typeface="Calibri"/>
                <a:ea typeface="Calibri"/>
                <a:cs typeface="Times New Roman"/>
              </a:endParaRPr>
            </a:p>
          </p:txBody>
        </p:sp>
        <p:sp>
          <p:nvSpPr>
            <p:cNvPr id="10" name="Rectangle 9">
              <a:extLst>
                <a:ext uri="{FF2B5EF4-FFF2-40B4-BE49-F238E27FC236}">
                  <a16:creationId xmlns:a16="http://schemas.microsoft.com/office/drawing/2014/main" id="{F8EB928E-1DB1-4119-AAFD-0D39DEDE5CAF}"/>
                </a:ext>
              </a:extLst>
            </p:cNvPr>
            <p:cNvSpPr/>
            <p:nvPr/>
          </p:nvSpPr>
          <p:spPr>
            <a:xfrm>
              <a:off x="6836727" y="3430270"/>
              <a:ext cx="533400" cy="217170"/>
            </a:xfrm>
            <a:prstGeom prst="rect">
              <a:avLst/>
            </a:prstGeom>
            <a:grpFill/>
            <a:ln w="28575" cap="flat" cmpd="sng" algn="ctr">
              <a:solidFill>
                <a:srgbClr val="00206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15000"/>
                </a:lnSpc>
                <a:spcAft>
                  <a:spcPts val="1000"/>
                </a:spcAft>
              </a:pPr>
              <a:r>
                <a:rPr lang="en-GB" sz="2000" dirty="0">
                  <a:solidFill>
                    <a:srgbClr val="FF0000"/>
                  </a:solidFill>
                  <a:effectLst/>
                  <a:latin typeface="Comic Sans MS"/>
                  <a:ea typeface="Calibri"/>
                  <a:cs typeface="Times New Roman"/>
                </a:rPr>
                <a:t>53</a:t>
              </a:r>
              <a:endParaRPr lang="en-GB" sz="2000" dirty="0">
                <a:effectLst/>
                <a:latin typeface="Calibri"/>
                <a:ea typeface="Calibri"/>
                <a:cs typeface="Times New Roman"/>
              </a:endParaRPr>
            </a:p>
          </p:txBody>
        </p:sp>
      </p:grpSp>
      <p:grpSp>
        <p:nvGrpSpPr>
          <p:cNvPr id="11" name="Group 10">
            <a:extLst>
              <a:ext uri="{FF2B5EF4-FFF2-40B4-BE49-F238E27FC236}">
                <a16:creationId xmlns:a16="http://schemas.microsoft.com/office/drawing/2014/main" id="{5D1471DB-8C12-4569-BD12-68A4676B9136}"/>
              </a:ext>
            </a:extLst>
          </p:cNvPr>
          <p:cNvGrpSpPr/>
          <p:nvPr/>
        </p:nvGrpSpPr>
        <p:grpSpPr>
          <a:xfrm>
            <a:off x="537201" y="2812868"/>
            <a:ext cx="5688812" cy="2769610"/>
            <a:chOff x="946567" y="2779521"/>
            <a:chExt cx="5688812" cy="2769610"/>
          </a:xfrm>
        </p:grpSpPr>
        <p:sp>
          <p:nvSpPr>
            <p:cNvPr id="12" name="Speech Bubble: Rectangle with Corners Rounded 10">
              <a:extLst>
                <a:ext uri="{FF2B5EF4-FFF2-40B4-BE49-F238E27FC236}">
                  <a16:creationId xmlns:a16="http://schemas.microsoft.com/office/drawing/2014/main" id="{76E222AD-7460-43D5-80D3-B5F39EEBC4AF}"/>
                </a:ext>
              </a:extLst>
            </p:cNvPr>
            <p:cNvSpPr/>
            <p:nvPr/>
          </p:nvSpPr>
          <p:spPr>
            <a:xfrm>
              <a:off x="946567" y="3653394"/>
              <a:ext cx="3779485" cy="1895737"/>
            </a:xfrm>
            <a:prstGeom prst="wedgeEllipseCallout">
              <a:avLst>
                <a:gd name="adj1" fmla="val 57905"/>
                <a:gd name="adj2" fmla="val -3308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tx1"/>
                  </a:solidFill>
                </a:rPr>
                <a:t>Check that on your whiteboards by </a:t>
              </a:r>
              <a:r>
                <a:rPr lang="en-GB" sz="2000" b="1" dirty="0">
                  <a:solidFill>
                    <a:srgbClr val="C00000"/>
                  </a:solidFill>
                </a:rPr>
                <a:t>adding 53 to 363.</a:t>
              </a:r>
            </a:p>
          </p:txBody>
        </p:sp>
        <p:grpSp>
          <p:nvGrpSpPr>
            <p:cNvPr id="13" name="Group 12">
              <a:extLst>
                <a:ext uri="{FF2B5EF4-FFF2-40B4-BE49-F238E27FC236}">
                  <a16:creationId xmlns:a16="http://schemas.microsoft.com/office/drawing/2014/main" id="{DA7C9F0C-FC1E-490E-959B-E18A977A6D72}"/>
                </a:ext>
              </a:extLst>
            </p:cNvPr>
            <p:cNvGrpSpPr/>
            <p:nvPr/>
          </p:nvGrpSpPr>
          <p:grpSpPr>
            <a:xfrm>
              <a:off x="4726052" y="2779521"/>
              <a:ext cx="1909327" cy="1365393"/>
              <a:chOff x="5288733" y="2779521"/>
              <a:chExt cx="1909327" cy="1365393"/>
            </a:xfrm>
          </p:grpSpPr>
          <p:sp>
            <p:nvSpPr>
              <p:cNvPr id="15" name="Folded Corner 24">
                <a:extLst>
                  <a:ext uri="{FF2B5EF4-FFF2-40B4-BE49-F238E27FC236}">
                    <a16:creationId xmlns:a16="http://schemas.microsoft.com/office/drawing/2014/main" id="{D4E6FAF3-A030-4472-A1B0-FE219FF06935}"/>
                  </a:ext>
                </a:extLst>
              </p:cNvPr>
              <p:cNvSpPr/>
              <p:nvPr/>
            </p:nvSpPr>
            <p:spPr>
              <a:xfrm>
                <a:off x="5288733" y="2779521"/>
                <a:ext cx="1909327" cy="136539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solidFill>
                    <a:srgbClr val="253746"/>
                  </a:solidFill>
                </a:endParaRPr>
              </a:p>
              <a:p>
                <a:r>
                  <a:rPr lang="en-GB" sz="2000" b="1" dirty="0">
                    <a:solidFill>
                      <a:srgbClr val="253746"/>
                    </a:solidFill>
                  </a:rPr>
                  <a:t>         363</a:t>
                </a:r>
              </a:p>
              <a:p>
                <a:r>
                  <a:rPr lang="en-GB" sz="2000" b="1" dirty="0">
                    <a:solidFill>
                      <a:srgbClr val="253746"/>
                    </a:solidFill>
                  </a:rPr>
                  <a:t>      +   53</a:t>
                </a:r>
              </a:p>
              <a:p>
                <a:r>
                  <a:rPr lang="en-GB" sz="2000" b="1" dirty="0">
                    <a:solidFill>
                      <a:srgbClr val="253746"/>
                    </a:solidFill>
                  </a:rPr>
                  <a:t>             </a:t>
                </a:r>
              </a:p>
              <a:p>
                <a:r>
                  <a:rPr lang="en-GB" sz="2000" b="1" dirty="0">
                    <a:solidFill>
                      <a:srgbClr val="253746"/>
                    </a:solidFill>
                  </a:rPr>
                  <a:t>         </a:t>
                </a:r>
              </a:p>
            </p:txBody>
          </p:sp>
          <p:grpSp>
            <p:nvGrpSpPr>
              <p:cNvPr id="16" name="Group 15">
                <a:extLst>
                  <a:ext uri="{FF2B5EF4-FFF2-40B4-BE49-F238E27FC236}">
                    <a16:creationId xmlns:a16="http://schemas.microsoft.com/office/drawing/2014/main" id="{A1A0BF6E-7C21-4A00-8CA8-36CE64878D1B}"/>
                  </a:ext>
                </a:extLst>
              </p:cNvPr>
              <p:cNvGrpSpPr/>
              <p:nvPr/>
            </p:nvGrpSpPr>
            <p:grpSpPr>
              <a:xfrm>
                <a:off x="5803524" y="3723950"/>
                <a:ext cx="558765" cy="324000"/>
                <a:chOff x="4233811" y="857949"/>
                <a:chExt cx="558765" cy="324000"/>
              </a:xfrm>
            </p:grpSpPr>
            <p:cxnSp>
              <p:nvCxnSpPr>
                <p:cNvPr id="17" name="Straight Connector 16">
                  <a:extLst>
                    <a:ext uri="{FF2B5EF4-FFF2-40B4-BE49-F238E27FC236}">
                      <a16:creationId xmlns:a16="http://schemas.microsoft.com/office/drawing/2014/main" id="{319640C1-3DDC-4CB7-B503-37F85BBB828C}"/>
                    </a:ext>
                  </a:extLst>
                </p:cNvPr>
                <p:cNvCxnSpPr/>
                <p:nvPr/>
              </p:nvCxnSpPr>
              <p:spPr>
                <a:xfrm>
                  <a:off x="4233811" y="857949"/>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0F38B9-D036-4B29-ADC1-A4D3183A806F}"/>
                    </a:ext>
                  </a:extLst>
                </p:cNvPr>
                <p:cNvCxnSpPr/>
                <p:nvPr/>
              </p:nvCxnSpPr>
              <p:spPr>
                <a:xfrm>
                  <a:off x="4233811" y="1181949"/>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4" name="Picture 13">
              <a:extLst>
                <a:ext uri="{FF2B5EF4-FFF2-40B4-BE49-F238E27FC236}">
                  <a16:creationId xmlns:a16="http://schemas.microsoft.com/office/drawing/2014/main" id="{426A61A9-3CC2-41A8-A64F-43A40A9EA7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2042" y="3358879"/>
              <a:ext cx="501033" cy="501242"/>
            </a:xfrm>
            <a:prstGeom prst="rect">
              <a:avLst/>
            </a:prstGeom>
          </p:spPr>
        </p:pic>
      </p:grpSp>
      <p:grpSp>
        <p:nvGrpSpPr>
          <p:cNvPr id="20" name="Group 19">
            <a:extLst>
              <a:ext uri="{FF2B5EF4-FFF2-40B4-BE49-F238E27FC236}">
                <a16:creationId xmlns:a16="http://schemas.microsoft.com/office/drawing/2014/main" id="{DF1B3775-840D-4C4C-B904-90E90350EE75}"/>
              </a:ext>
            </a:extLst>
          </p:cNvPr>
          <p:cNvGrpSpPr/>
          <p:nvPr/>
        </p:nvGrpSpPr>
        <p:grpSpPr>
          <a:xfrm>
            <a:off x="6556232" y="3671924"/>
            <a:ext cx="2120104" cy="2069343"/>
            <a:chOff x="9224708" y="3330666"/>
            <a:chExt cx="2120104" cy="2069343"/>
          </a:xfrm>
        </p:grpSpPr>
        <p:grpSp>
          <p:nvGrpSpPr>
            <p:cNvPr id="23" name="Group 22">
              <a:extLst>
                <a:ext uri="{FF2B5EF4-FFF2-40B4-BE49-F238E27FC236}">
                  <a16:creationId xmlns:a16="http://schemas.microsoft.com/office/drawing/2014/main" id="{5008413D-30A7-49CD-9494-9C29E7E9C07F}"/>
                </a:ext>
              </a:extLst>
            </p:cNvPr>
            <p:cNvGrpSpPr/>
            <p:nvPr/>
          </p:nvGrpSpPr>
          <p:grpSpPr>
            <a:xfrm>
              <a:off x="9224708" y="3330666"/>
              <a:ext cx="1909327" cy="2069343"/>
              <a:chOff x="6340246" y="3330666"/>
              <a:chExt cx="1909327" cy="2069343"/>
            </a:xfrm>
          </p:grpSpPr>
          <p:sp>
            <p:nvSpPr>
              <p:cNvPr id="25" name="Folded Corner 29">
                <a:extLst>
                  <a:ext uri="{FF2B5EF4-FFF2-40B4-BE49-F238E27FC236}">
                    <a16:creationId xmlns:a16="http://schemas.microsoft.com/office/drawing/2014/main" id="{1AA92930-4BBB-4360-9836-16E610499802}"/>
                  </a:ext>
                </a:extLst>
              </p:cNvPr>
              <p:cNvSpPr/>
              <p:nvPr/>
            </p:nvSpPr>
            <p:spPr>
              <a:xfrm>
                <a:off x="6340246" y="3330666"/>
                <a:ext cx="1909327"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solidFill>
                    <a:srgbClr val="253746"/>
                  </a:solidFill>
                </a:endParaRPr>
              </a:p>
              <a:p>
                <a:r>
                  <a:rPr lang="en-GB" sz="2000" b="1" dirty="0">
                    <a:solidFill>
                      <a:srgbClr val="253746"/>
                    </a:solidFill>
                  </a:rPr>
                  <a:t>         363</a:t>
                </a:r>
              </a:p>
              <a:p>
                <a:r>
                  <a:rPr lang="en-GB" sz="2000" b="1" dirty="0">
                    <a:solidFill>
                      <a:srgbClr val="253746"/>
                    </a:solidFill>
                  </a:rPr>
                  <a:t>      +   53</a:t>
                </a:r>
              </a:p>
              <a:p>
                <a:r>
                  <a:rPr lang="en-GB" sz="2000" b="1" dirty="0">
                    <a:solidFill>
                      <a:srgbClr val="253746"/>
                    </a:solidFill>
                  </a:rPr>
                  <a:t>         1  </a:t>
                </a:r>
              </a:p>
              <a:p>
                <a:r>
                  <a:rPr lang="en-GB" sz="2000" b="1" dirty="0">
                    <a:solidFill>
                      <a:srgbClr val="253746"/>
                    </a:solidFill>
                  </a:rPr>
                  <a:t>         416 </a:t>
                </a:r>
              </a:p>
            </p:txBody>
          </p:sp>
          <p:grpSp>
            <p:nvGrpSpPr>
              <p:cNvPr id="26" name="Group 25">
                <a:extLst>
                  <a:ext uri="{FF2B5EF4-FFF2-40B4-BE49-F238E27FC236}">
                    <a16:creationId xmlns:a16="http://schemas.microsoft.com/office/drawing/2014/main" id="{C3DC0B88-41B9-460C-9F46-CE32F38DE4FB}"/>
                  </a:ext>
                </a:extLst>
              </p:cNvPr>
              <p:cNvGrpSpPr/>
              <p:nvPr/>
            </p:nvGrpSpPr>
            <p:grpSpPr>
              <a:xfrm>
                <a:off x="6933713" y="4687477"/>
                <a:ext cx="558765" cy="324000"/>
                <a:chOff x="5364000" y="1821476"/>
                <a:chExt cx="558765" cy="324000"/>
              </a:xfrm>
            </p:grpSpPr>
            <p:cxnSp>
              <p:nvCxnSpPr>
                <p:cNvPr id="27" name="Straight Connector 26">
                  <a:extLst>
                    <a:ext uri="{FF2B5EF4-FFF2-40B4-BE49-F238E27FC236}">
                      <a16:creationId xmlns:a16="http://schemas.microsoft.com/office/drawing/2014/main" id="{2858541E-90B2-43A5-8D47-5EE944D775B5}"/>
                    </a:ext>
                  </a:extLst>
                </p:cNvPr>
                <p:cNvCxnSpPr/>
                <p:nvPr/>
              </p:nvCxnSpPr>
              <p:spPr>
                <a:xfrm>
                  <a:off x="5364000" y="1821476"/>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C5E504-888B-4CF8-B9E6-EA5EA38A7FCA}"/>
                    </a:ext>
                  </a:extLst>
                </p:cNvPr>
                <p:cNvCxnSpPr/>
                <p:nvPr/>
              </p:nvCxnSpPr>
              <p:spPr>
                <a:xfrm>
                  <a:off x="5364000" y="2145476"/>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9FD2A5C6-179D-4B7B-82AD-202E3AF3AC50}"/>
                </a:ext>
              </a:extLst>
            </p:cNvPr>
            <p:cNvSpPr txBox="1"/>
            <p:nvPr/>
          </p:nvSpPr>
          <p:spPr>
            <a:xfrm>
              <a:off x="10479314" y="4601263"/>
              <a:ext cx="865498" cy="400110"/>
            </a:xfrm>
            <a:prstGeom prst="rect">
              <a:avLst/>
            </a:prstGeom>
            <a:noFill/>
          </p:spPr>
          <p:txBody>
            <a:bodyPr wrap="square" rtlCol="0">
              <a:spAutoFit/>
            </a:bodyPr>
            <a:lstStyle/>
            <a:p>
              <a:r>
                <a:rPr lang="en-GB" sz="2000" dirty="0">
                  <a:solidFill>
                    <a:schemeClr val="accent6"/>
                  </a:solidFill>
                  <a:sym typeface="Wingdings"/>
                </a:rPr>
                <a:t></a:t>
              </a:r>
              <a:endParaRPr lang="en-GB" sz="2000" dirty="0">
                <a:solidFill>
                  <a:schemeClr val="accent6"/>
                </a:solidFill>
              </a:endParaRPr>
            </a:p>
          </p:txBody>
        </p:sp>
      </p:grpSp>
    </p:spTree>
    <p:extLst>
      <p:ext uri="{BB962C8B-B14F-4D97-AF65-F5344CB8AC3E}">
        <p14:creationId xmlns:p14="http://schemas.microsoft.com/office/powerpoint/2010/main" val="289950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49DA8EE-D4F9-4315-8D7F-A27F30B58625}"/>
              </a:ext>
            </a:extLst>
          </p:cNvPr>
          <p:cNvSpPr>
            <a:spLocks noGrp="1"/>
          </p:cNvSpPr>
          <p:nvPr>
            <p:ph type="sldNum" sz="quarter" idx="12"/>
          </p:nvPr>
        </p:nvSpPr>
        <p:spPr>
          <a:xfrm>
            <a:off x="4419416" y="6413016"/>
            <a:ext cx="719921" cy="273844"/>
          </a:xfrm>
        </p:spPr>
        <p:txBody>
          <a:bodyPr/>
          <a:lstStyle/>
          <a:p>
            <a:fld id="{BA0EE811-478C-4958-8104-2A70B5A19611}" type="slidenum">
              <a:rPr lang="en-GB" smtClean="0">
                <a:solidFill>
                  <a:srgbClr val="EA7600"/>
                </a:solidFill>
              </a:rPr>
              <a:pPr/>
              <a:t>17</a:t>
            </a:fld>
            <a:endParaRPr lang="en-GB" dirty="0">
              <a:solidFill>
                <a:srgbClr val="EA7600"/>
              </a:solidFill>
            </a:endParaRPr>
          </a:p>
        </p:txBody>
      </p:sp>
      <p:sp>
        <p:nvSpPr>
          <p:cNvPr id="3" name="Footer Placeholder 2">
            <a:extLst>
              <a:ext uri="{FF2B5EF4-FFF2-40B4-BE49-F238E27FC236}">
                <a16:creationId xmlns:a16="http://schemas.microsoft.com/office/drawing/2014/main" id="{ADF9C307-02C6-4278-B345-8F361DA27229}"/>
              </a:ext>
            </a:extLst>
          </p:cNvPr>
          <p:cNvSpPr>
            <a:spLocks noGrp="1"/>
          </p:cNvSpPr>
          <p:nvPr>
            <p:ph type="ftr" sz="quarter" idx="11"/>
          </p:nvPr>
        </p:nvSpPr>
        <p:spPr/>
        <p:txBody>
          <a:bodyPr/>
          <a:lstStyle/>
          <a:p>
            <a:pPr algn="r"/>
            <a:r>
              <a:rPr lang="en-GB"/>
              <a:t>Year 4</a:t>
            </a:r>
            <a:endParaRPr lang="en-GB" dirty="0"/>
          </a:p>
        </p:txBody>
      </p:sp>
      <p:pic>
        <p:nvPicPr>
          <p:cNvPr id="18" name="Picture 17">
            <a:extLst>
              <a:ext uri="{FF2B5EF4-FFF2-40B4-BE49-F238E27FC236}">
                <a16:creationId xmlns:a16="http://schemas.microsoft.com/office/drawing/2014/main" id="{33A297D5-CF9F-474A-B7D7-F8AE378596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351" t="5948" r="8377" b="29999"/>
          <a:stretch/>
        </p:blipFill>
        <p:spPr>
          <a:xfrm>
            <a:off x="3646170" y="95249"/>
            <a:ext cx="5198892" cy="6014102"/>
          </a:xfrm>
          <a:prstGeom prst="rect">
            <a:avLst/>
          </a:prstGeom>
          <a:ln>
            <a:noFill/>
          </a:ln>
          <a:effectLst>
            <a:outerShdw blurRad="292100" dist="139700" dir="2700000" algn="tl" rotWithShape="0">
              <a:srgbClr val="333333">
                <a:alpha val="65000"/>
              </a:srgbClr>
            </a:outerShdw>
          </a:effectLst>
        </p:spPr>
      </p:pic>
      <p:grpSp>
        <p:nvGrpSpPr>
          <p:cNvPr id="9" name="Group 8">
            <a:extLst>
              <a:ext uri="{FF2B5EF4-FFF2-40B4-BE49-F238E27FC236}">
                <a16:creationId xmlns:a16="http://schemas.microsoft.com/office/drawing/2014/main" id="{7FF8C377-CE30-4316-B9E4-4542424DBCB4}"/>
              </a:ext>
            </a:extLst>
          </p:cNvPr>
          <p:cNvGrpSpPr/>
          <p:nvPr/>
        </p:nvGrpSpPr>
        <p:grpSpPr>
          <a:xfrm>
            <a:off x="130512" y="2068378"/>
            <a:ext cx="5660687" cy="2268909"/>
            <a:chOff x="130513" y="2068378"/>
            <a:chExt cx="5008824" cy="2268909"/>
          </a:xfrm>
        </p:grpSpPr>
        <p:grpSp>
          <p:nvGrpSpPr>
            <p:cNvPr id="8" name="Group 7">
              <a:extLst>
                <a:ext uri="{FF2B5EF4-FFF2-40B4-BE49-F238E27FC236}">
                  <a16:creationId xmlns:a16="http://schemas.microsoft.com/office/drawing/2014/main" id="{BE0C62A7-152F-4A06-9829-4617FA2813D5}"/>
                </a:ext>
              </a:extLst>
            </p:cNvPr>
            <p:cNvGrpSpPr/>
            <p:nvPr/>
          </p:nvGrpSpPr>
          <p:grpSpPr>
            <a:xfrm>
              <a:off x="130513" y="2204906"/>
              <a:ext cx="5008824" cy="2132381"/>
              <a:chOff x="287435" y="2042792"/>
              <a:chExt cx="5008824" cy="2132381"/>
            </a:xfrm>
          </p:grpSpPr>
          <p:sp>
            <p:nvSpPr>
              <p:cNvPr id="23" name="Rounded Rectangle 4">
                <a:extLst>
                  <a:ext uri="{FF2B5EF4-FFF2-40B4-BE49-F238E27FC236}">
                    <a16:creationId xmlns:a16="http://schemas.microsoft.com/office/drawing/2014/main" id="{12D1B7B9-CCD8-4372-BEB5-96A3F9B80DE2}"/>
                  </a:ext>
                </a:extLst>
              </p:cNvPr>
              <p:cNvSpPr/>
              <p:nvPr/>
            </p:nvSpPr>
            <p:spPr>
              <a:xfrm>
                <a:off x="287435" y="2042792"/>
                <a:ext cx="5008824" cy="2132381"/>
              </a:xfrm>
              <a:prstGeom prst="roundRect">
                <a:avLst>
                  <a:gd name="adj" fmla="val 5480"/>
                </a:avLst>
              </a:prstGeom>
              <a:solidFill>
                <a:schemeClr val="bg1"/>
              </a:solidFill>
              <a:ln>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9" name="Picture 18">
                <a:extLst>
                  <a:ext uri="{FF2B5EF4-FFF2-40B4-BE49-F238E27FC236}">
                    <a16:creationId xmlns:a16="http://schemas.microsoft.com/office/drawing/2014/main" id="{426D5554-D220-4DF3-B156-6D872ACE00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72" t="72592" r="10454" b="8704"/>
              <a:stretch/>
            </p:blipFill>
            <p:spPr>
              <a:xfrm>
                <a:off x="316867" y="2173733"/>
                <a:ext cx="4947874" cy="1921187"/>
              </a:xfrm>
              <a:prstGeom prst="rect">
                <a:avLst/>
              </a:prstGeom>
            </p:spPr>
          </p:pic>
        </p:grpSp>
        <p:sp>
          <p:nvSpPr>
            <p:cNvPr id="17" name="Rounded Rectangle 16">
              <a:extLst>
                <a:ext uri="{FF2B5EF4-FFF2-40B4-BE49-F238E27FC236}">
                  <a16:creationId xmlns:a16="http://schemas.microsoft.com/office/drawing/2014/main" id="{E9C40B05-69D4-4D6D-B124-2CB9DE434099}"/>
                </a:ext>
              </a:extLst>
            </p:cNvPr>
            <p:cNvSpPr/>
            <p:nvPr/>
          </p:nvSpPr>
          <p:spPr>
            <a:xfrm>
              <a:off x="244752" y="2068378"/>
              <a:ext cx="1313728" cy="473910"/>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Challenge</a:t>
              </a:r>
              <a:endParaRPr lang="en-GB" b="1" dirty="0">
                <a:solidFill>
                  <a:schemeClr val="tx1"/>
                </a:solidFill>
              </a:endParaRPr>
            </a:p>
          </p:txBody>
        </p:sp>
      </p:grpSp>
      <p:grpSp>
        <p:nvGrpSpPr>
          <p:cNvPr id="11" name="Group 10">
            <a:extLst>
              <a:ext uri="{FF2B5EF4-FFF2-40B4-BE49-F238E27FC236}">
                <a16:creationId xmlns:a16="http://schemas.microsoft.com/office/drawing/2014/main" id="{F3149B4C-611F-449A-85E2-2FB6CA546D2F}"/>
              </a:ext>
            </a:extLst>
          </p:cNvPr>
          <p:cNvGrpSpPr/>
          <p:nvPr/>
        </p:nvGrpSpPr>
        <p:grpSpPr>
          <a:xfrm>
            <a:off x="1339235" y="3682683"/>
            <a:ext cx="1313728" cy="981174"/>
            <a:chOff x="1238511" y="3635660"/>
            <a:chExt cx="1316191" cy="750910"/>
          </a:xfrm>
        </p:grpSpPr>
        <p:sp>
          <p:nvSpPr>
            <p:cNvPr id="24" name="Rounded Rectangle 16">
              <a:extLst>
                <a:ext uri="{FF2B5EF4-FFF2-40B4-BE49-F238E27FC236}">
                  <a16:creationId xmlns:a16="http://schemas.microsoft.com/office/drawing/2014/main" id="{EC8F92CD-EBD3-41E3-80CD-5E294C51F168}"/>
                </a:ext>
              </a:extLst>
            </p:cNvPr>
            <p:cNvSpPr/>
            <p:nvPr/>
          </p:nvSpPr>
          <p:spPr>
            <a:xfrm>
              <a:off x="1238511" y="3635660"/>
              <a:ext cx="1316191" cy="362692"/>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Challenge</a:t>
              </a:r>
              <a:endParaRPr lang="en-GB" b="1" dirty="0">
                <a:solidFill>
                  <a:schemeClr val="tx1"/>
                </a:solidFill>
              </a:endParaRPr>
            </a:p>
          </p:txBody>
        </p:sp>
        <p:pic>
          <p:nvPicPr>
            <p:cNvPr id="25" name="Picture 2" descr="Related image">
              <a:extLst>
                <a:ext uri="{FF2B5EF4-FFF2-40B4-BE49-F238E27FC236}">
                  <a16:creationId xmlns:a16="http://schemas.microsoft.com/office/drawing/2014/main" id="{8A2C2312-1E77-4195-8E2E-4AD6B069AED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15341">
              <a:off x="1704443" y="3913199"/>
              <a:ext cx="384328" cy="4733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4080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750"/>
                                        <p:tgtEl>
                                          <p:spTgt spid="11"/>
                                        </p:tgtEl>
                                      </p:cBhvr>
                                    </p:animEffect>
                                    <p:set>
                                      <p:cBhvr>
                                        <p:cTn id="7" dur="1" fill="hold">
                                          <p:stCondLst>
                                            <p:cond delay="74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18</a:t>
            </a:fld>
            <a:endParaRPr lang="en-GB" dirty="0">
              <a:solidFill>
                <a:srgbClr val="EA7600"/>
              </a:solidFill>
            </a:endParaRPr>
          </a:p>
        </p:txBody>
      </p:sp>
      <p:sp>
        <p:nvSpPr>
          <p:cNvPr id="2" name="Footer Placeholder 1">
            <a:extLst>
              <a:ext uri="{FF2B5EF4-FFF2-40B4-BE49-F238E27FC236}">
                <a16:creationId xmlns:a16="http://schemas.microsoft.com/office/drawing/2014/main" id="{64BBEBEA-0508-4D31-AAC2-6615DDF2BB31}"/>
              </a:ext>
            </a:extLst>
          </p:cNvPr>
          <p:cNvSpPr>
            <a:spLocks noGrp="1"/>
          </p:cNvSpPr>
          <p:nvPr>
            <p:ph type="ftr" sz="quarter" idx="11"/>
          </p:nvPr>
        </p:nvSpPr>
        <p:spPr/>
        <p:txBody>
          <a:bodyPr/>
          <a:lstStyle/>
          <a:p>
            <a:pPr algn="r"/>
            <a:r>
              <a:rPr lang="en-GB"/>
              <a:t>Year 4</a:t>
            </a:r>
            <a:endParaRPr lang="en-GB" dirty="0"/>
          </a:p>
        </p:txBody>
      </p:sp>
      <p:sp>
        <p:nvSpPr>
          <p:cNvPr id="12" name="TextBox 11">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Frog with 3-digit numbers</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59582" y="2487908"/>
            <a:ext cx="8187114"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t>Day 3</a:t>
            </a:r>
          </a:p>
          <a:p>
            <a:pPr>
              <a:spcAft>
                <a:spcPts val="500"/>
              </a:spcAft>
              <a:buClr>
                <a:srgbClr val="EA7600"/>
              </a:buClr>
              <a:buSzPct val="120000"/>
            </a:pPr>
            <a:r>
              <a:rPr lang="en-GB" sz="2000" b="1" dirty="0">
                <a:solidFill>
                  <a:schemeClr val="accent5">
                    <a:lumMod val="75000"/>
                  </a:schemeClr>
                </a:solidFill>
              </a:rPr>
              <a:t>Using counting up (Frog) to subtract and check with addition.</a:t>
            </a:r>
          </a:p>
        </p:txBody>
      </p:sp>
    </p:spTree>
    <p:extLst>
      <p:ext uri="{BB962C8B-B14F-4D97-AF65-F5344CB8AC3E}">
        <p14:creationId xmlns:p14="http://schemas.microsoft.com/office/powerpoint/2010/main" val="308697536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19</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a:t>Year 4</a:t>
            </a:r>
            <a:endParaRPr lang="en-GB" dirty="0"/>
          </a:p>
        </p:txBody>
      </p:sp>
      <p:sp>
        <p:nvSpPr>
          <p:cNvPr id="22" name="Rectangle 21">
            <a:extLst>
              <a:ext uri="{FF2B5EF4-FFF2-40B4-BE49-F238E27FC236}">
                <a16:creationId xmlns:a16="http://schemas.microsoft.com/office/drawing/2014/main" id="{6A077941-6100-4416-B96D-ACBE8A2F59E6}"/>
              </a:ext>
            </a:extLst>
          </p:cNvPr>
          <p:cNvSpPr/>
          <p:nvPr/>
        </p:nvSpPr>
        <p:spPr>
          <a:xfrm>
            <a:off x="169333" y="117423"/>
            <a:ext cx="82888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3:</a:t>
            </a:r>
            <a:r>
              <a:rPr lang="en-GB" sz="1600" dirty="0">
                <a:solidFill>
                  <a:schemeClr val="accent5">
                    <a:lumMod val="50000"/>
                  </a:schemeClr>
                </a:solidFill>
              </a:rPr>
              <a:t> </a:t>
            </a:r>
            <a:r>
              <a:rPr lang="en-GB" sz="1600" b="1" dirty="0">
                <a:solidFill>
                  <a:schemeClr val="accent5">
                    <a:lumMod val="75000"/>
                  </a:schemeClr>
                </a:solidFill>
              </a:rPr>
              <a:t>Using counting up (Frog) to subtract and check with addition.</a:t>
            </a:r>
          </a:p>
        </p:txBody>
      </p:sp>
      <p:grpSp>
        <p:nvGrpSpPr>
          <p:cNvPr id="16" name="Group 15">
            <a:extLst>
              <a:ext uri="{FF2B5EF4-FFF2-40B4-BE49-F238E27FC236}">
                <a16:creationId xmlns:a16="http://schemas.microsoft.com/office/drawing/2014/main" id="{7B610474-F3FC-4221-B4D2-6FFD17983844}"/>
              </a:ext>
            </a:extLst>
          </p:cNvPr>
          <p:cNvGrpSpPr/>
          <p:nvPr/>
        </p:nvGrpSpPr>
        <p:grpSpPr>
          <a:xfrm>
            <a:off x="273727" y="407866"/>
            <a:ext cx="5669876" cy="5015009"/>
            <a:chOff x="-72510" y="853718"/>
            <a:chExt cx="4009175" cy="3194776"/>
          </a:xfrm>
        </p:grpSpPr>
        <p:sp>
          <p:nvSpPr>
            <p:cNvPr id="18" name="Speech Bubble: Rectangle with Corners Rounded 14">
              <a:extLst>
                <a:ext uri="{FF2B5EF4-FFF2-40B4-BE49-F238E27FC236}">
                  <a16:creationId xmlns:a16="http://schemas.microsoft.com/office/drawing/2014/main" id="{F75CE682-5E5F-44D5-9A20-2679E4C65B00}"/>
                </a:ext>
              </a:extLst>
            </p:cNvPr>
            <p:cNvSpPr/>
            <p:nvPr/>
          </p:nvSpPr>
          <p:spPr>
            <a:xfrm>
              <a:off x="-72510" y="853718"/>
              <a:ext cx="4009175" cy="3194776"/>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accent5">
                      <a:lumMod val="20000"/>
                      <a:lumOff val="80000"/>
                    </a:schemeClr>
                  </a:solidFill>
                </a:rPr>
                <a:t>Talk to your partner…</a:t>
              </a:r>
            </a:p>
            <a:p>
              <a:pPr algn="ctr"/>
              <a:r>
                <a:rPr lang="en-GB" sz="2000" b="1" dirty="0">
                  <a:solidFill>
                    <a:schemeClr val="accent5">
                      <a:lumMod val="20000"/>
                      <a:lumOff val="80000"/>
                    </a:schemeClr>
                  </a:solidFill>
                </a:rPr>
                <a:t>What are the ways we know to use Frog to solve subtraction and then check using addition?</a:t>
              </a:r>
            </a:p>
          </p:txBody>
        </p:sp>
        <p:pic>
          <p:nvPicPr>
            <p:cNvPr id="19" name="Picture 18">
              <a:extLst>
                <a:ext uri="{FF2B5EF4-FFF2-40B4-BE49-F238E27FC236}">
                  <a16:creationId xmlns:a16="http://schemas.microsoft.com/office/drawing/2014/main" id="{56E94ABB-A029-4844-8D84-973D08FEAE9B}"/>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447563" y="3167746"/>
              <a:ext cx="1038001" cy="491330"/>
            </a:xfrm>
            <a:prstGeom prst="rect">
              <a:avLst/>
            </a:prstGeom>
            <a:effectLst>
              <a:outerShdw blurRad="50800" dist="38100" dir="2700000" algn="tl" rotWithShape="0">
                <a:prstClr val="black">
                  <a:alpha val="40000"/>
                </a:prstClr>
              </a:outerShdw>
            </a:effectLst>
          </p:spPr>
        </p:pic>
      </p:grpSp>
      <p:grpSp>
        <p:nvGrpSpPr>
          <p:cNvPr id="20" name="Group 19">
            <a:extLst>
              <a:ext uri="{FF2B5EF4-FFF2-40B4-BE49-F238E27FC236}">
                <a16:creationId xmlns:a16="http://schemas.microsoft.com/office/drawing/2014/main" id="{CC322B24-7AE3-4E4E-B7D2-9893B7F0B425}"/>
              </a:ext>
            </a:extLst>
          </p:cNvPr>
          <p:cNvGrpSpPr/>
          <p:nvPr/>
        </p:nvGrpSpPr>
        <p:grpSpPr>
          <a:xfrm>
            <a:off x="5483674" y="2801164"/>
            <a:ext cx="3351789" cy="1996944"/>
            <a:chOff x="8161413" y="1404819"/>
            <a:chExt cx="3351789" cy="1996944"/>
          </a:xfrm>
        </p:grpSpPr>
        <p:sp>
          <p:nvSpPr>
            <p:cNvPr id="21" name="Speech Bubble: Rectangle with Corners Rounded 10">
              <a:extLst>
                <a:ext uri="{FF2B5EF4-FFF2-40B4-BE49-F238E27FC236}">
                  <a16:creationId xmlns:a16="http://schemas.microsoft.com/office/drawing/2014/main" id="{068D0D2D-2F30-4E37-9857-F4ED38D68D26}"/>
                </a:ext>
              </a:extLst>
            </p:cNvPr>
            <p:cNvSpPr/>
            <p:nvPr/>
          </p:nvSpPr>
          <p:spPr>
            <a:xfrm>
              <a:off x="8161413" y="1404819"/>
              <a:ext cx="3351789" cy="1996944"/>
            </a:xfrm>
            <a:prstGeom prst="wedgeEllipseCallout">
              <a:avLst>
                <a:gd name="adj1" fmla="val 50639"/>
                <a:gd name="adj2" fmla="val -6547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collect your ideas to make a poster…</a:t>
              </a:r>
              <a:endParaRPr lang="en-GB" sz="2000" b="1" dirty="0">
                <a:solidFill>
                  <a:srgbClr val="C00000"/>
                </a:solidFill>
              </a:endParaRPr>
            </a:p>
          </p:txBody>
        </p:sp>
        <p:pic>
          <p:nvPicPr>
            <p:cNvPr id="23" name="Picture 2">
              <a:extLst>
                <a:ext uri="{FF2B5EF4-FFF2-40B4-BE49-F238E27FC236}">
                  <a16:creationId xmlns:a16="http://schemas.microsoft.com/office/drawing/2014/main" id="{0B8DE4BB-294E-4B16-9B0B-E1A66EDF082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364880" y="2403291"/>
              <a:ext cx="719137" cy="719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83727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Frog with 3-digit numbers</a:t>
            </a:r>
          </a:p>
        </p:txBody>
      </p:sp>
      <p:sp>
        <p:nvSpPr>
          <p:cNvPr id="16" name="TextBox 15">
            <a:extLst>
              <a:ext uri="{FF2B5EF4-FFF2-40B4-BE49-F238E27FC236}">
                <a16:creationId xmlns:a16="http://schemas.microsoft.com/office/drawing/2014/main" id="{B69677ED-5C54-4353-B94F-C526DD00205C}"/>
              </a:ext>
            </a:extLst>
          </p:cNvPr>
          <p:cNvSpPr txBox="1"/>
          <p:nvPr/>
        </p:nvSpPr>
        <p:spPr>
          <a:xfrm>
            <a:off x="459582" y="2487908"/>
            <a:ext cx="8187114" cy="2628925"/>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Starters</a:t>
            </a: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Pairs to 100 (pre-requisite skills)</a:t>
            </a:r>
          </a:p>
          <a:p>
            <a:pPr>
              <a:buClr>
                <a:srgbClr val="EA7600"/>
              </a:buClr>
              <a:buSzPct val="120000"/>
            </a:pPr>
            <a:r>
              <a:rPr lang="en-GB" sz="2000" b="1" dirty="0"/>
              <a:t>Day 2</a:t>
            </a:r>
            <a:endParaRPr lang="en-GB" sz="2000" b="1" dirty="0">
              <a:solidFill>
                <a:schemeClr val="accent5">
                  <a:lumMod val="75000"/>
                </a:schemeClr>
              </a:solidFill>
            </a:endParaRPr>
          </a:p>
          <a:p>
            <a:pPr>
              <a:spcAft>
                <a:spcPts val="1000"/>
              </a:spcAft>
              <a:buClr>
                <a:srgbClr val="EA7600"/>
              </a:buClr>
              <a:buSzPct val="120000"/>
            </a:pPr>
            <a:r>
              <a:rPr lang="en-GB" sz="2000" b="1" dirty="0">
                <a:solidFill>
                  <a:schemeClr val="accent5">
                    <a:lumMod val="75000"/>
                  </a:schemeClr>
                </a:solidFill>
              </a:rPr>
              <a:t>Change from £1 (pre-requisite skills)</a:t>
            </a:r>
          </a:p>
          <a:p>
            <a:pPr>
              <a:buClr>
                <a:srgbClr val="EA7600"/>
              </a:buClr>
              <a:buSzPct val="120000"/>
            </a:pPr>
            <a:r>
              <a:rPr lang="en-GB" sz="2000" b="1" dirty="0"/>
              <a:t>Day 3</a:t>
            </a:r>
          </a:p>
          <a:p>
            <a:pPr>
              <a:spcAft>
                <a:spcPts val="500"/>
              </a:spcAft>
              <a:buClr>
                <a:srgbClr val="EA7600"/>
              </a:buClr>
              <a:buSzPct val="120000"/>
            </a:pPr>
            <a:r>
              <a:rPr lang="en-GB" sz="2000" b="1" dirty="0">
                <a:solidFill>
                  <a:schemeClr val="accent5">
                    <a:lumMod val="75000"/>
                  </a:schemeClr>
                </a:solidFill>
              </a:rPr>
              <a:t>Add pairs of 2-digit numbers, answer &lt; 100 (simmering skills)</a:t>
            </a:r>
          </a:p>
        </p:txBody>
      </p:sp>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4</a:t>
            </a:r>
            <a:endParaRPr lang="en-GB" dirty="0"/>
          </a:p>
        </p:txBody>
      </p:sp>
    </p:spTree>
    <p:extLst>
      <p:ext uri="{BB962C8B-B14F-4D97-AF65-F5344CB8AC3E}">
        <p14:creationId xmlns:p14="http://schemas.microsoft.com/office/powerpoint/2010/main" val="37381458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20</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a:t>Year 4</a:t>
            </a:r>
            <a:endParaRPr lang="en-GB" dirty="0"/>
          </a:p>
        </p:txBody>
      </p:sp>
      <p:sp>
        <p:nvSpPr>
          <p:cNvPr id="22" name="Rectangle 21">
            <a:extLst>
              <a:ext uri="{FF2B5EF4-FFF2-40B4-BE49-F238E27FC236}">
                <a16:creationId xmlns:a16="http://schemas.microsoft.com/office/drawing/2014/main" id="{6A077941-6100-4416-B96D-ACBE8A2F59E6}"/>
              </a:ext>
            </a:extLst>
          </p:cNvPr>
          <p:cNvSpPr/>
          <p:nvPr/>
        </p:nvSpPr>
        <p:spPr>
          <a:xfrm>
            <a:off x="169333" y="117423"/>
            <a:ext cx="82888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3:</a:t>
            </a:r>
            <a:r>
              <a:rPr lang="en-GB" sz="1600" dirty="0">
                <a:solidFill>
                  <a:schemeClr val="accent5">
                    <a:lumMod val="50000"/>
                  </a:schemeClr>
                </a:solidFill>
              </a:rPr>
              <a:t> </a:t>
            </a:r>
            <a:r>
              <a:rPr lang="en-GB" sz="1600" b="1" dirty="0">
                <a:solidFill>
                  <a:schemeClr val="accent5">
                    <a:lumMod val="75000"/>
                  </a:schemeClr>
                </a:solidFill>
              </a:rPr>
              <a:t>Using counting up (Frog) to subtract and check with addition.</a:t>
            </a:r>
          </a:p>
        </p:txBody>
      </p:sp>
      <p:sp>
        <p:nvSpPr>
          <p:cNvPr id="5" name="Content Placeholder 2">
            <a:extLst>
              <a:ext uri="{FF2B5EF4-FFF2-40B4-BE49-F238E27FC236}">
                <a16:creationId xmlns:a16="http://schemas.microsoft.com/office/drawing/2014/main" id="{B03904E6-B072-4115-9344-AA2A32A6B26B}"/>
              </a:ext>
            </a:extLst>
          </p:cNvPr>
          <p:cNvSpPr txBox="1">
            <a:spLocks/>
          </p:cNvSpPr>
          <p:nvPr/>
        </p:nvSpPr>
        <p:spPr>
          <a:xfrm>
            <a:off x="838200" y="1710761"/>
            <a:ext cx="1038684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700" dirty="0">
              <a:solidFill>
                <a:srgbClr val="44546A">
                  <a:lumMod val="75000"/>
                </a:srgbClr>
              </a:solidFill>
            </a:endParaRPr>
          </a:p>
          <a:p>
            <a:endParaRPr lang="en-GB" sz="1700" dirty="0"/>
          </a:p>
          <a:p>
            <a:endParaRPr lang="en-GB" sz="1700" dirty="0"/>
          </a:p>
          <a:p>
            <a:endParaRPr lang="en-GB" sz="1700" dirty="0"/>
          </a:p>
          <a:p>
            <a:endParaRPr lang="en-GB" sz="1700" dirty="0"/>
          </a:p>
        </p:txBody>
      </p:sp>
      <p:cxnSp>
        <p:nvCxnSpPr>
          <p:cNvPr id="6" name="Straight Connector 5">
            <a:extLst>
              <a:ext uri="{FF2B5EF4-FFF2-40B4-BE49-F238E27FC236}">
                <a16:creationId xmlns:a16="http://schemas.microsoft.com/office/drawing/2014/main" id="{8B70EB9F-CA0B-4A5B-8429-AB3A2CB0EB7E}"/>
              </a:ext>
            </a:extLst>
          </p:cNvPr>
          <p:cNvCxnSpPr>
            <a:cxnSpLocks/>
          </p:cNvCxnSpPr>
          <p:nvPr/>
        </p:nvCxnSpPr>
        <p:spPr>
          <a:xfrm>
            <a:off x="260023" y="5018057"/>
            <a:ext cx="8167651" cy="49143"/>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7" name="Straight Connector 6">
            <a:extLst>
              <a:ext uri="{FF2B5EF4-FFF2-40B4-BE49-F238E27FC236}">
                <a16:creationId xmlns:a16="http://schemas.microsoft.com/office/drawing/2014/main" id="{84995C43-2BCE-4D14-8B72-03A0AD353370}"/>
              </a:ext>
            </a:extLst>
          </p:cNvPr>
          <p:cNvCxnSpPr/>
          <p:nvPr/>
        </p:nvCxnSpPr>
        <p:spPr>
          <a:xfrm flipH="1">
            <a:off x="605367" y="5032423"/>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8" name="TextBox 7">
            <a:extLst>
              <a:ext uri="{FF2B5EF4-FFF2-40B4-BE49-F238E27FC236}">
                <a16:creationId xmlns:a16="http://schemas.microsoft.com/office/drawing/2014/main" id="{954166EB-3E7E-41DC-90D6-B426C017BEB2}"/>
              </a:ext>
            </a:extLst>
          </p:cNvPr>
          <p:cNvSpPr txBox="1"/>
          <p:nvPr/>
        </p:nvSpPr>
        <p:spPr>
          <a:xfrm>
            <a:off x="185820" y="5196882"/>
            <a:ext cx="8390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2060"/>
                </a:solidFill>
                <a:effectLst/>
                <a:uLnTx/>
                <a:uFillTx/>
                <a:latin typeface="Calibri" panose="020F0502020204030204"/>
                <a:ea typeface="+mn-ea"/>
                <a:cs typeface="+mn-cs"/>
              </a:rPr>
              <a:t>685</a:t>
            </a:r>
            <a:endParaRPr kumimoji="0" lang="en-GB" sz="17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5ED71607-2B4E-4D26-AD52-4A788A574162}"/>
              </a:ext>
            </a:extLst>
          </p:cNvPr>
          <p:cNvGrpSpPr/>
          <p:nvPr/>
        </p:nvGrpSpPr>
        <p:grpSpPr>
          <a:xfrm>
            <a:off x="573705" y="4102868"/>
            <a:ext cx="3687338" cy="915189"/>
            <a:chOff x="1423518" y="3765986"/>
            <a:chExt cx="8473427" cy="915189"/>
          </a:xfrm>
        </p:grpSpPr>
        <p:sp>
          <p:nvSpPr>
            <p:cNvPr id="11" name="Freeform: Shape 17">
              <a:extLst>
                <a:ext uri="{FF2B5EF4-FFF2-40B4-BE49-F238E27FC236}">
                  <a16:creationId xmlns:a16="http://schemas.microsoft.com/office/drawing/2014/main" id="{219A6002-42A0-447D-A0B0-685062A6A743}"/>
                </a:ext>
              </a:extLst>
            </p:cNvPr>
            <p:cNvSpPr/>
            <p:nvPr/>
          </p:nvSpPr>
          <p:spPr>
            <a:xfrm>
              <a:off x="1423518" y="4148269"/>
              <a:ext cx="8473427" cy="532906"/>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1DEA5BD-A070-402B-8C36-0D5989F25C92}"/>
                </a:ext>
              </a:extLst>
            </p:cNvPr>
            <p:cNvSpPr txBox="1"/>
            <p:nvPr/>
          </p:nvSpPr>
          <p:spPr>
            <a:xfrm>
              <a:off x="3863407" y="3765986"/>
              <a:ext cx="3850947"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noProof="0" dirty="0">
                  <a:solidFill>
                    <a:srgbClr val="C00000"/>
                  </a:solidFill>
                  <a:latin typeface="Calibri" panose="020F0502020204030204"/>
                </a:rPr>
                <a:t>15</a:t>
              </a:r>
              <a:endParaRPr kumimoji="0" lang="en-GB" sz="1700" b="0" i="0" u="none" strike="noStrike" kern="1200" cap="none" spc="0" normalizeH="0" baseline="0" noProof="0" dirty="0">
                <a:ln>
                  <a:noFill/>
                </a:ln>
                <a:solidFill>
                  <a:srgbClr val="C00000"/>
                </a:solidFill>
                <a:effectLst/>
                <a:uLnTx/>
                <a:uFillTx/>
                <a:latin typeface="Calibri" panose="020F0502020204030204"/>
              </a:endParaRPr>
            </a:p>
          </p:txBody>
        </p:sp>
      </p:grpSp>
      <p:grpSp>
        <p:nvGrpSpPr>
          <p:cNvPr id="13" name="Group 12">
            <a:extLst>
              <a:ext uri="{FF2B5EF4-FFF2-40B4-BE49-F238E27FC236}">
                <a16:creationId xmlns:a16="http://schemas.microsoft.com/office/drawing/2014/main" id="{700860EE-9C37-4531-B4DF-CB6A74C4AC8C}"/>
              </a:ext>
            </a:extLst>
          </p:cNvPr>
          <p:cNvGrpSpPr/>
          <p:nvPr/>
        </p:nvGrpSpPr>
        <p:grpSpPr>
          <a:xfrm>
            <a:off x="3404653" y="2940791"/>
            <a:ext cx="4742547" cy="2097744"/>
            <a:chOff x="6307634" y="2603909"/>
            <a:chExt cx="1493352" cy="2097744"/>
          </a:xfrm>
        </p:grpSpPr>
        <p:grpSp>
          <p:nvGrpSpPr>
            <p:cNvPr id="14" name="Group 13">
              <a:extLst>
                <a:ext uri="{FF2B5EF4-FFF2-40B4-BE49-F238E27FC236}">
                  <a16:creationId xmlns:a16="http://schemas.microsoft.com/office/drawing/2014/main" id="{DEA6C5A9-F7C1-49AD-8C5B-5F4A536F0667}"/>
                </a:ext>
              </a:extLst>
            </p:cNvPr>
            <p:cNvGrpSpPr/>
            <p:nvPr/>
          </p:nvGrpSpPr>
          <p:grpSpPr>
            <a:xfrm>
              <a:off x="6577300" y="3667579"/>
              <a:ext cx="1223686" cy="1034074"/>
              <a:chOff x="9231134" y="3411130"/>
              <a:chExt cx="1560169" cy="1316596"/>
            </a:xfrm>
          </p:grpSpPr>
          <p:sp>
            <p:nvSpPr>
              <p:cNvPr id="16" name="Freeform: Shape 18">
                <a:extLst>
                  <a:ext uri="{FF2B5EF4-FFF2-40B4-BE49-F238E27FC236}">
                    <a16:creationId xmlns:a16="http://schemas.microsoft.com/office/drawing/2014/main" id="{8833F334-7BAC-423C-BA7A-F52D2DAFD24D}"/>
                  </a:ext>
                </a:extLst>
              </p:cNvPr>
              <p:cNvSpPr/>
              <p:nvPr/>
            </p:nvSpPr>
            <p:spPr>
              <a:xfrm>
                <a:off x="9231134" y="3898270"/>
                <a:ext cx="1560169" cy="829456"/>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F65537D-116A-4C28-9AF9-69194FF8BEC0}"/>
                  </a:ext>
                </a:extLst>
              </p:cNvPr>
              <p:cNvSpPr txBox="1"/>
              <p:nvPr/>
            </p:nvSpPr>
            <p:spPr>
              <a:xfrm>
                <a:off x="9584647" y="3411130"/>
                <a:ext cx="856932" cy="4506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dirty="0">
                    <a:solidFill>
                      <a:srgbClr val="C00000"/>
                    </a:solidFill>
                    <a:latin typeface="Calibri" panose="020F0502020204030204"/>
                  </a:rPr>
                  <a:t>22</a:t>
                </a:r>
                <a:endParaRPr kumimoji="0" lang="en-GB" sz="1700" b="0" i="0" u="none" strike="noStrike" kern="1200" cap="none" spc="0" normalizeH="0" baseline="0" noProof="0" dirty="0">
                  <a:ln>
                    <a:noFill/>
                  </a:ln>
                  <a:solidFill>
                    <a:srgbClr val="C00000"/>
                  </a:solidFill>
                  <a:effectLst/>
                  <a:uLnTx/>
                  <a:uFillTx/>
                  <a:latin typeface="Calibri" panose="020F0502020204030204"/>
                </a:endParaRPr>
              </a:p>
            </p:txBody>
          </p:sp>
        </p:grpSp>
        <p:sp>
          <p:nvSpPr>
            <p:cNvPr id="15" name="Speech Bubble: Rectangle with Corners Rounded 10">
              <a:extLst>
                <a:ext uri="{FF2B5EF4-FFF2-40B4-BE49-F238E27FC236}">
                  <a16:creationId xmlns:a16="http://schemas.microsoft.com/office/drawing/2014/main" id="{92BD5569-0568-4707-8D4D-BE84A3733C1E}"/>
                </a:ext>
              </a:extLst>
            </p:cNvPr>
            <p:cNvSpPr/>
            <p:nvPr/>
          </p:nvSpPr>
          <p:spPr>
            <a:xfrm>
              <a:off x="6307634" y="2603909"/>
              <a:ext cx="818444" cy="746863"/>
            </a:xfrm>
            <a:prstGeom prst="wedgeEllipseCallout">
              <a:avLst>
                <a:gd name="adj1" fmla="val 48725"/>
                <a:gd name="adj2" fmla="val 10605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700" b="1" dirty="0">
                  <a:solidFill>
                    <a:srgbClr val="253746"/>
                  </a:solidFill>
                </a:rPr>
                <a:t>… jump </a:t>
              </a:r>
              <a:r>
                <a:rPr lang="en-GB" sz="1700" b="1" dirty="0">
                  <a:solidFill>
                    <a:srgbClr val="C00000"/>
                  </a:solidFill>
                </a:rPr>
                <a:t>22</a:t>
              </a:r>
              <a:r>
                <a:rPr lang="en-GB" sz="1700" b="1" dirty="0">
                  <a:solidFill>
                    <a:srgbClr val="253746"/>
                  </a:solidFill>
                </a:rPr>
                <a:t> more to </a:t>
              </a:r>
              <a:r>
                <a:rPr lang="en-GB" sz="1700" b="1" dirty="0">
                  <a:solidFill>
                    <a:srgbClr val="C00000"/>
                  </a:solidFill>
                </a:rPr>
                <a:t>722.</a:t>
              </a:r>
            </a:p>
          </p:txBody>
        </p:sp>
      </p:grpSp>
      <p:sp>
        <p:nvSpPr>
          <p:cNvPr id="18" name="Speech Bubble: Rectangle with Corners Rounded 10">
            <a:extLst>
              <a:ext uri="{FF2B5EF4-FFF2-40B4-BE49-F238E27FC236}">
                <a16:creationId xmlns:a16="http://schemas.microsoft.com/office/drawing/2014/main" id="{4CEB847B-D1F4-44A5-B0A3-03E6699585D6}"/>
              </a:ext>
            </a:extLst>
          </p:cNvPr>
          <p:cNvSpPr/>
          <p:nvPr/>
        </p:nvSpPr>
        <p:spPr>
          <a:xfrm>
            <a:off x="158750" y="592533"/>
            <a:ext cx="2953418" cy="923410"/>
          </a:xfrm>
          <a:prstGeom prst="wedgeEllipseCallout">
            <a:avLst>
              <a:gd name="adj1" fmla="val -46567"/>
              <a:gd name="adj2" fmla="val -4537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700" b="1" dirty="0">
                <a:solidFill>
                  <a:srgbClr val="253746"/>
                </a:solidFill>
              </a:rPr>
              <a:t>Let’s check our ideas </a:t>
            </a:r>
            <a:r>
              <a:rPr lang="en-GB" sz="1700" b="1" dirty="0">
                <a:solidFill>
                  <a:schemeClr val="tx2">
                    <a:lumMod val="75000"/>
                  </a:schemeClr>
                </a:solidFill>
              </a:rPr>
              <a:t>with </a:t>
            </a:r>
            <a:r>
              <a:rPr lang="en-GB" b="1" dirty="0">
                <a:solidFill>
                  <a:schemeClr val="tx2">
                    <a:lumMod val="75000"/>
                  </a:schemeClr>
                </a:solidFill>
              </a:rPr>
              <a:t>722 – 685</a:t>
            </a:r>
            <a:r>
              <a:rPr lang="en-GB" sz="1700" b="1" dirty="0">
                <a:solidFill>
                  <a:schemeClr val="tx2">
                    <a:lumMod val="75000"/>
                  </a:schemeClr>
                </a:solidFill>
              </a:rPr>
              <a:t>.</a:t>
            </a:r>
          </a:p>
        </p:txBody>
      </p:sp>
      <p:cxnSp>
        <p:nvCxnSpPr>
          <p:cNvPr id="19" name="Straight Connector 18">
            <a:extLst>
              <a:ext uri="{FF2B5EF4-FFF2-40B4-BE49-F238E27FC236}">
                <a16:creationId xmlns:a16="http://schemas.microsoft.com/office/drawing/2014/main" id="{159E0A18-D6C3-4A97-8E10-4E5DB51D86DA}"/>
              </a:ext>
            </a:extLst>
          </p:cNvPr>
          <p:cNvCxnSpPr/>
          <p:nvPr/>
        </p:nvCxnSpPr>
        <p:spPr>
          <a:xfrm flipH="1">
            <a:off x="8147201" y="5079408"/>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0" name="TextBox 19">
            <a:extLst>
              <a:ext uri="{FF2B5EF4-FFF2-40B4-BE49-F238E27FC236}">
                <a16:creationId xmlns:a16="http://schemas.microsoft.com/office/drawing/2014/main" id="{952EE64F-7001-417A-BD0C-949F64C8DF08}"/>
              </a:ext>
            </a:extLst>
          </p:cNvPr>
          <p:cNvSpPr txBox="1"/>
          <p:nvPr/>
        </p:nvSpPr>
        <p:spPr>
          <a:xfrm>
            <a:off x="7720994" y="5245008"/>
            <a:ext cx="79334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002060"/>
                </a:solidFill>
                <a:latin typeface="Calibri" panose="020F0502020204030204"/>
              </a:rPr>
              <a:t>722</a:t>
            </a:r>
            <a:endParaRPr kumimoji="0" lang="en-GB" b="1" i="0" u="none" strike="noStrike" kern="1200" cap="none" spc="0" normalizeH="0" baseline="0" noProof="0" dirty="0">
              <a:ln>
                <a:noFill/>
              </a:ln>
              <a:solidFill>
                <a:srgbClr val="002060"/>
              </a:solidFill>
              <a:effectLst/>
              <a:uLnTx/>
              <a:uFillTx/>
              <a:latin typeface="Calibri" panose="020F0502020204030204"/>
            </a:endParaRPr>
          </a:p>
        </p:txBody>
      </p:sp>
      <p:grpSp>
        <p:nvGrpSpPr>
          <p:cNvPr id="21" name="Group 20">
            <a:extLst>
              <a:ext uri="{FF2B5EF4-FFF2-40B4-BE49-F238E27FC236}">
                <a16:creationId xmlns:a16="http://schemas.microsoft.com/office/drawing/2014/main" id="{58C109F5-461C-4B76-BF5B-D7846AD4C580}"/>
              </a:ext>
            </a:extLst>
          </p:cNvPr>
          <p:cNvGrpSpPr/>
          <p:nvPr/>
        </p:nvGrpSpPr>
        <p:grpSpPr>
          <a:xfrm>
            <a:off x="3910574" y="5031282"/>
            <a:ext cx="793349" cy="519543"/>
            <a:chOff x="9043869" y="4708747"/>
            <a:chExt cx="793349" cy="519543"/>
          </a:xfrm>
        </p:grpSpPr>
        <p:cxnSp>
          <p:nvCxnSpPr>
            <p:cNvPr id="23" name="Straight Connector 22">
              <a:extLst>
                <a:ext uri="{FF2B5EF4-FFF2-40B4-BE49-F238E27FC236}">
                  <a16:creationId xmlns:a16="http://schemas.microsoft.com/office/drawing/2014/main" id="{2E9E4062-2E73-404B-BCD1-A95C2BDAA8AD}"/>
                </a:ext>
              </a:extLst>
            </p:cNvPr>
            <p:cNvCxnSpPr/>
            <p:nvPr/>
          </p:nvCxnSpPr>
          <p:spPr>
            <a:xfrm flipH="1">
              <a:off x="9394338" y="4708747"/>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4" name="TextBox 23">
              <a:extLst>
                <a:ext uri="{FF2B5EF4-FFF2-40B4-BE49-F238E27FC236}">
                  <a16:creationId xmlns:a16="http://schemas.microsoft.com/office/drawing/2014/main" id="{9499DFF1-A8B3-46EB-B280-D5B22DDCAEE3}"/>
                </a:ext>
              </a:extLst>
            </p:cNvPr>
            <p:cNvSpPr txBox="1"/>
            <p:nvPr/>
          </p:nvSpPr>
          <p:spPr>
            <a:xfrm>
              <a:off x="9043869" y="4874347"/>
              <a:ext cx="793349"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noProof="0" dirty="0">
                  <a:solidFill>
                    <a:srgbClr val="002060"/>
                  </a:solidFill>
                  <a:latin typeface="Calibri" panose="020F0502020204030204"/>
                </a:rPr>
                <a:t>700</a:t>
              </a:r>
              <a:endParaRPr kumimoji="0" lang="en-GB" sz="1700" b="0" i="0" u="none" strike="noStrike" kern="1200" cap="none" spc="0" normalizeH="0" baseline="0" noProof="0" dirty="0">
                <a:ln>
                  <a:noFill/>
                </a:ln>
                <a:solidFill>
                  <a:srgbClr val="002060"/>
                </a:solidFill>
                <a:effectLst/>
                <a:uLnTx/>
                <a:uFillTx/>
                <a:latin typeface="Calibri" panose="020F0502020204030204"/>
              </a:endParaRPr>
            </a:p>
          </p:txBody>
        </p:sp>
      </p:grpSp>
      <p:sp>
        <p:nvSpPr>
          <p:cNvPr id="26" name="Speech Bubble: Rectangle with Corners Rounded 10">
            <a:extLst>
              <a:ext uri="{FF2B5EF4-FFF2-40B4-BE49-F238E27FC236}">
                <a16:creationId xmlns:a16="http://schemas.microsoft.com/office/drawing/2014/main" id="{73A5A6A0-E0FA-44D2-BBFA-26E640C48111}"/>
              </a:ext>
            </a:extLst>
          </p:cNvPr>
          <p:cNvSpPr/>
          <p:nvPr/>
        </p:nvSpPr>
        <p:spPr>
          <a:xfrm>
            <a:off x="185820" y="2734069"/>
            <a:ext cx="2954338" cy="981566"/>
          </a:xfrm>
          <a:prstGeom prst="wedgeEllipseCallout">
            <a:avLst>
              <a:gd name="adj1" fmla="val 20590"/>
              <a:gd name="adj2" fmla="val 8808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700" b="1" dirty="0">
                <a:solidFill>
                  <a:srgbClr val="253746"/>
                </a:solidFill>
              </a:rPr>
              <a:t>What do you add to </a:t>
            </a:r>
            <a:r>
              <a:rPr lang="en-GB" sz="1700" b="1" dirty="0">
                <a:solidFill>
                  <a:srgbClr val="C00000"/>
                </a:solidFill>
              </a:rPr>
              <a:t>685</a:t>
            </a:r>
            <a:r>
              <a:rPr lang="en-GB" sz="1700" b="1" dirty="0">
                <a:solidFill>
                  <a:srgbClr val="253746"/>
                </a:solidFill>
              </a:rPr>
              <a:t> to make </a:t>
            </a:r>
            <a:r>
              <a:rPr lang="en-GB" sz="1700" b="1" dirty="0">
                <a:solidFill>
                  <a:srgbClr val="C00000"/>
                </a:solidFill>
              </a:rPr>
              <a:t>700?</a:t>
            </a:r>
          </a:p>
        </p:txBody>
      </p:sp>
      <p:sp>
        <p:nvSpPr>
          <p:cNvPr id="28" name="Speech Bubble: Rectangle with Corners Rounded 10">
            <a:extLst>
              <a:ext uri="{FF2B5EF4-FFF2-40B4-BE49-F238E27FC236}">
                <a16:creationId xmlns:a16="http://schemas.microsoft.com/office/drawing/2014/main" id="{856CCF15-7765-4035-9838-E0AA6B1D0E27}"/>
              </a:ext>
            </a:extLst>
          </p:cNvPr>
          <p:cNvSpPr/>
          <p:nvPr/>
        </p:nvSpPr>
        <p:spPr>
          <a:xfrm>
            <a:off x="3404653" y="936847"/>
            <a:ext cx="2685188" cy="804468"/>
          </a:xfrm>
          <a:prstGeom prst="wedgeEllipseCallout">
            <a:avLst>
              <a:gd name="adj1" fmla="val 58441"/>
              <a:gd name="adj2" fmla="val -3707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700" b="1" dirty="0">
                <a:solidFill>
                  <a:srgbClr val="253746"/>
                </a:solidFill>
              </a:rPr>
              <a:t>Check with addition.</a:t>
            </a:r>
            <a:endParaRPr lang="en-GB" sz="1700" b="1" dirty="0">
              <a:solidFill>
                <a:srgbClr val="C00000"/>
              </a:solidFill>
            </a:endParaRPr>
          </a:p>
        </p:txBody>
      </p:sp>
      <p:grpSp>
        <p:nvGrpSpPr>
          <p:cNvPr id="3" name="Group 2">
            <a:extLst>
              <a:ext uri="{FF2B5EF4-FFF2-40B4-BE49-F238E27FC236}">
                <a16:creationId xmlns:a16="http://schemas.microsoft.com/office/drawing/2014/main" id="{9186FD46-408D-4D20-ACD0-EC0B8C71943E}"/>
              </a:ext>
            </a:extLst>
          </p:cNvPr>
          <p:cNvGrpSpPr/>
          <p:nvPr/>
        </p:nvGrpSpPr>
        <p:grpSpPr>
          <a:xfrm>
            <a:off x="6665863" y="447555"/>
            <a:ext cx="1848121" cy="2069343"/>
            <a:chOff x="6665863" y="447555"/>
            <a:chExt cx="1848121" cy="2069343"/>
          </a:xfrm>
        </p:grpSpPr>
        <p:sp>
          <p:nvSpPr>
            <p:cNvPr id="29" name="Folded Corner 34">
              <a:extLst>
                <a:ext uri="{FF2B5EF4-FFF2-40B4-BE49-F238E27FC236}">
                  <a16:creationId xmlns:a16="http://schemas.microsoft.com/office/drawing/2014/main" id="{750FD7E6-5F52-4C6F-A5D8-C716250018C3}"/>
                </a:ext>
              </a:extLst>
            </p:cNvPr>
            <p:cNvSpPr/>
            <p:nvPr/>
          </p:nvSpPr>
          <p:spPr>
            <a:xfrm>
              <a:off x="6665863" y="447555"/>
              <a:ext cx="1481338"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rgbClr val="253746"/>
                </a:solidFill>
              </a:endParaRPr>
            </a:p>
            <a:p>
              <a:r>
                <a:rPr lang="en-GB" b="1" dirty="0">
                  <a:solidFill>
                    <a:srgbClr val="253746"/>
                  </a:solidFill>
                </a:rPr>
                <a:t>         685</a:t>
              </a:r>
            </a:p>
            <a:p>
              <a:r>
                <a:rPr lang="en-GB" b="1" dirty="0">
                  <a:solidFill>
                    <a:srgbClr val="253746"/>
                  </a:solidFill>
                </a:rPr>
                <a:t>       +  37</a:t>
              </a:r>
            </a:p>
            <a:p>
              <a:r>
                <a:rPr lang="en-GB" b="1" dirty="0">
                  <a:solidFill>
                    <a:srgbClr val="253746"/>
                  </a:solidFill>
                </a:rPr>
                <a:t>         11  </a:t>
              </a:r>
            </a:p>
            <a:p>
              <a:r>
                <a:rPr lang="en-GB" b="1" dirty="0">
                  <a:solidFill>
                    <a:srgbClr val="253746"/>
                  </a:solidFill>
                </a:rPr>
                <a:t>         722 </a:t>
              </a:r>
            </a:p>
          </p:txBody>
        </p:sp>
        <p:cxnSp>
          <p:nvCxnSpPr>
            <p:cNvPr id="30" name="Straight Connector 29">
              <a:extLst>
                <a:ext uri="{FF2B5EF4-FFF2-40B4-BE49-F238E27FC236}">
                  <a16:creationId xmlns:a16="http://schemas.microsoft.com/office/drawing/2014/main" id="{57CBC99B-A279-4664-AA4B-74BF5052F717}"/>
                </a:ext>
              </a:extLst>
            </p:cNvPr>
            <p:cNvCxnSpPr/>
            <p:nvPr/>
          </p:nvCxnSpPr>
          <p:spPr>
            <a:xfrm>
              <a:off x="7095255" y="1773399"/>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9B95E2A-BCE7-47B2-92CE-4FDB1ECF76B4}"/>
                </a:ext>
              </a:extLst>
            </p:cNvPr>
            <p:cNvCxnSpPr/>
            <p:nvPr/>
          </p:nvCxnSpPr>
          <p:spPr>
            <a:xfrm>
              <a:off x="7095255" y="2065315"/>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B701886-2D7B-4DA0-983C-2599E0819656}"/>
                </a:ext>
              </a:extLst>
            </p:cNvPr>
            <p:cNvSpPr txBox="1"/>
            <p:nvPr/>
          </p:nvSpPr>
          <p:spPr>
            <a:xfrm>
              <a:off x="7648486" y="1769542"/>
              <a:ext cx="865498" cy="353943"/>
            </a:xfrm>
            <a:prstGeom prst="rect">
              <a:avLst/>
            </a:prstGeom>
            <a:noFill/>
          </p:spPr>
          <p:txBody>
            <a:bodyPr wrap="square" rtlCol="0">
              <a:spAutoFit/>
            </a:bodyPr>
            <a:lstStyle/>
            <a:p>
              <a:r>
                <a:rPr lang="en-GB" sz="1700" dirty="0">
                  <a:solidFill>
                    <a:schemeClr val="accent6"/>
                  </a:solidFill>
                  <a:sym typeface="Wingdings"/>
                </a:rPr>
                <a:t></a:t>
              </a:r>
              <a:endParaRPr lang="en-GB" sz="1700" dirty="0">
                <a:solidFill>
                  <a:schemeClr val="accent6"/>
                </a:solidFill>
              </a:endParaRPr>
            </a:p>
          </p:txBody>
        </p:sp>
      </p:grpSp>
      <p:sp>
        <p:nvSpPr>
          <p:cNvPr id="33" name="Speech Bubble: Rectangle with Corners Rounded 10">
            <a:extLst>
              <a:ext uri="{FF2B5EF4-FFF2-40B4-BE49-F238E27FC236}">
                <a16:creationId xmlns:a16="http://schemas.microsoft.com/office/drawing/2014/main" id="{A9650F90-50A9-45BF-AC73-4FF118479C19}"/>
              </a:ext>
            </a:extLst>
          </p:cNvPr>
          <p:cNvSpPr/>
          <p:nvPr/>
        </p:nvSpPr>
        <p:spPr>
          <a:xfrm>
            <a:off x="6425563" y="2941413"/>
            <a:ext cx="2532617" cy="808496"/>
          </a:xfrm>
          <a:prstGeom prst="wedgeEllipseCallout">
            <a:avLst>
              <a:gd name="adj1" fmla="val -2410"/>
              <a:gd name="adj2" fmla="val 1635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700" b="1" dirty="0">
                <a:solidFill>
                  <a:schemeClr val="tx1"/>
                </a:solidFill>
              </a:rPr>
              <a:t>Add the jumps.</a:t>
            </a:r>
          </a:p>
          <a:p>
            <a:pPr algn="ctr"/>
            <a:r>
              <a:rPr lang="en-GB" sz="1700" b="1" dirty="0">
                <a:solidFill>
                  <a:srgbClr val="C00000"/>
                </a:solidFill>
              </a:rPr>
              <a:t>22</a:t>
            </a:r>
            <a:r>
              <a:rPr lang="en-GB" sz="1700" b="1" dirty="0">
                <a:solidFill>
                  <a:schemeClr val="tx1"/>
                </a:solidFill>
              </a:rPr>
              <a:t> + </a:t>
            </a:r>
            <a:r>
              <a:rPr lang="en-GB" sz="1700" b="1" dirty="0">
                <a:solidFill>
                  <a:srgbClr val="C00000"/>
                </a:solidFill>
              </a:rPr>
              <a:t>15</a:t>
            </a:r>
            <a:r>
              <a:rPr lang="en-GB" sz="1700" b="1" dirty="0">
                <a:solidFill>
                  <a:schemeClr val="tx1"/>
                </a:solidFill>
              </a:rPr>
              <a:t> = </a:t>
            </a:r>
            <a:r>
              <a:rPr lang="en-GB" sz="1700" b="1" dirty="0">
                <a:solidFill>
                  <a:srgbClr val="C00000"/>
                </a:solidFill>
              </a:rPr>
              <a:t>?</a:t>
            </a:r>
          </a:p>
        </p:txBody>
      </p:sp>
      <p:sp>
        <p:nvSpPr>
          <p:cNvPr id="34" name="Speech Bubble: Rectangle with Corners Rounded 10">
            <a:extLst>
              <a:ext uri="{FF2B5EF4-FFF2-40B4-BE49-F238E27FC236}">
                <a16:creationId xmlns:a16="http://schemas.microsoft.com/office/drawing/2014/main" id="{6BBCC9E9-E039-4FCD-B1FA-2AF388FF7F81}"/>
              </a:ext>
            </a:extLst>
          </p:cNvPr>
          <p:cNvSpPr/>
          <p:nvPr/>
        </p:nvSpPr>
        <p:spPr>
          <a:xfrm rot="20821869">
            <a:off x="1635856" y="5454893"/>
            <a:ext cx="2355446" cy="559697"/>
          </a:xfrm>
          <a:prstGeom prst="homePlate">
            <a:avLst>
              <a:gd name="adj" fmla="val 16478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Mark on 700…</a:t>
            </a:r>
          </a:p>
        </p:txBody>
      </p:sp>
    </p:spTree>
    <p:extLst>
      <p:ext uri="{BB962C8B-B14F-4D97-AF65-F5344CB8AC3E}">
        <p14:creationId xmlns:p14="http://schemas.microsoft.com/office/powerpoint/2010/main" val="2133803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75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7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5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75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75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3"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21</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a:t>Year 4</a:t>
            </a:r>
            <a:endParaRPr lang="en-GB" dirty="0"/>
          </a:p>
        </p:txBody>
      </p:sp>
      <p:sp>
        <p:nvSpPr>
          <p:cNvPr id="22" name="Rectangle 21">
            <a:extLst>
              <a:ext uri="{FF2B5EF4-FFF2-40B4-BE49-F238E27FC236}">
                <a16:creationId xmlns:a16="http://schemas.microsoft.com/office/drawing/2014/main" id="{6A077941-6100-4416-B96D-ACBE8A2F59E6}"/>
              </a:ext>
            </a:extLst>
          </p:cNvPr>
          <p:cNvSpPr/>
          <p:nvPr/>
        </p:nvSpPr>
        <p:spPr>
          <a:xfrm>
            <a:off x="169333" y="117423"/>
            <a:ext cx="82888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3:</a:t>
            </a:r>
            <a:r>
              <a:rPr lang="en-GB" sz="1600" dirty="0">
                <a:solidFill>
                  <a:schemeClr val="accent5">
                    <a:lumMod val="50000"/>
                  </a:schemeClr>
                </a:solidFill>
              </a:rPr>
              <a:t> </a:t>
            </a:r>
            <a:r>
              <a:rPr lang="en-GB" sz="1600" b="1" dirty="0">
                <a:solidFill>
                  <a:schemeClr val="accent5">
                    <a:lumMod val="75000"/>
                  </a:schemeClr>
                </a:solidFill>
              </a:rPr>
              <a:t>Using counting up (Frog) to subtract and check with addition.</a:t>
            </a:r>
          </a:p>
        </p:txBody>
      </p:sp>
      <p:sp>
        <p:nvSpPr>
          <p:cNvPr id="5" name="Speech Bubble: Rectangle with Corners Rounded 10">
            <a:extLst>
              <a:ext uri="{FF2B5EF4-FFF2-40B4-BE49-F238E27FC236}">
                <a16:creationId xmlns:a16="http://schemas.microsoft.com/office/drawing/2014/main" id="{92EB3C3B-3E66-4F0C-B0D2-D59F4059E614}"/>
              </a:ext>
            </a:extLst>
          </p:cNvPr>
          <p:cNvSpPr/>
          <p:nvPr/>
        </p:nvSpPr>
        <p:spPr>
          <a:xfrm>
            <a:off x="1080846" y="618822"/>
            <a:ext cx="2665634" cy="1358312"/>
          </a:xfrm>
          <a:prstGeom prst="wedgeEllipseCallout">
            <a:avLst>
              <a:gd name="adj1" fmla="val -70365"/>
              <a:gd name="adj2" fmla="val 3605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tx1"/>
                </a:solidFill>
              </a:rPr>
              <a:t>Let’s play the Subtraction ‘Nasty game’!</a:t>
            </a:r>
            <a:endParaRPr lang="en-GB" sz="2000" b="1" dirty="0">
              <a:solidFill>
                <a:srgbClr val="253746"/>
              </a:solidFill>
            </a:endParaRPr>
          </a:p>
        </p:txBody>
      </p:sp>
      <p:sp>
        <p:nvSpPr>
          <p:cNvPr id="7" name="Speech Bubble: Rectangle with Corners Rounded 10">
            <a:extLst>
              <a:ext uri="{FF2B5EF4-FFF2-40B4-BE49-F238E27FC236}">
                <a16:creationId xmlns:a16="http://schemas.microsoft.com/office/drawing/2014/main" id="{5A135171-9A70-43D1-8DD4-32A156E19819}"/>
              </a:ext>
            </a:extLst>
          </p:cNvPr>
          <p:cNvSpPr/>
          <p:nvPr/>
        </p:nvSpPr>
        <p:spPr>
          <a:xfrm>
            <a:off x="4646863" y="733250"/>
            <a:ext cx="3416291" cy="1153956"/>
          </a:xfrm>
          <a:prstGeom prst="wedgeEllipseCallout">
            <a:avLst>
              <a:gd name="adj1" fmla="val 69501"/>
              <a:gd name="adj2" fmla="val -527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tx1"/>
                </a:solidFill>
              </a:rPr>
              <a:t>You and your partner each have a grid...</a:t>
            </a:r>
            <a:endParaRPr lang="en-GB" sz="2000" b="1" dirty="0">
              <a:solidFill>
                <a:srgbClr val="253746"/>
              </a:solidFill>
            </a:endParaRPr>
          </a:p>
        </p:txBody>
      </p:sp>
      <p:sp>
        <p:nvSpPr>
          <p:cNvPr id="8" name="Speech Bubble: Rectangle with Corners Rounded 10">
            <a:extLst>
              <a:ext uri="{FF2B5EF4-FFF2-40B4-BE49-F238E27FC236}">
                <a16:creationId xmlns:a16="http://schemas.microsoft.com/office/drawing/2014/main" id="{0AD574BE-FE32-41B7-A5B1-C9973B881B42}"/>
              </a:ext>
            </a:extLst>
          </p:cNvPr>
          <p:cNvSpPr/>
          <p:nvPr/>
        </p:nvSpPr>
        <p:spPr>
          <a:xfrm>
            <a:off x="779102" y="4267870"/>
            <a:ext cx="3503045" cy="1358312"/>
          </a:xfrm>
          <a:prstGeom prst="wedgeEllipseCallout">
            <a:avLst>
              <a:gd name="adj1" fmla="val -60230"/>
              <a:gd name="adj2" fmla="val 5321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tx1"/>
                </a:solidFill>
              </a:rPr>
              <a:t>Take it in turns to take a 0-9 card…</a:t>
            </a:r>
            <a:endParaRPr lang="en-GB" sz="2000" b="1" dirty="0">
              <a:solidFill>
                <a:srgbClr val="253746"/>
              </a:solidFill>
            </a:endParaRPr>
          </a:p>
        </p:txBody>
      </p:sp>
      <p:sp>
        <p:nvSpPr>
          <p:cNvPr id="10" name="Speech Bubble: Rectangle with Corners Rounded 10">
            <a:extLst>
              <a:ext uri="{FF2B5EF4-FFF2-40B4-BE49-F238E27FC236}">
                <a16:creationId xmlns:a16="http://schemas.microsoft.com/office/drawing/2014/main" id="{0F19B960-69BF-47A5-8DCA-0ED39B761C42}"/>
              </a:ext>
            </a:extLst>
          </p:cNvPr>
          <p:cNvSpPr/>
          <p:nvPr/>
        </p:nvSpPr>
        <p:spPr>
          <a:xfrm>
            <a:off x="4905408" y="4267870"/>
            <a:ext cx="2977637" cy="1358312"/>
          </a:xfrm>
          <a:prstGeom prst="wedgeEllipseCallout">
            <a:avLst>
              <a:gd name="adj1" fmla="val 80813"/>
              <a:gd name="adj2" fmla="val 496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tx1"/>
                </a:solidFill>
              </a:rPr>
              <a:t>…and place it on either grid.</a:t>
            </a:r>
            <a:endParaRPr lang="en-GB" sz="2000" b="1" dirty="0">
              <a:solidFill>
                <a:srgbClr val="253746"/>
              </a:solidFill>
            </a:endParaRPr>
          </a:p>
        </p:txBody>
      </p:sp>
      <p:grpSp>
        <p:nvGrpSpPr>
          <p:cNvPr id="2" name="Group 1">
            <a:extLst>
              <a:ext uri="{FF2B5EF4-FFF2-40B4-BE49-F238E27FC236}">
                <a16:creationId xmlns:a16="http://schemas.microsoft.com/office/drawing/2014/main" id="{6C56F62B-4478-46C4-81C7-94155C2CABD3}"/>
              </a:ext>
            </a:extLst>
          </p:cNvPr>
          <p:cNvGrpSpPr/>
          <p:nvPr/>
        </p:nvGrpSpPr>
        <p:grpSpPr>
          <a:xfrm>
            <a:off x="530292" y="2139979"/>
            <a:ext cx="7970988" cy="1577196"/>
            <a:chOff x="1429686" y="2181161"/>
            <a:chExt cx="9442322" cy="1868325"/>
          </a:xfrm>
        </p:grpSpPr>
        <p:pic>
          <p:nvPicPr>
            <p:cNvPr id="6" name="Picture 5">
              <a:extLst>
                <a:ext uri="{FF2B5EF4-FFF2-40B4-BE49-F238E27FC236}">
                  <a16:creationId xmlns:a16="http://schemas.microsoft.com/office/drawing/2014/main" id="{89BEF8C8-B879-4493-9299-735F1ACA7F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29686" y="2539999"/>
              <a:ext cx="9442322" cy="1509487"/>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4D3BCB3C-D7A5-442A-B506-498ADED36186}"/>
                </a:ext>
              </a:extLst>
            </p:cNvPr>
            <p:cNvSpPr txBox="1"/>
            <p:nvPr/>
          </p:nvSpPr>
          <p:spPr>
            <a:xfrm>
              <a:off x="3015386" y="2181161"/>
              <a:ext cx="1578415" cy="338554"/>
            </a:xfrm>
            <a:prstGeom prst="rect">
              <a:avLst/>
            </a:prstGeom>
            <a:solidFill>
              <a:schemeClr val="bg1"/>
            </a:solidFill>
          </p:spPr>
          <p:txBody>
            <a:bodyPr wrap="square" rtlCol="0">
              <a:spAutoFit/>
            </a:bodyPr>
            <a:lstStyle/>
            <a:p>
              <a:pPr algn="ctr"/>
              <a:r>
                <a:rPr lang="en-GB" sz="1600" b="1" dirty="0"/>
                <a:t>Player 1</a:t>
              </a:r>
            </a:p>
          </p:txBody>
        </p:sp>
        <p:sp>
          <p:nvSpPr>
            <p:cNvPr id="12" name="TextBox 11">
              <a:extLst>
                <a:ext uri="{FF2B5EF4-FFF2-40B4-BE49-F238E27FC236}">
                  <a16:creationId xmlns:a16="http://schemas.microsoft.com/office/drawing/2014/main" id="{18A9CFDE-0895-496D-A8AC-E4ED7A6F5CB1}"/>
                </a:ext>
              </a:extLst>
            </p:cNvPr>
            <p:cNvSpPr txBox="1"/>
            <p:nvPr/>
          </p:nvSpPr>
          <p:spPr>
            <a:xfrm>
              <a:off x="7698438" y="2210185"/>
              <a:ext cx="1578415" cy="338554"/>
            </a:xfrm>
            <a:prstGeom prst="rect">
              <a:avLst/>
            </a:prstGeom>
            <a:solidFill>
              <a:schemeClr val="bg1"/>
            </a:solidFill>
          </p:spPr>
          <p:txBody>
            <a:bodyPr wrap="square" rtlCol="0">
              <a:spAutoFit/>
            </a:bodyPr>
            <a:lstStyle/>
            <a:p>
              <a:pPr algn="ctr"/>
              <a:r>
                <a:rPr lang="en-GB" sz="1600" b="1" dirty="0"/>
                <a:t>Player 2</a:t>
              </a:r>
            </a:p>
          </p:txBody>
        </p:sp>
      </p:grpSp>
    </p:spTree>
    <p:extLst>
      <p:ext uri="{BB962C8B-B14F-4D97-AF65-F5344CB8AC3E}">
        <p14:creationId xmlns:p14="http://schemas.microsoft.com/office/powerpoint/2010/main" val="3840774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22</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a:t>Year 4</a:t>
            </a:r>
            <a:endParaRPr lang="en-GB" dirty="0"/>
          </a:p>
        </p:txBody>
      </p:sp>
      <p:sp>
        <p:nvSpPr>
          <p:cNvPr id="22" name="Rectangle 21">
            <a:extLst>
              <a:ext uri="{FF2B5EF4-FFF2-40B4-BE49-F238E27FC236}">
                <a16:creationId xmlns:a16="http://schemas.microsoft.com/office/drawing/2014/main" id="{6A077941-6100-4416-B96D-ACBE8A2F59E6}"/>
              </a:ext>
            </a:extLst>
          </p:cNvPr>
          <p:cNvSpPr/>
          <p:nvPr/>
        </p:nvSpPr>
        <p:spPr>
          <a:xfrm>
            <a:off x="169333" y="117423"/>
            <a:ext cx="82888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3:</a:t>
            </a:r>
            <a:r>
              <a:rPr lang="en-GB" sz="1600" dirty="0">
                <a:solidFill>
                  <a:schemeClr val="accent5">
                    <a:lumMod val="50000"/>
                  </a:schemeClr>
                </a:solidFill>
              </a:rPr>
              <a:t> </a:t>
            </a:r>
            <a:r>
              <a:rPr lang="en-GB" sz="1600" b="1" dirty="0">
                <a:solidFill>
                  <a:schemeClr val="accent5">
                    <a:lumMod val="75000"/>
                  </a:schemeClr>
                </a:solidFill>
              </a:rPr>
              <a:t>Using counting up (Frog) to subtract and check with addition.</a:t>
            </a:r>
          </a:p>
        </p:txBody>
      </p:sp>
      <p:grpSp>
        <p:nvGrpSpPr>
          <p:cNvPr id="5" name="Group 4">
            <a:extLst>
              <a:ext uri="{FF2B5EF4-FFF2-40B4-BE49-F238E27FC236}">
                <a16:creationId xmlns:a16="http://schemas.microsoft.com/office/drawing/2014/main" id="{BDB4C4A0-2712-493C-894B-7EEA886B098D}"/>
              </a:ext>
            </a:extLst>
          </p:cNvPr>
          <p:cNvGrpSpPr/>
          <p:nvPr/>
        </p:nvGrpSpPr>
        <p:grpSpPr>
          <a:xfrm>
            <a:off x="1225663" y="628181"/>
            <a:ext cx="7125917" cy="1358312"/>
            <a:chOff x="1286895" y="644659"/>
            <a:chExt cx="7125917" cy="1358312"/>
          </a:xfrm>
        </p:grpSpPr>
        <p:sp>
          <p:nvSpPr>
            <p:cNvPr id="6" name="Speech Bubble: Rectangle with Corners Rounded 10">
              <a:extLst>
                <a:ext uri="{FF2B5EF4-FFF2-40B4-BE49-F238E27FC236}">
                  <a16:creationId xmlns:a16="http://schemas.microsoft.com/office/drawing/2014/main" id="{2DE25E64-4EC7-4499-BEA2-E5F3E12E1E50}"/>
                </a:ext>
              </a:extLst>
            </p:cNvPr>
            <p:cNvSpPr/>
            <p:nvPr/>
          </p:nvSpPr>
          <p:spPr>
            <a:xfrm>
              <a:off x="1286895" y="644659"/>
              <a:ext cx="3346337" cy="1358312"/>
            </a:xfrm>
            <a:prstGeom prst="wedgeEllipseCallout">
              <a:avLst>
                <a:gd name="adj1" fmla="val -74578"/>
                <a:gd name="adj2" fmla="val 6204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tx1"/>
                  </a:solidFill>
                </a:rPr>
                <a:t>When each player has 6 numbers on their grid…..</a:t>
              </a:r>
              <a:endParaRPr lang="en-GB" sz="2000" b="1" dirty="0">
                <a:solidFill>
                  <a:srgbClr val="253746"/>
                </a:solidFill>
              </a:endParaRPr>
            </a:p>
          </p:txBody>
        </p:sp>
        <p:sp>
          <p:nvSpPr>
            <p:cNvPr id="7" name="Speech Bubble: Rectangle with Corners Rounded 10">
              <a:extLst>
                <a:ext uri="{FF2B5EF4-FFF2-40B4-BE49-F238E27FC236}">
                  <a16:creationId xmlns:a16="http://schemas.microsoft.com/office/drawing/2014/main" id="{B2DC2812-11D7-496E-ABE4-32A4A270E836}"/>
                </a:ext>
              </a:extLst>
            </p:cNvPr>
            <p:cNvSpPr/>
            <p:nvPr/>
          </p:nvSpPr>
          <p:spPr>
            <a:xfrm>
              <a:off x="4848027" y="731415"/>
              <a:ext cx="3564785" cy="1251763"/>
            </a:xfrm>
            <a:prstGeom prst="wedgeEllipseCallout">
              <a:avLst>
                <a:gd name="adj1" fmla="val 64551"/>
                <a:gd name="adj2" fmla="val 3444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tx1"/>
                  </a:solidFill>
                </a:rPr>
                <a:t>… write a subtraction, larger number first.</a:t>
              </a:r>
              <a:endParaRPr lang="en-GB" sz="2000" b="1" dirty="0">
                <a:solidFill>
                  <a:srgbClr val="253746"/>
                </a:solidFill>
              </a:endParaRPr>
            </a:p>
          </p:txBody>
        </p:sp>
      </p:grpSp>
      <p:sp>
        <p:nvSpPr>
          <p:cNvPr id="8" name="Speech Bubble: Rectangle with Corners Rounded 10">
            <a:extLst>
              <a:ext uri="{FF2B5EF4-FFF2-40B4-BE49-F238E27FC236}">
                <a16:creationId xmlns:a16="http://schemas.microsoft.com/office/drawing/2014/main" id="{E9DAFC23-BBE3-42E0-A4F7-B541DFD4C751}"/>
              </a:ext>
            </a:extLst>
          </p:cNvPr>
          <p:cNvSpPr/>
          <p:nvPr/>
        </p:nvSpPr>
        <p:spPr>
          <a:xfrm>
            <a:off x="767370" y="4424750"/>
            <a:ext cx="3418117" cy="1435460"/>
          </a:xfrm>
          <a:prstGeom prst="wedgeEllipseCallout">
            <a:avLst>
              <a:gd name="adj1" fmla="val -64052"/>
              <a:gd name="adj2" fmla="val -2936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en-GB" sz="2000" b="1" dirty="0">
                <a:solidFill>
                  <a:schemeClr val="tx1"/>
                </a:solidFill>
              </a:rPr>
              <a:t>Player 1: 341 – 275</a:t>
            </a:r>
          </a:p>
          <a:p>
            <a:pPr algn="ctr">
              <a:lnSpc>
                <a:spcPct val="150000"/>
              </a:lnSpc>
            </a:pPr>
            <a:r>
              <a:rPr lang="en-GB" sz="2000" b="1" dirty="0">
                <a:solidFill>
                  <a:schemeClr val="tx1"/>
                </a:solidFill>
              </a:rPr>
              <a:t>Player 2: 803 - 689</a:t>
            </a:r>
            <a:endParaRPr lang="en-GB" sz="2000" b="1" dirty="0">
              <a:solidFill>
                <a:srgbClr val="253746"/>
              </a:solidFill>
            </a:endParaRPr>
          </a:p>
        </p:txBody>
      </p:sp>
      <p:grpSp>
        <p:nvGrpSpPr>
          <p:cNvPr id="2" name="Group 1">
            <a:extLst>
              <a:ext uri="{FF2B5EF4-FFF2-40B4-BE49-F238E27FC236}">
                <a16:creationId xmlns:a16="http://schemas.microsoft.com/office/drawing/2014/main" id="{0A110F4B-7D13-40EC-BA34-B572B5B7F537}"/>
              </a:ext>
            </a:extLst>
          </p:cNvPr>
          <p:cNvGrpSpPr/>
          <p:nvPr/>
        </p:nvGrpSpPr>
        <p:grpSpPr>
          <a:xfrm>
            <a:off x="377880" y="2362416"/>
            <a:ext cx="8445199" cy="1671028"/>
            <a:chOff x="1429686" y="2181161"/>
            <a:chExt cx="9442322" cy="1868325"/>
          </a:xfrm>
        </p:grpSpPr>
        <p:grpSp>
          <p:nvGrpSpPr>
            <p:cNvPr id="10" name="Group 9">
              <a:extLst>
                <a:ext uri="{FF2B5EF4-FFF2-40B4-BE49-F238E27FC236}">
                  <a16:creationId xmlns:a16="http://schemas.microsoft.com/office/drawing/2014/main" id="{280E0E8C-1F30-4573-BDB3-424B188E95E4}"/>
                </a:ext>
              </a:extLst>
            </p:cNvPr>
            <p:cNvGrpSpPr/>
            <p:nvPr/>
          </p:nvGrpSpPr>
          <p:grpSpPr>
            <a:xfrm>
              <a:off x="1429686" y="2539999"/>
              <a:ext cx="9442322" cy="1509487"/>
              <a:chOff x="1429686" y="2539999"/>
              <a:chExt cx="9442322" cy="1509487"/>
            </a:xfrm>
          </p:grpSpPr>
          <p:pic>
            <p:nvPicPr>
              <p:cNvPr id="11" name="Picture 10">
                <a:extLst>
                  <a:ext uri="{FF2B5EF4-FFF2-40B4-BE49-F238E27FC236}">
                    <a16:creationId xmlns:a16="http://schemas.microsoft.com/office/drawing/2014/main" id="{BB9BDB2E-FAC3-4EED-9A08-23AAC2B535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29686" y="2539999"/>
                <a:ext cx="9442322" cy="1509487"/>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E2C23434-5179-45DB-9E8E-3F7F40648DD4}"/>
                  </a:ext>
                </a:extLst>
              </p:cNvPr>
              <p:cNvSpPr txBox="1"/>
              <p:nvPr/>
            </p:nvSpPr>
            <p:spPr>
              <a:xfrm>
                <a:off x="2052000" y="2988000"/>
                <a:ext cx="696686" cy="461665"/>
              </a:xfrm>
              <a:prstGeom prst="rect">
                <a:avLst/>
              </a:prstGeom>
              <a:noFill/>
            </p:spPr>
            <p:txBody>
              <a:bodyPr wrap="square" rtlCol="0">
                <a:spAutoFit/>
              </a:bodyPr>
              <a:lstStyle/>
              <a:p>
                <a:r>
                  <a:rPr lang="en-GB" sz="2400" b="1" dirty="0">
                    <a:solidFill>
                      <a:srgbClr val="C00000"/>
                    </a:solidFill>
                  </a:rPr>
                  <a:t>2</a:t>
                </a:r>
              </a:p>
            </p:txBody>
          </p:sp>
          <p:sp>
            <p:nvSpPr>
              <p:cNvPr id="13" name="TextBox 12">
                <a:extLst>
                  <a:ext uri="{FF2B5EF4-FFF2-40B4-BE49-F238E27FC236}">
                    <a16:creationId xmlns:a16="http://schemas.microsoft.com/office/drawing/2014/main" id="{6FED44D6-8C67-4D62-9908-D2D155EAF8F5}"/>
                  </a:ext>
                </a:extLst>
              </p:cNvPr>
              <p:cNvSpPr txBox="1"/>
              <p:nvPr/>
            </p:nvSpPr>
            <p:spPr>
              <a:xfrm>
                <a:off x="3600000" y="2988000"/>
                <a:ext cx="696686" cy="461665"/>
              </a:xfrm>
              <a:prstGeom prst="rect">
                <a:avLst/>
              </a:prstGeom>
              <a:noFill/>
            </p:spPr>
            <p:txBody>
              <a:bodyPr wrap="square" rtlCol="0">
                <a:spAutoFit/>
              </a:bodyPr>
              <a:lstStyle/>
              <a:p>
                <a:r>
                  <a:rPr lang="en-GB" sz="2400" b="1" dirty="0">
                    <a:solidFill>
                      <a:srgbClr val="C00000"/>
                    </a:solidFill>
                  </a:rPr>
                  <a:t>7</a:t>
                </a:r>
              </a:p>
            </p:txBody>
          </p:sp>
          <p:sp>
            <p:nvSpPr>
              <p:cNvPr id="14" name="TextBox 13">
                <a:extLst>
                  <a:ext uri="{FF2B5EF4-FFF2-40B4-BE49-F238E27FC236}">
                    <a16:creationId xmlns:a16="http://schemas.microsoft.com/office/drawing/2014/main" id="{FB02B571-2DCF-4BBE-9AA5-F1673EC3941C}"/>
                  </a:ext>
                </a:extLst>
              </p:cNvPr>
              <p:cNvSpPr txBox="1"/>
              <p:nvPr/>
            </p:nvSpPr>
            <p:spPr>
              <a:xfrm>
                <a:off x="5076000" y="2988000"/>
                <a:ext cx="696686" cy="461665"/>
              </a:xfrm>
              <a:prstGeom prst="rect">
                <a:avLst/>
              </a:prstGeom>
              <a:noFill/>
            </p:spPr>
            <p:txBody>
              <a:bodyPr wrap="square" rtlCol="0">
                <a:spAutoFit/>
              </a:bodyPr>
              <a:lstStyle/>
              <a:p>
                <a:r>
                  <a:rPr lang="en-GB" sz="2400" b="1" dirty="0">
                    <a:solidFill>
                      <a:srgbClr val="C00000"/>
                    </a:solidFill>
                  </a:rPr>
                  <a:t>5</a:t>
                </a:r>
              </a:p>
            </p:txBody>
          </p:sp>
          <p:sp>
            <p:nvSpPr>
              <p:cNvPr id="15" name="TextBox 14">
                <a:extLst>
                  <a:ext uri="{FF2B5EF4-FFF2-40B4-BE49-F238E27FC236}">
                    <a16:creationId xmlns:a16="http://schemas.microsoft.com/office/drawing/2014/main" id="{4248B12A-902C-4D8C-B765-BC5C2B3BD845}"/>
                  </a:ext>
                </a:extLst>
              </p:cNvPr>
              <p:cNvSpPr txBox="1"/>
              <p:nvPr/>
            </p:nvSpPr>
            <p:spPr>
              <a:xfrm>
                <a:off x="2052000" y="3456000"/>
                <a:ext cx="696686" cy="461665"/>
              </a:xfrm>
              <a:prstGeom prst="rect">
                <a:avLst/>
              </a:prstGeom>
              <a:noFill/>
            </p:spPr>
            <p:txBody>
              <a:bodyPr wrap="square" rtlCol="0">
                <a:spAutoFit/>
              </a:bodyPr>
              <a:lstStyle/>
              <a:p>
                <a:r>
                  <a:rPr lang="en-GB" sz="2400" b="1" dirty="0">
                    <a:solidFill>
                      <a:srgbClr val="C00000"/>
                    </a:solidFill>
                  </a:rPr>
                  <a:t>3</a:t>
                </a:r>
              </a:p>
            </p:txBody>
          </p:sp>
          <p:sp>
            <p:nvSpPr>
              <p:cNvPr id="16" name="TextBox 15">
                <a:extLst>
                  <a:ext uri="{FF2B5EF4-FFF2-40B4-BE49-F238E27FC236}">
                    <a16:creationId xmlns:a16="http://schemas.microsoft.com/office/drawing/2014/main" id="{D2F1E061-AAC8-4B3F-BBC8-299790A4880C}"/>
                  </a:ext>
                </a:extLst>
              </p:cNvPr>
              <p:cNvSpPr txBox="1"/>
              <p:nvPr/>
            </p:nvSpPr>
            <p:spPr>
              <a:xfrm>
                <a:off x="3600000" y="3456000"/>
                <a:ext cx="696686" cy="461665"/>
              </a:xfrm>
              <a:prstGeom prst="rect">
                <a:avLst/>
              </a:prstGeom>
              <a:noFill/>
            </p:spPr>
            <p:txBody>
              <a:bodyPr wrap="square" rtlCol="0">
                <a:spAutoFit/>
              </a:bodyPr>
              <a:lstStyle/>
              <a:p>
                <a:r>
                  <a:rPr lang="en-GB" sz="2400" b="1" dirty="0">
                    <a:solidFill>
                      <a:srgbClr val="C00000"/>
                    </a:solidFill>
                  </a:rPr>
                  <a:t>4</a:t>
                </a:r>
              </a:p>
            </p:txBody>
          </p:sp>
          <p:sp>
            <p:nvSpPr>
              <p:cNvPr id="17" name="TextBox 16">
                <a:extLst>
                  <a:ext uri="{FF2B5EF4-FFF2-40B4-BE49-F238E27FC236}">
                    <a16:creationId xmlns:a16="http://schemas.microsoft.com/office/drawing/2014/main" id="{9B00159B-561F-4A9A-893D-36C94F567D62}"/>
                  </a:ext>
                </a:extLst>
              </p:cNvPr>
              <p:cNvSpPr txBox="1"/>
              <p:nvPr/>
            </p:nvSpPr>
            <p:spPr>
              <a:xfrm>
                <a:off x="5076000" y="3456000"/>
                <a:ext cx="696686" cy="461665"/>
              </a:xfrm>
              <a:prstGeom prst="rect">
                <a:avLst/>
              </a:prstGeom>
              <a:noFill/>
            </p:spPr>
            <p:txBody>
              <a:bodyPr wrap="square" rtlCol="0">
                <a:spAutoFit/>
              </a:bodyPr>
              <a:lstStyle/>
              <a:p>
                <a:r>
                  <a:rPr lang="en-GB" sz="2400" b="1" dirty="0">
                    <a:solidFill>
                      <a:srgbClr val="C00000"/>
                    </a:solidFill>
                  </a:rPr>
                  <a:t>1</a:t>
                </a:r>
              </a:p>
            </p:txBody>
          </p:sp>
          <p:sp>
            <p:nvSpPr>
              <p:cNvPr id="18" name="TextBox 17">
                <a:extLst>
                  <a:ext uri="{FF2B5EF4-FFF2-40B4-BE49-F238E27FC236}">
                    <a16:creationId xmlns:a16="http://schemas.microsoft.com/office/drawing/2014/main" id="{7312C740-1CB7-454C-B2A9-F6DDB0BB8A7D}"/>
                  </a:ext>
                </a:extLst>
              </p:cNvPr>
              <p:cNvSpPr txBox="1"/>
              <p:nvPr/>
            </p:nvSpPr>
            <p:spPr>
              <a:xfrm>
                <a:off x="6804000" y="2988000"/>
                <a:ext cx="696686" cy="461665"/>
              </a:xfrm>
              <a:prstGeom prst="rect">
                <a:avLst/>
              </a:prstGeom>
              <a:noFill/>
            </p:spPr>
            <p:txBody>
              <a:bodyPr wrap="square" rtlCol="0">
                <a:spAutoFit/>
              </a:bodyPr>
              <a:lstStyle/>
              <a:p>
                <a:r>
                  <a:rPr lang="en-GB" sz="2400" b="1" dirty="0">
                    <a:solidFill>
                      <a:srgbClr val="C00000"/>
                    </a:solidFill>
                  </a:rPr>
                  <a:t>8</a:t>
                </a:r>
              </a:p>
            </p:txBody>
          </p:sp>
          <p:sp>
            <p:nvSpPr>
              <p:cNvPr id="19" name="TextBox 18">
                <a:extLst>
                  <a:ext uri="{FF2B5EF4-FFF2-40B4-BE49-F238E27FC236}">
                    <a16:creationId xmlns:a16="http://schemas.microsoft.com/office/drawing/2014/main" id="{27E2BC32-2E8C-42E6-A8A5-7E919819626F}"/>
                  </a:ext>
                </a:extLst>
              </p:cNvPr>
              <p:cNvSpPr txBox="1"/>
              <p:nvPr/>
            </p:nvSpPr>
            <p:spPr>
              <a:xfrm>
                <a:off x="8352000" y="2988000"/>
                <a:ext cx="696686" cy="461665"/>
              </a:xfrm>
              <a:prstGeom prst="rect">
                <a:avLst/>
              </a:prstGeom>
              <a:noFill/>
            </p:spPr>
            <p:txBody>
              <a:bodyPr wrap="square" rtlCol="0">
                <a:spAutoFit/>
              </a:bodyPr>
              <a:lstStyle/>
              <a:p>
                <a:r>
                  <a:rPr lang="en-GB" sz="2400" b="1" dirty="0">
                    <a:solidFill>
                      <a:srgbClr val="C00000"/>
                    </a:solidFill>
                  </a:rPr>
                  <a:t>0</a:t>
                </a:r>
              </a:p>
            </p:txBody>
          </p:sp>
          <p:sp>
            <p:nvSpPr>
              <p:cNvPr id="20" name="TextBox 19">
                <a:extLst>
                  <a:ext uri="{FF2B5EF4-FFF2-40B4-BE49-F238E27FC236}">
                    <a16:creationId xmlns:a16="http://schemas.microsoft.com/office/drawing/2014/main" id="{5695515A-76E2-4555-ACE2-86806F17B89D}"/>
                  </a:ext>
                </a:extLst>
              </p:cNvPr>
              <p:cNvSpPr txBox="1"/>
              <p:nvPr/>
            </p:nvSpPr>
            <p:spPr>
              <a:xfrm>
                <a:off x="9828000" y="2988000"/>
                <a:ext cx="696686" cy="461665"/>
              </a:xfrm>
              <a:prstGeom prst="rect">
                <a:avLst/>
              </a:prstGeom>
              <a:noFill/>
            </p:spPr>
            <p:txBody>
              <a:bodyPr wrap="square" rtlCol="0">
                <a:spAutoFit/>
              </a:bodyPr>
              <a:lstStyle/>
              <a:p>
                <a:r>
                  <a:rPr lang="en-GB" sz="2400" b="1" dirty="0">
                    <a:solidFill>
                      <a:srgbClr val="C00000"/>
                    </a:solidFill>
                  </a:rPr>
                  <a:t>3</a:t>
                </a:r>
              </a:p>
            </p:txBody>
          </p:sp>
          <p:sp>
            <p:nvSpPr>
              <p:cNvPr id="21" name="TextBox 20">
                <a:extLst>
                  <a:ext uri="{FF2B5EF4-FFF2-40B4-BE49-F238E27FC236}">
                    <a16:creationId xmlns:a16="http://schemas.microsoft.com/office/drawing/2014/main" id="{66250161-CA4A-49BA-A892-901970E3E4FF}"/>
                  </a:ext>
                </a:extLst>
              </p:cNvPr>
              <p:cNvSpPr txBox="1"/>
              <p:nvPr/>
            </p:nvSpPr>
            <p:spPr>
              <a:xfrm>
                <a:off x="6804000" y="3456000"/>
                <a:ext cx="696686" cy="461665"/>
              </a:xfrm>
              <a:prstGeom prst="rect">
                <a:avLst/>
              </a:prstGeom>
              <a:noFill/>
            </p:spPr>
            <p:txBody>
              <a:bodyPr wrap="square" rtlCol="0">
                <a:spAutoFit/>
              </a:bodyPr>
              <a:lstStyle/>
              <a:p>
                <a:r>
                  <a:rPr lang="en-GB" sz="2400" b="1" dirty="0">
                    <a:solidFill>
                      <a:srgbClr val="C00000"/>
                    </a:solidFill>
                  </a:rPr>
                  <a:t>6</a:t>
                </a:r>
              </a:p>
            </p:txBody>
          </p:sp>
          <p:sp>
            <p:nvSpPr>
              <p:cNvPr id="23" name="TextBox 22">
                <a:extLst>
                  <a:ext uri="{FF2B5EF4-FFF2-40B4-BE49-F238E27FC236}">
                    <a16:creationId xmlns:a16="http://schemas.microsoft.com/office/drawing/2014/main" id="{2B45465E-1B83-44DC-B2B3-0EB15A682BEB}"/>
                  </a:ext>
                </a:extLst>
              </p:cNvPr>
              <p:cNvSpPr txBox="1"/>
              <p:nvPr/>
            </p:nvSpPr>
            <p:spPr>
              <a:xfrm>
                <a:off x="8352000" y="3456000"/>
                <a:ext cx="696686" cy="461665"/>
              </a:xfrm>
              <a:prstGeom prst="rect">
                <a:avLst/>
              </a:prstGeom>
              <a:noFill/>
            </p:spPr>
            <p:txBody>
              <a:bodyPr wrap="square" rtlCol="0">
                <a:spAutoFit/>
              </a:bodyPr>
              <a:lstStyle/>
              <a:p>
                <a:r>
                  <a:rPr lang="en-GB" sz="2400" b="1" dirty="0">
                    <a:solidFill>
                      <a:srgbClr val="C00000"/>
                    </a:solidFill>
                  </a:rPr>
                  <a:t>8</a:t>
                </a:r>
              </a:p>
            </p:txBody>
          </p:sp>
          <p:sp>
            <p:nvSpPr>
              <p:cNvPr id="24" name="TextBox 23">
                <a:extLst>
                  <a:ext uri="{FF2B5EF4-FFF2-40B4-BE49-F238E27FC236}">
                    <a16:creationId xmlns:a16="http://schemas.microsoft.com/office/drawing/2014/main" id="{2313D870-DA66-4A71-B2AD-E44A4562B370}"/>
                  </a:ext>
                </a:extLst>
              </p:cNvPr>
              <p:cNvSpPr txBox="1"/>
              <p:nvPr/>
            </p:nvSpPr>
            <p:spPr>
              <a:xfrm>
                <a:off x="9828000" y="3456000"/>
                <a:ext cx="696686" cy="461665"/>
              </a:xfrm>
              <a:prstGeom prst="rect">
                <a:avLst/>
              </a:prstGeom>
              <a:noFill/>
            </p:spPr>
            <p:txBody>
              <a:bodyPr wrap="square" rtlCol="0">
                <a:spAutoFit/>
              </a:bodyPr>
              <a:lstStyle/>
              <a:p>
                <a:r>
                  <a:rPr lang="en-GB" sz="2400" b="1" dirty="0">
                    <a:solidFill>
                      <a:srgbClr val="C00000"/>
                    </a:solidFill>
                  </a:rPr>
                  <a:t>9</a:t>
                </a:r>
              </a:p>
            </p:txBody>
          </p:sp>
        </p:grpSp>
        <p:sp>
          <p:nvSpPr>
            <p:cNvPr id="25" name="TextBox 24">
              <a:extLst>
                <a:ext uri="{FF2B5EF4-FFF2-40B4-BE49-F238E27FC236}">
                  <a16:creationId xmlns:a16="http://schemas.microsoft.com/office/drawing/2014/main" id="{E0C625D9-19D5-45E4-8131-DE32C36F0AC6}"/>
                </a:ext>
              </a:extLst>
            </p:cNvPr>
            <p:cNvSpPr txBox="1"/>
            <p:nvPr/>
          </p:nvSpPr>
          <p:spPr>
            <a:xfrm>
              <a:off x="3015386" y="2181161"/>
              <a:ext cx="1578415" cy="369332"/>
            </a:xfrm>
            <a:prstGeom prst="rect">
              <a:avLst/>
            </a:prstGeom>
            <a:solidFill>
              <a:schemeClr val="bg1"/>
            </a:solidFill>
          </p:spPr>
          <p:txBody>
            <a:bodyPr wrap="square" rtlCol="0">
              <a:spAutoFit/>
            </a:bodyPr>
            <a:lstStyle/>
            <a:p>
              <a:pPr algn="ctr"/>
              <a:r>
                <a:rPr lang="en-GB" b="1" dirty="0"/>
                <a:t>Player 1</a:t>
              </a:r>
            </a:p>
          </p:txBody>
        </p:sp>
        <p:sp>
          <p:nvSpPr>
            <p:cNvPr id="26" name="TextBox 25">
              <a:extLst>
                <a:ext uri="{FF2B5EF4-FFF2-40B4-BE49-F238E27FC236}">
                  <a16:creationId xmlns:a16="http://schemas.microsoft.com/office/drawing/2014/main" id="{6B903AD3-5017-4704-BE02-3AC8D5D62F31}"/>
                </a:ext>
              </a:extLst>
            </p:cNvPr>
            <p:cNvSpPr txBox="1"/>
            <p:nvPr/>
          </p:nvSpPr>
          <p:spPr>
            <a:xfrm>
              <a:off x="7698438" y="2210185"/>
              <a:ext cx="1578415" cy="369332"/>
            </a:xfrm>
            <a:prstGeom prst="rect">
              <a:avLst/>
            </a:prstGeom>
            <a:solidFill>
              <a:schemeClr val="bg1"/>
            </a:solidFill>
          </p:spPr>
          <p:txBody>
            <a:bodyPr wrap="square" rtlCol="0">
              <a:spAutoFit/>
            </a:bodyPr>
            <a:lstStyle/>
            <a:p>
              <a:pPr algn="ctr"/>
              <a:r>
                <a:rPr lang="en-GB" b="1" dirty="0"/>
                <a:t>Player 2</a:t>
              </a:r>
            </a:p>
          </p:txBody>
        </p:sp>
      </p:grpSp>
      <p:sp>
        <p:nvSpPr>
          <p:cNvPr id="27" name="Speech Bubble: Rectangle with Corners Rounded 10">
            <a:extLst>
              <a:ext uri="{FF2B5EF4-FFF2-40B4-BE49-F238E27FC236}">
                <a16:creationId xmlns:a16="http://schemas.microsoft.com/office/drawing/2014/main" id="{1451A887-2499-49A6-BF00-7EAB2E7997E2}"/>
              </a:ext>
            </a:extLst>
          </p:cNvPr>
          <p:cNvSpPr/>
          <p:nvPr/>
        </p:nvSpPr>
        <p:spPr>
          <a:xfrm>
            <a:off x="4512569" y="4300631"/>
            <a:ext cx="3737399" cy="1358312"/>
          </a:xfrm>
          <a:prstGeom prst="wedgeEllipseCallout">
            <a:avLst>
              <a:gd name="adj1" fmla="val 70502"/>
              <a:gd name="adj2" fmla="val -2957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tx1"/>
                </a:solidFill>
              </a:rPr>
              <a:t>The winner is the person whose answer is </a:t>
            </a:r>
            <a:r>
              <a:rPr lang="en-GB" sz="2000" b="1" dirty="0">
                <a:solidFill>
                  <a:srgbClr val="C00000"/>
                </a:solidFill>
              </a:rPr>
              <a:t>closest to 50.</a:t>
            </a:r>
          </a:p>
        </p:txBody>
      </p:sp>
    </p:spTree>
    <p:extLst>
      <p:ext uri="{BB962C8B-B14F-4D97-AF65-F5344CB8AC3E}">
        <p14:creationId xmlns:p14="http://schemas.microsoft.com/office/powerpoint/2010/main" val="199389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23</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a:t>Year 4</a:t>
            </a:r>
            <a:endParaRPr lang="en-GB" dirty="0"/>
          </a:p>
        </p:txBody>
      </p:sp>
      <p:sp>
        <p:nvSpPr>
          <p:cNvPr id="22" name="Rectangle 21">
            <a:extLst>
              <a:ext uri="{FF2B5EF4-FFF2-40B4-BE49-F238E27FC236}">
                <a16:creationId xmlns:a16="http://schemas.microsoft.com/office/drawing/2014/main" id="{6A077941-6100-4416-B96D-ACBE8A2F59E6}"/>
              </a:ext>
            </a:extLst>
          </p:cNvPr>
          <p:cNvSpPr/>
          <p:nvPr/>
        </p:nvSpPr>
        <p:spPr>
          <a:xfrm>
            <a:off x="169333" y="117423"/>
            <a:ext cx="82888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3:</a:t>
            </a:r>
            <a:r>
              <a:rPr lang="en-GB" sz="1600" dirty="0">
                <a:solidFill>
                  <a:schemeClr val="accent5">
                    <a:lumMod val="50000"/>
                  </a:schemeClr>
                </a:solidFill>
              </a:rPr>
              <a:t> </a:t>
            </a:r>
            <a:r>
              <a:rPr lang="en-GB" sz="1600" b="1" dirty="0">
                <a:solidFill>
                  <a:schemeClr val="accent5">
                    <a:lumMod val="75000"/>
                  </a:schemeClr>
                </a:solidFill>
              </a:rPr>
              <a:t>Using counting up (Frog) to subtract and check with addition.</a:t>
            </a:r>
          </a:p>
        </p:txBody>
      </p:sp>
      <p:sp>
        <p:nvSpPr>
          <p:cNvPr id="5" name="Content Placeholder 2">
            <a:extLst>
              <a:ext uri="{FF2B5EF4-FFF2-40B4-BE49-F238E27FC236}">
                <a16:creationId xmlns:a16="http://schemas.microsoft.com/office/drawing/2014/main" id="{B03904E6-B072-4115-9344-AA2A32A6B26B}"/>
              </a:ext>
            </a:extLst>
          </p:cNvPr>
          <p:cNvSpPr txBox="1">
            <a:spLocks/>
          </p:cNvSpPr>
          <p:nvPr/>
        </p:nvSpPr>
        <p:spPr>
          <a:xfrm>
            <a:off x="838200" y="1710761"/>
            <a:ext cx="1038684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700" dirty="0">
              <a:solidFill>
                <a:srgbClr val="44546A">
                  <a:lumMod val="75000"/>
                </a:srgbClr>
              </a:solidFill>
            </a:endParaRPr>
          </a:p>
          <a:p>
            <a:endParaRPr lang="en-GB" sz="1700" dirty="0"/>
          </a:p>
          <a:p>
            <a:endParaRPr lang="en-GB" sz="1700" dirty="0"/>
          </a:p>
          <a:p>
            <a:endParaRPr lang="en-GB" sz="1700" dirty="0"/>
          </a:p>
          <a:p>
            <a:endParaRPr lang="en-GB" sz="1700" dirty="0"/>
          </a:p>
        </p:txBody>
      </p:sp>
      <p:cxnSp>
        <p:nvCxnSpPr>
          <p:cNvPr id="6" name="Straight Connector 5">
            <a:extLst>
              <a:ext uri="{FF2B5EF4-FFF2-40B4-BE49-F238E27FC236}">
                <a16:creationId xmlns:a16="http://schemas.microsoft.com/office/drawing/2014/main" id="{8B70EB9F-CA0B-4A5B-8429-AB3A2CB0EB7E}"/>
              </a:ext>
            </a:extLst>
          </p:cNvPr>
          <p:cNvCxnSpPr>
            <a:cxnSpLocks/>
          </p:cNvCxnSpPr>
          <p:nvPr/>
        </p:nvCxnSpPr>
        <p:spPr>
          <a:xfrm>
            <a:off x="260023" y="5018057"/>
            <a:ext cx="8167651" cy="49143"/>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7" name="Straight Connector 6">
            <a:extLst>
              <a:ext uri="{FF2B5EF4-FFF2-40B4-BE49-F238E27FC236}">
                <a16:creationId xmlns:a16="http://schemas.microsoft.com/office/drawing/2014/main" id="{84995C43-2BCE-4D14-8B72-03A0AD353370}"/>
              </a:ext>
            </a:extLst>
          </p:cNvPr>
          <p:cNvCxnSpPr/>
          <p:nvPr/>
        </p:nvCxnSpPr>
        <p:spPr>
          <a:xfrm flipH="1">
            <a:off x="605367" y="5032423"/>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8" name="TextBox 7">
            <a:extLst>
              <a:ext uri="{FF2B5EF4-FFF2-40B4-BE49-F238E27FC236}">
                <a16:creationId xmlns:a16="http://schemas.microsoft.com/office/drawing/2014/main" id="{954166EB-3E7E-41DC-90D6-B426C017BEB2}"/>
              </a:ext>
            </a:extLst>
          </p:cNvPr>
          <p:cNvSpPr txBox="1"/>
          <p:nvPr/>
        </p:nvSpPr>
        <p:spPr>
          <a:xfrm>
            <a:off x="185820" y="5196882"/>
            <a:ext cx="8390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2060"/>
                </a:solidFill>
                <a:effectLst/>
                <a:uLnTx/>
                <a:uFillTx/>
                <a:latin typeface="Calibri" panose="020F0502020204030204"/>
                <a:ea typeface="+mn-ea"/>
                <a:cs typeface="+mn-cs"/>
              </a:rPr>
              <a:t>275</a:t>
            </a:r>
            <a:endParaRPr kumimoji="0" lang="en-GB" sz="17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5ED71607-2B4E-4D26-AD52-4A788A574162}"/>
              </a:ext>
            </a:extLst>
          </p:cNvPr>
          <p:cNvGrpSpPr/>
          <p:nvPr/>
        </p:nvGrpSpPr>
        <p:grpSpPr>
          <a:xfrm>
            <a:off x="573705" y="4102868"/>
            <a:ext cx="3687338" cy="915189"/>
            <a:chOff x="1423518" y="3765986"/>
            <a:chExt cx="8473427" cy="915189"/>
          </a:xfrm>
        </p:grpSpPr>
        <p:sp>
          <p:nvSpPr>
            <p:cNvPr id="11" name="Freeform: Shape 17">
              <a:extLst>
                <a:ext uri="{FF2B5EF4-FFF2-40B4-BE49-F238E27FC236}">
                  <a16:creationId xmlns:a16="http://schemas.microsoft.com/office/drawing/2014/main" id="{219A6002-42A0-447D-A0B0-685062A6A743}"/>
                </a:ext>
              </a:extLst>
            </p:cNvPr>
            <p:cNvSpPr/>
            <p:nvPr/>
          </p:nvSpPr>
          <p:spPr>
            <a:xfrm>
              <a:off x="1423518" y="4148269"/>
              <a:ext cx="8473427" cy="532906"/>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1DEA5BD-A070-402B-8C36-0D5989F25C92}"/>
                </a:ext>
              </a:extLst>
            </p:cNvPr>
            <p:cNvSpPr txBox="1"/>
            <p:nvPr/>
          </p:nvSpPr>
          <p:spPr>
            <a:xfrm>
              <a:off x="3863407" y="3765986"/>
              <a:ext cx="3850947"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noProof="0" dirty="0">
                  <a:solidFill>
                    <a:srgbClr val="C00000"/>
                  </a:solidFill>
                  <a:latin typeface="Calibri" panose="020F0502020204030204"/>
                </a:rPr>
                <a:t>25</a:t>
              </a:r>
              <a:endParaRPr kumimoji="0" lang="en-GB" sz="1700" b="0" i="0" u="none" strike="noStrike" kern="1200" cap="none" spc="0" normalizeH="0" baseline="0" noProof="0" dirty="0">
                <a:ln>
                  <a:noFill/>
                </a:ln>
                <a:solidFill>
                  <a:srgbClr val="C00000"/>
                </a:solidFill>
                <a:effectLst/>
                <a:uLnTx/>
                <a:uFillTx/>
                <a:latin typeface="Calibri" panose="020F0502020204030204"/>
              </a:endParaRPr>
            </a:p>
          </p:txBody>
        </p:sp>
      </p:grpSp>
      <p:grpSp>
        <p:nvGrpSpPr>
          <p:cNvPr id="13" name="Group 12">
            <a:extLst>
              <a:ext uri="{FF2B5EF4-FFF2-40B4-BE49-F238E27FC236}">
                <a16:creationId xmlns:a16="http://schemas.microsoft.com/office/drawing/2014/main" id="{700860EE-9C37-4531-B4DF-CB6A74C4AC8C}"/>
              </a:ext>
            </a:extLst>
          </p:cNvPr>
          <p:cNvGrpSpPr/>
          <p:nvPr/>
        </p:nvGrpSpPr>
        <p:grpSpPr>
          <a:xfrm>
            <a:off x="3404653" y="2940791"/>
            <a:ext cx="4742547" cy="2097744"/>
            <a:chOff x="6307634" y="2603909"/>
            <a:chExt cx="1493352" cy="2097744"/>
          </a:xfrm>
        </p:grpSpPr>
        <p:grpSp>
          <p:nvGrpSpPr>
            <p:cNvPr id="14" name="Group 13">
              <a:extLst>
                <a:ext uri="{FF2B5EF4-FFF2-40B4-BE49-F238E27FC236}">
                  <a16:creationId xmlns:a16="http://schemas.microsoft.com/office/drawing/2014/main" id="{DEA6C5A9-F7C1-49AD-8C5B-5F4A536F0667}"/>
                </a:ext>
              </a:extLst>
            </p:cNvPr>
            <p:cNvGrpSpPr/>
            <p:nvPr/>
          </p:nvGrpSpPr>
          <p:grpSpPr>
            <a:xfrm>
              <a:off x="6577300" y="3667579"/>
              <a:ext cx="1223686" cy="1034074"/>
              <a:chOff x="9231134" y="3411130"/>
              <a:chExt cx="1560169" cy="1316596"/>
            </a:xfrm>
          </p:grpSpPr>
          <p:sp>
            <p:nvSpPr>
              <p:cNvPr id="16" name="Freeform: Shape 18">
                <a:extLst>
                  <a:ext uri="{FF2B5EF4-FFF2-40B4-BE49-F238E27FC236}">
                    <a16:creationId xmlns:a16="http://schemas.microsoft.com/office/drawing/2014/main" id="{8833F334-7BAC-423C-BA7A-F52D2DAFD24D}"/>
                  </a:ext>
                </a:extLst>
              </p:cNvPr>
              <p:cNvSpPr/>
              <p:nvPr/>
            </p:nvSpPr>
            <p:spPr>
              <a:xfrm>
                <a:off x="9231134" y="3898270"/>
                <a:ext cx="1560169" cy="829456"/>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F65537D-116A-4C28-9AF9-69194FF8BEC0}"/>
                  </a:ext>
                </a:extLst>
              </p:cNvPr>
              <p:cNvSpPr txBox="1"/>
              <p:nvPr/>
            </p:nvSpPr>
            <p:spPr>
              <a:xfrm>
                <a:off x="9584647" y="3411130"/>
                <a:ext cx="856932" cy="4506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dirty="0">
                    <a:solidFill>
                      <a:srgbClr val="C00000"/>
                    </a:solidFill>
                    <a:latin typeface="Calibri" panose="020F0502020204030204"/>
                  </a:rPr>
                  <a:t>41</a:t>
                </a:r>
                <a:endParaRPr kumimoji="0" lang="en-GB" sz="1700" b="0" i="0" u="none" strike="noStrike" kern="1200" cap="none" spc="0" normalizeH="0" baseline="0" noProof="0" dirty="0">
                  <a:ln>
                    <a:noFill/>
                  </a:ln>
                  <a:solidFill>
                    <a:srgbClr val="C00000"/>
                  </a:solidFill>
                  <a:effectLst/>
                  <a:uLnTx/>
                  <a:uFillTx/>
                  <a:latin typeface="Calibri" panose="020F0502020204030204"/>
                </a:endParaRPr>
              </a:p>
            </p:txBody>
          </p:sp>
        </p:grpSp>
        <p:sp>
          <p:nvSpPr>
            <p:cNvPr id="15" name="Speech Bubble: Rectangle with Corners Rounded 10">
              <a:extLst>
                <a:ext uri="{FF2B5EF4-FFF2-40B4-BE49-F238E27FC236}">
                  <a16:creationId xmlns:a16="http://schemas.microsoft.com/office/drawing/2014/main" id="{92BD5569-0568-4707-8D4D-BE84A3733C1E}"/>
                </a:ext>
              </a:extLst>
            </p:cNvPr>
            <p:cNvSpPr/>
            <p:nvPr/>
          </p:nvSpPr>
          <p:spPr>
            <a:xfrm>
              <a:off x="6307634" y="2603909"/>
              <a:ext cx="818444" cy="746863"/>
            </a:xfrm>
            <a:prstGeom prst="wedgeEllipseCallout">
              <a:avLst>
                <a:gd name="adj1" fmla="val 48725"/>
                <a:gd name="adj2" fmla="val 10605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700" b="1" dirty="0">
                  <a:solidFill>
                    <a:srgbClr val="253746"/>
                  </a:solidFill>
                </a:rPr>
                <a:t>… jump </a:t>
              </a:r>
              <a:r>
                <a:rPr lang="en-GB" sz="1700" b="1" dirty="0">
                  <a:solidFill>
                    <a:srgbClr val="C00000"/>
                  </a:solidFill>
                </a:rPr>
                <a:t>41</a:t>
              </a:r>
              <a:r>
                <a:rPr lang="en-GB" sz="1700" b="1" dirty="0">
                  <a:solidFill>
                    <a:srgbClr val="253746"/>
                  </a:solidFill>
                </a:rPr>
                <a:t> more to 341.</a:t>
              </a:r>
              <a:endParaRPr lang="en-GB" sz="1700" b="1" dirty="0">
                <a:solidFill>
                  <a:srgbClr val="C00000"/>
                </a:solidFill>
              </a:endParaRPr>
            </a:p>
          </p:txBody>
        </p:sp>
      </p:grpSp>
      <p:sp>
        <p:nvSpPr>
          <p:cNvPr id="18" name="Speech Bubble: Rectangle with Corners Rounded 10">
            <a:extLst>
              <a:ext uri="{FF2B5EF4-FFF2-40B4-BE49-F238E27FC236}">
                <a16:creationId xmlns:a16="http://schemas.microsoft.com/office/drawing/2014/main" id="{4CEB847B-D1F4-44A5-B0A3-03E6699585D6}"/>
              </a:ext>
            </a:extLst>
          </p:cNvPr>
          <p:cNvSpPr/>
          <p:nvPr/>
        </p:nvSpPr>
        <p:spPr>
          <a:xfrm>
            <a:off x="158750" y="592533"/>
            <a:ext cx="2953418" cy="923410"/>
          </a:xfrm>
          <a:prstGeom prst="wedgeEllipseCallout">
            <a:avLst>
              <a:gd name="adj1" fmla="val -46567"/>
              <a:gd name="adj2" fmla="val -4537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700" b="1" dirty="0">
                <a:solidFill>
                  <a:srgbClr val="253746"/>
                </a:solidFill>
              </a:rPr>
              <a:t>Let’s check Player 1 </a:t>
            </a:r>
            <a:r>
              <a:rPr lang="en-GB" sz="2000" b="1" dirty="0">
                <a:solidFill>
                  <a:schemeClr val="tx2">
                    <a:lumMod val="75000"/>
                  </a:schemeClr>
                </a:solidFill>
              </a:rPr>
              <a:t>341 – 275.</a:t>
            </a:r>
            <a:endParaRPr lang="en-GB" sz="1700" b="1" dirty="0">
              <a:solidFill>
                <a:schemeClr val="tx2">
                  <a:lumMod val="75000"/>
                </a:schemeClr>
              </a:solidFill>
            </a:endParaRPr>
          </a:p>
        </p:txBody>
      </p:sp>
      <p:cxnSp>
        <p:nvCxnSpPr>
          <p:cNvPr id="19" name="Straight Connector 18">
            <a:extLst>
              <a:ext uri="{FF2B5EF4-FFF2-40B4-BE49-F238E27FC236}">
                <a16:creationId xmlns:a16="http://schemas.microsoft.com/office/drawing/2014/main" id="{159E0A18-D6C3-4A97-8E10-4E5DB51D86DA}"/>
              </a:ext>
            </a:extLst>
          </p:cNvPr>
          <p:cNvCxnSpPr/>
          <p:nvPr/>
        </p:nvCxnSpPr>
        <p:spPr>
          <a:xfrm flipH="1">
            <a:off x="8147201" y="5079408"/>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0" name="TextBox 19">
            <a:extLst>
              <a:ext uri="{FF2B5EF4-FFF2-40B4-BE49-F238E27FC236}">
                <a16:creationId xmlns:a16="http://schemas.microsoft.com/office/drawing/2014/main" id="{952EE64F-7001-417A-BD0C-949F64C8DF08}"/>
              </a:ext>
            </a:extLst>
          </p:cNvPr>
          <p:cNvSpPr txBox="1"/>
          <p:nvPr/>
        </p:nvSpPr>
        <p:spPr>
          <a:xfrm>
            <a:off x="7720994" y="5245008"/>
            <a:ext cx="79334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002060"/>
                </a:solidFill>
                <a:latin typeface="Calibri" panose="020F0502020204030204"/>
              </a:rPr>
              <a:t>341</a:t>
            </a:r>
            <a:endParaRPr kumimoji="0" lang="en-GB" b="1" i="0" u="none" strike="noStrike" kern="1200" cap="none" spc="0" normalizeH="0" baseline="0" noProof="0" dirty="0">
              <a:ln>
                <a:noFill/>
              </a:ln>
              <a:solidFill>
                <a:srgbClr val="002060"/>
              </a:solidFill>
              <a:effectLst/>
              <a:uLnTx/>
              <a:uFillTx/>
              <a:latin typeface="Calibri" panose="020F0502020204030204"/>
            </a:endParaRPr>
          </a:p>
        </p:txBody>
      </p:sp>
      <p:grpSp>
        <p:nvGrpSpPr>
          <p:cNvPr id="21" name="Group 20">
            <a:extLst>
              <a:ext uri="{FF2B5EF4-FFF2-40B4-BE49-F238E27FC236}">
                <a16:creationId xmlns:a16="http://schemas.microsoft.com/office/drawing/2014/main" id="{58C109F5-461C-4B76-BF5B-D7846AD4C580}"/>
              </a:ext>
            </a:extLst>
          </p:cNvPr>
          <p:cNvGrpSpPr/>
          <p:nvPr/>
        </p:nvGrpSpPr>
        <p:grpSpPr>
          <a:xfrm>
            <a:off x="3910574" y="5031282"/>
            <a:ext cx="793349" cy="519543"/>
            <a:chOff x="9043869" y="4708747"/>
            <a:chExt cx="793349" cy="519543"/>
          </a:xfrm>
        </p:grpSpPr>
        <p:cxnSp>
          <p:nvCxnSpPr>
            <p:cNvPr id="23" name="Straight Connector 22">
              <a:extLst>
                <a:ext uri="{FF2B5EF4-FFF2-40B4-BE49-F238E27FC236}">
                  <a16:creationId xmlns:a16="http://schemas.microsoft.com/office/drawing/2014/main" id="{2E9E4062-2E73-404B-BCD1-A95C2BDAA8AD}"/>
                </a:ext>
              </a:extLst>
            </p:cNvPr>
            <p:cNvCxnSpPr/>
            <p:nvPr/>
          </p:nvCxnSpPr>
          <p:spPr>
            <a:xfrm flipH="1">
              <a:off x="9394338" y="4708747"/>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4" name="TextBox 23">
              <a:extLst>
                <a:ext uri="{FF2B5EF4-FFF2-40B4-BE49-F238E27FC236}">
                  <a16:creationId xmlns:a16="http://schemas.microsoft.com/office/drawing/2014/main" id="{9499DFF1-A8B3-46EB-B280-D5B22DDCAEE3}"/>
                </a:ext>
              </a:extLst>
            </p:cNvPr>
            <p:cNvSpPr txBox="1"/>
            <p:nvPr/>
          </p:nvSpPr>
          <p:spPr>
            <a:xfrm>
              <a:off x="9043869" y="4874347"/>
              <a:ext cx="793349"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dirty="0">
                  <a:solidFill>
                    <a:srgbClr val="002060"/>
                  </a:solidFill>
                  <a:latin typeface="Calibri" panose="020F0502020204030204"/>
                </a:rPr>
                <a:t>3</a:t>
              </a:r>
              <a:r>
                <a:rPr lang="en-GB" sz="1700" noProof="0" dirty="0">
                  <a:solidFill>
                    <a:srgbClr val="002060"/>
                  </a:solidFill>
                  <a:latin typeface="Calibri" panose="020F0502020204030204"/>
                </a:rPr>
                <a:t>00</a:t>
              </a:r>
              <a:endParaRPr kumimoji="0" lang="en-GB" sz="1700" b="0" i="0" u="none" strike="noStrike" kern="1200" cap="none" spc="0" normalizeH="0" baseline="0" noProof="0" dirty="0">
                <a:ln>
                  <a:noFill/>
                </a:ln>
                <a:solidFill>
                  <a:srgbClr val="002060"/>
                </a:solidFill>
                <a:effectLst/>
                <a:uLnTx/>
                <a:uFillTx/>
                <a:latin typeface="Calibri" panose="020F0502020204030204"/>
              </a:endParaRPr>
            </a:p>
          </p:txBody>
        </p:sp>
      </p:grpSp>
      <p:sp>
        <p:nvSpPr>
          <p:cNvPr id="26" name="Speech Bubble: Rectangle with Corners Rounded 10">
            <a:extLst>
              <a:ext uri="{FF2B5EF4-FFF2-40B4-BE49-F238E27FC236}">
                <a16:creationId xmlns:a16="http://schemas.microsoft.com/office/drawing/2014/main" id="{73A5A6A0-E0FA-44D2-BBFA-26E640C48111}"/>
              </a:ext>
            </a:extLst>
          </p:cNvPr>
          <p:cNvSpPr/>
          <p:nvPr/>
        </p:nvSpPr>
        <p:spPr>
          <a:xfrm>
            <a:off x="185820" y="2734069"/>
            <a:ext cx="2954338" cy="981566"/>
          </a:xfrm>
          <a:prstGeom prst="wedgeEllipseCallout">
            <a:avLst>
              <a:gd name="adj1" fmla="val 20590"/>
              <a:gd name="adj2" fmla="val 8808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700" b="1" dirty="0">
                <a:solidFill>
                  <a:srgbClr val="253746"/>
                </a:solidFill>
              </a:rPr>
              <a:t>What do you add to </a:t>
            </a:r>
            <a:r>
              <a:rPr lang="en-GB" sz="1700" b="1" dirty="0">
                <a:solidFill>
                  <a:srgbClr val="C00000"/>
                </a:solidFill>
              </a:rPr>
              <a:t>275</a:t>
            </a:r>
            <a:r>
              <a:rPr lang="en-GB" sz="1700" b="1" dirty="0">
                <a:solidFill>
                  <a:srgbClr val="253746"/>
                </a:solidFill>
              </a:rPr>
              <a:t> to make 300?</a:t>
            </a:r>
            <a:endParaRPr lang="en-GB" sz="1700" b="1" dirty="0">
              <a:solidFill>
                <a:srgbClr val="C00000"/>
              </a:solidFill>
            </a:endParaRPr>
          </a:p>
        </p:txBody>
      </p:sp>
      <p:sp>
        <p:nvSpPr>
          <p:cNvPr id="28" name="Speech Bubble: Rectangle with Corners Rounded 10">
            <a:extLst>
              <a:ext uri="{FF2B5EF4-FFF2-40B4-BE49-F238E27FC236}">
                <a16:creationId xmlns:a16="http://schemas.microsoft.com/office/drawing/2014/main" id="{856CCF15-7765-4035-9838-E0AA6B1D0E27}"/>
              </a:ext>
            </a:extLst>
          </p:cNvPr>
          <p:cNvSpPr/>
          <p:nvPr/>
        </p:nvSpPr>
        <p:spPr>
          <a:xfrm>
            <a:off x="3404653" y="936847"/>
            <a:ext cx="2685188" cy="804468"/>
          </a:xfrm>
          <a:prstGeom prst="wedgeEllipseCallout">
            <a:avLst>
              <a:gd name="adj1" fmla="val 58441"/>
              <a:gd name="adj2" fmla="val -3707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700" b="1" dirty="0">
                <a:solidFill>
                  <a:srgbClr val="253746"/>
                </a:solidFill>
              </a:rPr>
              <a:t>Check with addition.</a:t>
            </a:r>
            <a:endParaRPr lang="en-GB" sz="1700" b="1" dirty="0">
              <a:solidFill>
                <a:srgbClr val="C00000"/>
              </a:solidFill>
            </a:endParaRPr>
          </a:p>
        </p:txBody>
      </p:sp>
      <p:grpSp>
        <p:nvGrpSpPr>
          <p:cNvPr id="3" name="Group 2">
            <a:extLst>
              <a:ext uri="{FF2B5EF4-FFF2-40B4-BE49-F238E27FC236}">
                <a16:creationId xmlns:a16="http://schemas.microsoft.com/office/drawing/2014/main" id="{9186FD46-408D-4D20-ACD0-EC0B8C71943E}"/>
              </a:ext>
            </a:extLst>
          </p:cNvPr>
          <p:cNvGrpSpPr/>
          <p:nvPr/>
        </p:nvGrpSpPr>
        <p:grpSpPr>
          <a:xfrm>
            <a:off x="6665863" y="447555"/>
            <a:ext cx="1848121" cy="2069343"/>
            <a:chOff x="6665863" y="447555"/>
            <a:chExt cx="1848121" cy="2069343"/>
          </a:xfrm>
        </p:grpSpPr>
        <p:sp>
          <p:nvSpPr>
            <p:cNvPr id="29" name="Folded Corner 34">
              <a:extLst>
                <a:ext uri="{FF2B5EF4-FFF2-40B4-BE49-F238E27FC236}">
                  <a16:creationId xmlns:a16="http://schemas.microsoft.com/office/drawing/2014/main" id="{750FD7E6-5F52-4C6F-A5D8-C716250018C3}"/>
                </a:ext>
              </a:extLst>
            </p:cNvPr>
            <p:cNvSpPr/>
            <p:nvPr/>
          </p:nvSpPr>
          <p:spPr>
            <a:xfrm>
              <a:off x="6665863" y="447555"/>
              <a:ext cx="1481338"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rgbClr val="253746"/>
                </a:solidFill>
              </a:endParaRPr>
            </a:p>
            <a:p>
              <a:r>
                <a:rPr lang="en-GB" b="1" dirty="0">
                  <a:solidFill>
                    <a:srgbClr val="253746"/>
                  </a:solidFill>
                </a:rPr>
                <a:t>         275</a:t>
              </a:r>
            </a:p>
            <a:p>
              <a:r>
                <a:rPr lang="en-GB" b="1" dirty="0">
                  <a:solidFill>
                    <a:srgbClr val="253746"/>
                  </a:solidFill>
                </a:rPr>
                <a:t>       +  66</a:t>
              </a:r>
            </a:p>
            <a:p>
              <a:r>
                <a:rPr lang="en-GB" b="1" dirty="0">
                  <a:solidFill>
                    <a:srgbClr val="253746"/>
                  </a:solidFill>
                </a:rPr>
                <a:t>         11  </a:t>
              </a:r>
            </a:p>
            <a:p>
              <a:r>
                <a:rPr lang="en-GB" b="1" dirty="0">
                  <a:solidFill>
                    <a:srgbClr val="253746"/>
                  </a:solidFill>
                </a:rPr>
                <a:t>         341 </a:t>
              </a:r>
            </a:p>
          </p:txBody>
        </p:sp>
        <p:cxnSp>
          <p:nvCxnSpPr>
            <p:cNvPr id="30" name="Straight Connector 29">
              <a:extLst>
                <a:ext uri="{FF2B5EF4-FFF2-40B4-BE49-F238E27FC236}">
                  <a16:creationId xmlns:a16="http://schemas.microsoft.com/office/drawing/2014/main" id="{57CBC99B-A279-4664-AA4B-74BF5052F717}"/>
                </a:ext>
              </a:extLst>
            </p:cNvPr>
            <p:cNvCxnSpPr/>
            <p:nvPr/>
          </p:nvCxnSpPr>
          <p:spPr>
            <a:xfrm>
              <a:off x="7095255" y="1773399"/>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9B95E2A-BCE7-47B2-92CE-4FDB1ECF76B4}"/>
                </a:ext>
              </a:extLst>
            </p:cNvPr>
            <p:cNvCxnSpPr/>
            <p:nvPr/>
          </p:nvCxnSpPr>
          <p:spPr>
            <a:xfrm>
              <a:off x="7095255" y="2065315"/>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B701886-2D7B-4DA0-983C-2599E0819656}"/>
                </a:ext>
              </a:extLst>
            </p:cNvPr>
            <p:cNvSpPr txBox="1"/>
            <p:nvPr/>
          </p:nvSpPr>
          <p:spPr>
            <a:xfrm>
              <a:off x="7648486" y="1769542"/>
              <a:ext cx="865498" cy="353943"/>
            </a:xfrm>
            <a:prstGeom prst="rect">
              <a:avLst/>
            </a:prstGeom>
            <a:noFill/>
          </p:spPr>
          <p:txBody>
            <a:bodyPr wrap="square" rtlCol="0">
              <a:spAutoFit/>
            </a:bodyPr>
            <a:lstStyle/>
            <a:p>
              <a:r>
                <a:rPr lang="en-GB" sz="1700" dirty="0">
                  <a:solidFill>
                    <a:schemeClr val="accent6"/>
                  </a:solidFill>
                  <a:sym typeface="Wingdings"/>
                </a:rPr>
                <a:t></a:t>
              </a:r>
              <a:endParaRPr lang="en-GB" sz="1700" dirty="0">
                <a:solidFill>
                  <a:schemeClr val="accent6"/>
                </a:solidFill>
              </a:endParaRPr>
            </a:p>
          </p:txBody>
        </p:sp>
      </p:grpSp>
      <p:sp>
        <p:nvSpPr>
          <p:cNvPr id="33" name="Speech Bubble: Rectangle with Corners Rounded 10">
            <a:extLst>
              <a:ext uri="{FF2B5EF4-FFF2-40B4-BE49-F238E27FC236}">
                <a16:creationId xmlns:a16="http://schemas.microsoft.com/office/drawing/2014/main" id="{A9650F90-50A9-45BF-AC73-4FF118479C19}"/>
              </a:ext>
            </a:extLst>
          </p:cNvPr>
          <p:cNvSpPr/>
          <p:nvPr/>
        </p:nvSpPr>
        <p:spPr>
          <a:xfrm>
            <a:off x="6454685" y="3128411"/>
            <a:ext cx="2532617" cy="808496"/>
          </a:xfrm>
          <a:prstGeom prst="wedgeEllipseCallout">
            <a:avLst>
              <a:gd name="adj1" fmla="val 19126"/>
              <a:gd name="adj2" fmla="val -3325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700" b="1" dirty="0">
                <a:solidFill>
                  <a:schemeClr val="tx1"/>
                </a:solidFill>
              </a:rPr>
              <a:t>Add the jumps.</a:t>
            </a:r>
          </a:p>
          <a:p>
            <a:pPr algn="ctr"/>
            <a:r>
              <a:rPr lang="en-GB" sz="1700" b="1" dirty="0">
                <a:solidFill>
                  <a:srgbClr val="C00000"/>
                </a:solidFill>
              </a:rPr>
              <a:t>25</a:t>
            </a:r>
            <a:r>
              <a:rPr lang="en-GB" sz="1700" b="1" dirty="0">
                <a:solidFill>
                  <a:schemeClr val="tx1"/>
                </a:solidFill>
              </a:rPr>
              <a:t> + </a:t>
            </a:r>
            <a:r>
              <a:rPr lang="en-GB" sz="1700" b="1" dirty="0">
                <a:solidFill>
                  <a:srgbClr val="C00000"/>
                </a:solidFill>
              </a:rPr>
              <a:t>41</a:t>
            </a:r>
            <a:r>
              <a:rPr lang="en-GB" sz="1700" b="1" dirty="0">
                <a:solidFill>
                  <a:schemeClr val="tx1"/>
                </a:solidFill>
              </a:rPr>
              <a:t> = </a:t>
            </a:r>
            <a:r>
              <a:rPr lang="en-GB" sz="1700" b="1" dirty="0">
                <a:solidFill>
                  <a:srgbClr val="C00000"/>
                </a:solidFill>
              </a:rPr>
              <a:t>?</a:t>
            </a:r>
          </a:p>
        </p:txBody>
      </p:sp>
      <p:sp>
        <p:nvSpPr>
          <p:cNvPr id="34" name="Speech Bubble: Rectangle with Corners Rounded 10">
            <a:extLst>
              <a:ext uri="{FF2B5EF4-FFF2-40B4-BE49-F238E27FC236}">
                <a16:creationId xmlns:a16="http://schemas.microsoft.com/office/drawing/2014/main" id="{6BBCC9E9-E039-4FCD-B1FA-2AF388FF7F81}"/>
              </a:ext>
            </a:extLst>
          </p:cNvPr>
          <p:cNvSpPr/>
          <p:nvPr/>
        </p:nvSpPr>
        <p:spPr>
          <a:xfrm rot="20821869">
            <a:off x="1635856" y="5454893"/>
            <a:ext cx="2355446" cy="559697"/>
          </a:xfrm>
          <a:prstGeom prst="homePlate">
            <a:avLst>
              <a:gd name="adj" fmla="val 16478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Mark on 300…</a:t>
            </a:r>
          </a:p>
        </p:txBody>
      </p:sp>
    </p:spTree>
    <p:extLst>
      <p:ext uri="{BB962C8B-B14F-4D97-AF65-F5344CB8AC3E}">
        <p14:creationId xmlns:p14="http://schemas.microsoft.com/office/powerpoint/2010/main" val="1607600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75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7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5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75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75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3"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24</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a:t>Year 4</a:t>
            </a:r>
            <a:endParaRPr lang="en-GB" dirty="0"/>
          </a:p>
        </p:txBody>
      </p:sp>
      <p:sp>
        <p:nvSpPr>
          <p:cNvPr id="22" name="Rectangle 21">
            <a:extLst>
              <a:ext uri="{FF2B5EF4-FFF2-40B4-BE49-F238E27FC236}">
                <a16:creationId xmlns:a16="http://schemas.microsoft.com/office/drawing/2014/main" id="{6A077941-6100-4416-B96D-ACBE8A2F59E6}"/>
              </a:ext>
            </a:extLst>
          </p:cNvPr>
          <p:cNvSpPr/>
          <p:nvPr/>
        </p:nvSpPr>
        <p:spPr>
          <a:xfrm>
            <a:off x="169333" y="117423"/>
            <a:ext cx="82888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3:</a:t>
            </a:r>
            <a:r>
              <a:rPr lang="en-GB" sz="1600" dirty="0">
                <a:solidFill>
                  <a:schemeClr val="accent5">
                    <a:lumMod val="50000"/>
                  </a:schemeClr>
                </a:solidFill>
              </a:rPr>
              <a:t> </a:t>
            </a:r>
            <a:r>
              <a:rPr lang="en-GB" sz="1600" b="1" dirty="0">
                <a:solidFill>
                  <a:schemeClr val="accent5">
                    <a:lumMod val="75000"/>
                  </a:schemeClr>
                </a:solidFill>
              </a:rPr>
              <a:t>Using counting up (Frog) to subtract and check with addition.</a:t>
            </a:r>
          </a:p>
        </p:txBody>
      </p:sp>
      <p:sp>
        <p:nvSpPr>
          <p:cNvPr id="5" name="Content Placeholder 2">
            <a:extLst>
              <a:ext uri="{FF2B5EF4-FFF2-40B4-BE49-F238E27FC236}">
                <a16:creationId xmlns:a16="http://schemas.microsoft.com/office/drawing/2014/main" id="{B03904E6-B072-4115-9344-AA2A32A6B26B}"/>
              </a:ext>
            </a:extLst>
          </p:cNvPr>
          <p:cNvSpPr txBox="1">
            <a:spLocks/>
          </p:cNvSpPr>
          <p:nvPr/>
        </p:nvSpPr>
        <p:spPr>
          <a:xfrm>
            <a:off x="838200" y="1710761"/>
            <a:ext cx="1038684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700" dirty="0">
              <a:solidFill>
                <a:srgbClr val="44546A">
                  <a:lumMod val="75000"/>
                </a:srgbClr>
              </a:solidFill>
            </a:endParaRPr>
          </a:p>
          <a:p>
            <a:endParaRPr lang="en-GB" sz="1700" dirty="0"/>
          </a:p>
          <a:p>
            <a:endParaRPr lang="en-GB" sz="1700" dirty="0"/>
          </a:p>
          <a:p>
            <a:endParaRPr lang="en-GB" sz="1700" dirty="0"/>
          </a:p>
          <a:p>
            <a:endParaRPr lang="en-GB" sz="1700" dirty="0"/>
          </a:p>
        </p:txBody>
      </p:sp>
      <p:cxnSp>
        <p:nvCxnSpPr>
          <p:cNvPr id="6" name="Straight Connector 5">
            <a:extLst>
              <a:ext uri="{FF2B5EF4-FFF2-40B4-BE49-F238E27FC236}">
                <a16:creationId xmlns:a16="http://schemas.microsoft.com/office/drawing/2014/main" id="{8B70EB9F-CA0B-4A5B-8429-AB3A2CB0EB7E}"/>
              </a:ext>
            </a:extLst>
          </p:cNvPr>
          <p:cNvCxnSpPr>
            <a:cxnSpLocks/>
          </p:cNvCxnSpPr>
          <p:nvPr/>
        </p:nvCxnSpPr>
        <p:spPr>
          <a:xfrm>
            <a:off x="260023" y="5018057"/>
            <a:ext cx="8167651" cy="49143"/>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7" name="Straight Connector 6">
            <a:extLst>
              <a:ext uri="{FF2B5EF4-FFF2-40B4-BE49-F238E27FC236}">
                <a16:creationId xmlns:a16="http://schemas.microsoft.com/office/drawing/2014/main" id="{84995C43-2BCE-4D14-8B72-03A0AD353370}"/>
              </a:ext>
            </a:extLst>
          </p:cNvPr>
          <p:cNvCxnSpPr/>
          <p:nvPr/>
        </p:nvCxnSpPr>
        <p:spPr>
          <a:xfrm flipH="1">
            <a:off x="605367" y="5032423"/>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8" name="TextBox 7">
            <a:extLst>
              <a:ext uri="{FF2B5EF4-FFF2-40B4-BE49-F238E27FC236}">
                <a16:creationId xmlns:a16="http://schemas.microsoft.com/office/drawing/2014/main" id="{954166EB-3E7E-41DC-90D6-B426C017BEB2}"/>
              </a:ext>
            </a:extLst>
          </p:cNvPr>
          <p:cNvSpPr txBox="1"/>
          <p:nvPr/>
        </p:nvSpPr>
        <p:spPr>
          <a:xfrm>
            <a:off x="185820" y="5196882"/>
            <a:ext cx="8390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2060"/>
                </a:solidFill>
                <a:effectLst/>
                <a:uLnTx/>
                <a:uFillTx/>
                <a:latin typeface="Calibri" panose="020F0502020204030204"/>
                <a:ea typeface="+mn-ea"/>
                <a:cs typeface="+mn-cs"/>
              </a:rPr>
              <a:t>689</a:t>
            </a:r>
            <a:endParaRPr kumimoji="0" lang="en-GB" sz="17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5ED71607-2B4E-4D26-AD52-4A788A574162}"/>
              </a:ext>
            </a:extLst>
          </p:cNvPr>
          <p:cNvGrpSpPr/>
          <p:nvPr/>
        </p:nvGrpSpPr>
        <p:grpSpPr>
          <a:xfrm>
            <a:off x="573705" y="4102868"/>
            <a:ext cx="3687338" cy="915189"/>
            <a:chOff x="1423518" y="3765986"/>
            <a:chExt cx="8473427" cy="915189"/>
          </a:xfrm>
        </p:grpSpPr>
        <p:sp>
          <p:nvSpPr>
            <p:cNvPr id="11" name="Freeform: Shape 17">
              <a:extLst>
                <a:ext uri="{FF2B5EF4-FFF2-40B4-BE49-F238E27FC236}">
                  <a16:creationId xmlns:a16="http://schemas.microsoft.com/office/drawing/2014/main" id="{219A6002-42A0-447D-A0B0-685062A6A743}"/>
                </a:ext>
              </a:extLst>
            </p:cNvPr>
            <p:cNvSpPr/>
            <p:nvPr/>
          </p:nvSpPr>
          <p:spPr>
            <a:xfrm>
              <a:off x="1423518" y="4148269"/>
              <a:ext cx="8473427" cy="532906"/>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1DEA5BD-A070-402B-8C36-0D5989F25C92}"/>
                </a:ext>
              </a:extLst>
            </p:cNvPr>
            <p:cNvSpPr txBox="1"/>
            <p:nvPr/>
          </p:nvSpPr>
          <p:spPr>
            <a:xfrm>
              <a:off x="3863407" y="3765986"/>
              <a:ext cx="3850947"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noProof="0" dirty="0">
                  <a:solidFill>
                    <a:srgbClr val="C00000"/>
                  </a:solidFill>
                  <a:latin typeface="Calibri" panose="020F0502020204030204"/>
                </a:rPr>
                <a:t>11</a:t>
              </a:r>
              <a:endParaRPr kumimoji="0" lang="en-GB" sz="1700" b="0" i="0" u="none" strike="noStrike" kern="1200" cap="none" spc="0" normalizeH="0" baseline="0" noProof="0" dirty="0">
                <a:ln>
                  <a:noFill/>
                </a:ln>
                <a:solidFill>
                  <a:srgbClr val="C00000"/>
                </a:solidFill>
                <a:effectLst/>
                <a:uLnTx/>
                <a:uFillTx/>
                <a:latin typeface="Calibri" panose="020F0502020204030204"/>
              </a:endParaRPr>
            </a:p>
          </p:txBody>
        </p:sp>
      </p:grpSp>
      <p:grpSp>
        <p:nvGrpSpPr>
          <p:cNvPr id="13" name="Group 12">
            <a:extLst>
              <a:ext uri="{FF2B5EF4-FFF2-40B4-BE49-F238E27FC236}">
                <a16:creationId xmlns:a16="http://schemas.microsoft.com/office/drawing/2014/main" id="{700860EE-9C37-4531-B4DF-CB6A74C4AC8C}"/>
              </a:ext>
            </a:extLst>
          </p:cNvPr>
          <p:cNvGrpSpPr/>
          <p:nvPr/>
        </p:nvGrpSpPr>
        <p:grpSpPr>
          <a:xfrm>
            <a:off x="3404653" y="2940791"/>
            <a:ext cx="4742547" cy="2097744"/>
            <a:chOff x="6307634" y="2603909"/>
            <a:chExt cx="1493352" cy="2097744"/>
          </a:xfrm>
        </p:grpSpPr>
        <p:grpSp>
          <p:nvGrpSpPr>
            <p:cNvPr id="14" name="Group 13">
              <a:extLst>
                <a:ext uri="{FF2B5EF4-FFF2-40B4-BE49-F238E27FC236}">
                  <a16:creationId xmlns:a16="http://schemas.microsoft.com/office/drawing/2014/main" id="{DEA6C5A9-F7C1-49AD-8C5B-5F4A536F0667}"/>
                </a:ext>
              </a:extLst>
            </p:cNvPr>
            <p:cNvGrpSpPr/>
            <p:nvPr/>
          </p:nvGrpSpPr>
          <p:grpSpPr>
            <a:xfrm>
              <a:off x="6577300" y="3667579"/>
              <a:ext cx="1223686" cy="1034074"/>
              <a:chOff x="9231134" y="3411130"/>
              <a:chExt cx="1560169" cy="1316596"/>
            </a:xfrm>
          </p:grpSpPr>
          <p:sp>
            <p:nvSpPr>
              <p:cNvPr id="16" name="Freeform: Shape 18">
                <a:extLst>
                  <a:ext uri="{FF2B5EF4-FFF2-40B4-BE49-F238E27FC236}">
                    <a16:creationId xmlns:a16="http://schemas.microsoft.com/office/drawing/2014/main" id="{8833F334-7BAC-423C-BA7A-F52D2DAFD24D}"/>
                  </a:ext>
                </a:extLst>
              </p:cNvPr>
              <p:cNvSpPr/>
              <p:nvPr/>
            </p:nvSpPr>
            <p:spPr>
              <a:xfrm>
                <a:off x="9231134" y="3898270"/>
                <a:ext cx="1560169" cy="829456"/>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F65537D-116A-4C28-9AF9-69194FF8BEC0}"/>
                  </a:ext>
                </a:extLst>
              </p:cNvPr>
              <p:cNvSpPr txBox="1"/>
              <p:nvPr/>
            </p:nvSpPr>
            <p:spPr>
              <a:xfrm>
                <a:off x="9584647" y="3411130"/>
                <a:ext cx="856932" cy="4506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dirty="0">
                    <a:solidFill>
                      <a:srgbClr val="C00000"/>
                    </a:solidFill>
                    <a:latin typeface="Calibri" panose="020F0502020204030204"/>
                  </a:rPr>
                  <a:t>103</a:t>
                </a:r>
                <a:endParaRPr kumimoji="0" lang="en-GB" sz="1700" b="0" i="0" u="none" strike="noStrike" kern="1200" cap="none" spc="0" normalizeH="0" baseline="0" noProof="0" dirty="0">
                  <a:ln>
                    <a:noFill/>
                  </a:ln>
                  <a:solidFill>
                    <a:srgbClr val="C00000"/>
                  </a:solidFill>
                  <a:effectLst/>
                  <a:uLnTx/>
                  <a:uFillTx/>
                  <a:latin typeface="Calibri" panose="020F0502020204030204"/>
                </a:endParaRPr>
              </a:p>
            </p:txBody>
          </p:sp>
        </p:grpSp>
        <p:sp>
          <p:nvSpPr>
            <p:cNvPr id="15" name="Speech Bubble: Rectangle with Corners Rounded 10">
              <a:extLst>
                <a:ext uri="{FF2B5EF4-FFF2-40B4-BE49-F238E27FC236}">
                  <a16:creationId xmlns:a16="http://schemas.microsoft.com/office/drawing/2014/main" id="{92BD5569-0568-4707-8D4D-BE84A3733C1E}"/>
                </a:ext>
              </a:extLst>
            </p:cNvPr>
            <p:cNvSpPr/>
            <p:nvPr/>
          </p:nvSpPr>
          <p:spPr>
            <a:xfrm>
              <a:off x="6307634" y="2603909"/>
              <a:ext cx="818444" cy="746863"/>
            </a:xfrm>
            <a:prstGeom prst="wedgeEllipseCallout">
              <a:avLst>
                <a:gd name="adj1" fmla="val 48725"/>
                <a:gd name="adj2" fmla="val 10605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700" b="1" dirty="0">
                  <a:solidFill>
                    <a:srgbClr val="253746"/>
                  </a:solidFill>
                </a:rPr>
                <a:t>… jump </a:t>
              </a:r>
              <a:r>
                <a:rPr lang="en-GB" sz="1700" b="1" dirty="0">
                  <a:solidFill>
                    <a:srgbClr val="C00000"/>
                  </a:solidFill>
                </a:rPr>
                <a:t>103</a:t>
              </a:r>
              <a:r>
                <a:rPr lang="en-GB" sz="1700" b="1" dirty="0">
                  <a:solidFill>
                    <a:srgbClr val="253746"/>
                  </a:solidFill>
                </a:rPr>
                <a:t> more to 803.</a:t>
              </a:r>
              <a:endParaRPr lang="en-GB" sz="1700" b="1" dirty="0">
                <a:solidFill>
                  <a:srgbClr val="C00000"/>
                </a:solidFill>
              </a:endParaRPr>
            </a:p>
          </p:txBody>
        </p:sp>
      </p:grpSp>
      <p:sp>
        <p:nvSpPr>
          <p:cNvPr id="18" name="Speech Bubble: Rectangle with Corners Rounded 10">
            <a:extLst>
              <a:ext uri="{FF2B5EF4-FFF2-40B4-BE49-F238E27FC236}">
                <a16:creationId xmlns:a16="http://schemas.microsoft.com/office/drawing/2014/main" id="{4CEB847B-D1F4-44A5-B0A3-03E6699585D6}"/>
              </a:ext>
            </a:extLst>
          </p:cNvPr>
          <p:cNvSpPr/>
          <p:nvPr/>
        </p:nvSpPr>
        <p:spPr>
          <a:xfrm>
            <a:off x="158750" y="592533"/>
            <a:ext cx="2953418" cy="923410"/>
          </a:xfrm>
          <a:prstGeom prst="wedgeEllipseCallout">
            <a:avLst>
              <a:gd name="adj1" fmla="val -46567"/>
              <a:gd name="adj2" fmla="val -4537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700" b="1" dirty="0">
                <a:solidFill>
                  <a:srgbClr val="253746"/>
                </a:solidFill>
              </a:rPr>
              <a:t>Let’s check Player 2 </a:t>
            </a:r>
            <a:r>
              <a:rPr lang="en-GB" sz="2000" b="1" dirty="0">
                <a:solidFill>
                  <a:schemeClr val="tx2">
                    <a:lumMod val="75000"/>
                  </a:schemeClr>
                </a:solidFill>
              </a:rPr>
              <a:t>803 – 689.</a:t>
            </a:r>
            <a:endParaRPr lang="en-GB" sz="1700" b="1" dirty="0">
              <a:solidFill>
                <a:schemeClr val="tx2">
                  <a:lumMod val="75000"/>
                </a:schemeClr>
              </a:solidFill>
            </a:endParaRPr>
          </a:p>
        </p:txBody>
      </p:sp>
      <p:cxnSp>
        <p:nvCxnSpPr>
          <p:cNvPr id="19" name="Straight Connector 18">
            <a:extLst>
              <a:ext uri="{FF2B5EF4-FFF2-40B4-BE49-F238E27FC236}">
                <a16:creationId xmlns:a16="http://schemas.microsoft.com/office/drawing/2014/main" id="{159E0A18-D6C3-4A97-8E10-4E5DB51D86DA}"/>
              </a:ext>
            </a:extLst>
          </p:cNvPr>
          <p:cNvCxnSpPr/>
          <p:nvPr/>
        </p:nvCxnSpPr>
        <p:spPr>
          <a:xfrm flipH="1">
            <a:off x="8147201" y="5079408"/>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0" name="TextBox 19">
            <a:extLst>
              <a:ext uri="{FF2B5EF4-FFF2-40B4-BE49-F238E27FC236}">
                <a16:creationId xmlns:a16="http://schemas.microsoft.com/office/drawing/2014/main" id="{952EE64F-7001-417A-BD0C-949F64C8DF08}"/>
              </a:ext>
            </a:extLst>
          </p:cNvPr>
          <p:cNvSpPr txBox="1"/>
          <p:nvPr/>
        </p:nvSpPr>
        <p:spPr>
          <a:xfrm>
            <a:off x="7720994" y="5245008"/>
            <a:ext cx="79334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002060"/>
                </a:solidFill>
                <a:latin typeface="Calibri" panose="020F0502020204030204"/>
              </a:rPr>
              <a:t>803</a:t>
            </a:r>
            <a:endParaRPr kumimoji="0" lang="en-GB" b="1" i="0" u="none" strike="noStrike" kern="1200" cap="none" spc="0" normalizeH="0" baseline="0" noProof="0" dirty="0">
              <a:ln>
                <a:noFill/>
              </a:ln>
              <a:solidFill>
                <a:srgbClr val="002060"/>
              </a:solidFill>
              <a:effectLst/>
              <a:uLnTx/>
              <a:uFillTx/>
              <a:latin typeface="Calibri" panose="020F0502020204030204"/>
            </a:endParaRPr>
          </a:p>
        </p:txBody>
      </p:sp>
      <p:grpSp>
        <p:nvGrpSpPr>
          <p:cNvPr id="21" name="Group 20">
            <a:extLst>
              <a:ext uri="{FF2B5EF4-FFF2-40B4-BE49-F238E27FC236}">
                <a16:creationId xmlns:a16="http://schemas.microsoft.com/office/drawing/2014/main" id="{58C109F5-461C-4B76-BF5B-D7846AD4C580}"/>
              </a:ext>
            </a:extLst>
          </p:cNvPr>
          <p:cNvGrpSpPr/>
          <p:nvPr/>
        </p:nvGrpSpPr>
        <p:grpSpPr>
          <a:xfrm>
            <a:off x="3910574" y="5031282"/>
            <a:ext cx="793349" cy="519543"/>
            <a:chOff x="9043869" y="4708747"/>
            <a:chExt cx="793349" cy="519543"/>
          </a:xfrm>
        </p:grpSpPr>
        <p:cxnSp>
          <p:nvCxnSpPr>
            <p:cNvPr id="23" name="Straight Connector 22">
              <a:extLst>
                <a:ext uri="{FF2B5EF4-FFF2-40B4-BE49-F238E27FC236}">
                  <a16:creationId xmlns:a16="http://schemas.microsoft.com/office/drawing/2014/main" id="{2E9E4062-2E73-404B-BCD1-A95C2BDAA8AD}"/>
                </a:ext>
              </a:extLst>
            </p:cNvPr>
            <p:cNvCxnSpPr/>
            <p:nvPr/>
          </p:nvCxnSpPr>
          <p:spPr>
            <a:xfrm flipH="1">
              <a:off x="9394338" y="4708747"/>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4" name="TextBox 23">
              <a:extLst>
                <a:ext uri="{FF2B5EF4-FFF2-40B4-BE49-F238E27FC236}">
                  <a16:creationId xmlns:a16="http://schemas.microsoft.com/office/drawing/2014/main" id="{9499DFF1-A8B3-46EB-B280-D5B22DDCAEE3}"/>
                </a:ext>
              </a:extLst>
            </p:cNvPr>
            <p:cNvSpPr txBox="1"/>
            <p:nvPr/>
          </p:nvSpPr>
          <p:spPr>
            <a:xfrm>
              <a:off x="9043869" y="4874347"/>
              <a:ext cx="793349"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noProof="0" dirty="0">
                  <a:solidFill>
                    <a:srgbClr val="002060"/>
                  </a:solidFill>
                  <a:latin typeface="Calibri" panose="020F0502020204030204"/>
                </a:rPr>
                <a:t>700</a:t>
              </a:r>
              <a:endParaRPr kumimoji="0" lang="en-GB" sz="1700" b="0" i="0" u="none" strike="noStrike" kern="1200" cap="none" spc="0" normalizeH="0" baseline="0" noProof="0" dirty="0">
                <a:ln>
                  <a:noFill/>
                </a:ln>
                <a:solidFill>
                  <a:srgbClr val="002060"/>
                </a:solidFill>
                <a:effectLst/>
                <a:uLnTx/>
                <a:uFillTx/>
                <a:latin typeface="Calibri" panose="020F0502020204030204"/>
              </a:endParaRPr>
            </a:p>
          </p:txBody>
        </p:sp>
      </p:grpSp>
      <p:sp>
        <p:nvSpPr>
          <p:cNvPr id="26" name="Speech Bubble: Rectangle with Corners Rounded 10">
            <a:extLst>
              <a:ext uri="{FF2B5EF4-FFF2-40B4-BE49-F238E27FC236}">
                <a16:creationId xmlns:a16="http://schemas.microsoft.com/office/drawing/2014/main" id="{73A5A6A0-E0FA-44D2-BBFA-26E640C48111}"/>
              </a:ext>
            </a:extLst>
          </p:cNvPr>
          <p:cNvSpPr/>
          <p:nvPr/>
        </p:nvSpPr>
        <p:spPr>
          <a:xfrm>
            <a:off x="185820" y="2734069"/>
            <a:ext cx="2954338" cy="981566"/>
          </a:xfrm>
          <a:prstGeom prst="wedgeEllipseCallout">
            <a:avLst>
              <a:gd name="adj1" fmla="val 20590"/>
              <a:gd name="adj2" fmla="val 8808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700" b="1" dirty="0">
                <a:solidFill>
                  <a:srgbClr val="253746"/>
                </a:solidFill>
              </a:rPr>
              <a:t>What do you add to </a:t>
            </a:r>
            <a:r>
              <a:rPr lang="en-GB" sz="1700" b="1" dirty="0">
                <a:solidFill>
                  <a:srgbClr val="C00000"/>
                </a:solidFill>
              </a:rPr>
              <a:t>689</a:t>
            </a:r>
            <a:r>
              <a:rPr lang="en-GB" sz="1700" b="1" dirty="0">
                <a:solidFill>
                  <a:srgbClr val="253746"/>
                </a:solidFill>
              </a:rPr>
              <a:t> to make 700?</a:t>
            </a:r>
            <a:endParaRPr lang="en-GB" sz="1700" b="1" dirty="0">
              <a:solidFill>
                <a:srgbClr val="C00000"/>
              </a:solidFill>
            </a:endParaRPr>
          </a:p>
        </p:txBody>
      </p:sp>
      <p:sp>
        <p:nvSpPr>
          <p:cNvPr id="28" name="Speech Bubble: Rectangle with Corners Rounded 10">
            <a:extLst>
              <a:ext uri="{FF2B5EF4-FFF2-40B4-BE49-F238E27FC236}">
                <a16:creationId xmlns:a16="http://schemas.microsoft.com/office/drawing/2014/main" id="{856CCF15-7765-4035-9838-E0AA6B1D0E27}"/>
              </a:ext>
            </a:extLst>
          </p:cNvPr>
          <p:cNvSpPr/>
          <p:nvPr/>
        </p:nvSpPr>
        <p:spPr>
          <a:xfrm>
            <a:off x="3764548" y="1082878"/>
            <a:ext cx="2685188" cy="804468"/>
          </a:xfrm>
          <a:prstGeom prst="wedgeEllipseCallout">
            <a:avLst>
              <a:gd name="adj1" fmla="val 58441"/>
              <a:gd name="adj2" fmla="val -3707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Check with addition...</a:t>
            </a:r>
            <a:endParaRPr lang="en-GB" b="1" dirty="0">
              <a:solidFill>
                <a:srgbClr val="C00000"/>
              </a:solidFill>
            </a:endParaRPr>
          </a:p>
        </p:txBody>
      </p:sp>
      <p:sp>
        <p:nvSpPr>
          <p:cNvPr id="33" name="Speech Bubble: Rectangle with Corners Rounded 10">
            <a:extLst>
              <a:ext uri="{FF2B5EF4-FFF2-40B4-BE49-F238E27FC236}">
                <a16:creationId xmlns:a16="http://schemas.microsoft.com/office/drawing/2014/main" id="{A9650F90-50A9-45BF-AC73-4FF118479C19}"/>
              </a:ext>
            </a:extLst>
          </p:cNvPr>
          <p:cNvSpPr/>
          <p:nvPr/>
        </p:nvSpPr>
        <p:spPr>
          <a:xfrm>
            <a:off x="6454685" y="3128411"/>
            <a:ext cx="2532617" cy="808496"/>
          </a:xfrm>
          <a:prstGeom prst="wedgeEllipseCallout">
            <a:avLst>
              <a:gd name="adj1" fmla="val 19126"/>
              <a:gd name="adj2" fmla="val -3325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700" b="1" dirty="0">
                <a:solidFill>
                  <a:schemeClr val="tx1"/>
                </a:solidFill>
              </a:rPr>
              <a:t>Add the jumps.</a:t>
            </a:r>
          </a:p>
          <a:p>
            <a:pPr algn="ctr"/>
            <a:r>
              <a:rPr lang="en-GB" sz="1700" b="1" dirty="0">
                <a:solidFill>
                  <a:srgbClr val="C00000"/>
                </a:solidFill>
              </a:rPr>
              <a:t>11</a:t>
            </a:r>
            <a:r>
              <a:rPr lang="en-GB" sz="1700" b="1" dirty="0">
                <a:solidFill>
                  <a:schemeClr val="tx1"/>
                </a:solidFill>
              </a:rPr>
              <a:t> + </a:t>
            </a:r>
            <a:r>
              <a:rPr lang="en-GB" sz="1700" b="1" dirty="0">
                <a:solidFill>
                  <a:srgbClr val="C00000"/>
                </a:solidFill>
              </a:rPr>
              <a:t>103</a:t>
            </a:r>
            <a:r>
              <a:rPr lang="en-GB" sz="1700" b="1" dirty="0">
                <a:solidFill>
                  <a:schemeClr val="tx1"/>
                </a:solidFill>
              </a:rPr>
              <a:t> = </a:t>
            </a:r>
            <a:r>
              <a:rPr lang="en-GB" sz="1700" b="1" dirty="0">
                <a:solidFill>
                  <a:srgbClr val="C00000"/>
                </a:solidFill>
              </a:rPr>
              <a:t>?</a:t>
            </a:r>
          </a:p>
        </p:txBody>
      </p:sp>
      <p:sp>
        <p:nvSpPr>
          <p:cNvPr id="34" name="Speech Bubble: Rectangle with Corners Rounded 10">
            <a:extLst>
              <a:ext uri="{FF2B5EF4-FFF2-40B4-BE49-F238E27FC236}">
                <a16:creationId xmlns:a16="http://schemas.microsoft.com/office/drawing/2014/main" id="{6BBCC9E9-E039-4FCD-B1FA-2AF388FF7F81}"/>
              </a:ext>
            </a:extLst>
          </p:cNvPr>
          <p:cNvSpPr/>
          <p:nvPr/>
        </p:nvSpPr>
        <p:spPr>
          <a:xfrm rot="20821869">
            <a:off x="1635856" y="5454893"/>
            <a:ext cx="2355446" cy="559697"/>
          </a:xfrm>
          <a:prstGeom prst="homePlate">
            <a:avLst>
              <a:gd name="adj" fmla="val 16478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Mark on 700…</a:t>
            </a:r>
          </a:p>
        </p:txBody>
      </p:sp>
      <p:grpSp>
        <p:nvGrpSpPr>
          <p:cNvPr id="2" name="Group 1">
            <a:extLst>
              <a:ext uri="{FF2B5EF4-FFF2-40B4-BE49-F238E27FC236}">
                <a16:creationId xmlns:a16="http://schemas.microsoft.com/office/drawing/2014/main" id="{DC55ABD5-8C20-4DE2-88E1-345659B95DC7}"/>
              </a:ext>
            </a:extLst>
          </p:cNvPr>
          <p:cNvGrpSpPr/>
          <p:nvPr/>
        </p:nvGrpSpPr>
        <p:grpSpPr>
          <a:xfrm>
            <a:off x="6766329" y="546253"/>
            <a:ext cx="2020836" cy="2069343"/>
            <a:chOff x="6766329" y="546253"/>
            <a:chExt cx="2020836" cy="2069343"/>
          </a:xfrm>
        </p:grpSpPr>
        <p:sp>
          <p:nvSpPr>
            <p:cNvPr id="35" name="Folded Corner 34">
              <a:extLst>
                <a:ext uri="{FF2B5EF4-FFF2-40B4-BE49-F238E27FC236}">
                  <a16:creationId xmlns:a16="http://schemas.microsoft.com/office/drawing/2014/main" id="{F9D7B203-1BF0-4547-974B-7A1C075B55DA}"/>
                </a:ext>
              </a:extLst>
            </p:cNvPr>
            <p:cNvSpPr/>
            <p:nvPr/>
          </p:nvSpPr>
          <p:spPr>
            <a:xfrm>
              <a:off x="6766329" y="546253"/>
              <a:ext cx="1909327"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689</a:t>
              </a:r>
            </a:p>
            <a:p>
              <a:r>
                <a:rPr lang="en-GB" sz="2200" b="1">
                  <a:solidFill>
                    <a:srgbClr val="253746"/>
                  </a:solidFill>
                </a:rPr>
                <a:t>      + 114</a:t>
              </a:r>
              <a:endParaRPr lang="en-GB" sz="2200" b="1" dirty="0">
                <a:solidFill>
                  <a:srgbClr val="253746"/>
                </a:solidFill>
              </a:endParaRPr>
            </a:p>
            <a:p>
              <a:r>
                <a:rPr lang="en-GB" sz="2200" b="1" dirty="0">
                  <a:solidFill>
                    <a:srgbClr val="253746"/>
                  </a:solidFill>
                </a:rPr>
                <a:t>         11  </a:t>
              </a:r>
            </a:p>
            <a:p>
              <a:r>
                <a:rPr lang="en-GB" sz="2200" b="1" dirty="0">
                  <a:solidFill>
                    <a:srgbClr val="253746"/>
                  </a:solidFill>
                </a:rPr>
                <a:t>         803 </a:t>
              </a:r>
            </a:p>
          </p:txBody>
        </p:sp>
        <p:cxnSp>
          <p:nvCxnSpPr>
            <p:cNvPr id="36" name="Straight Connector 35">
              <a:extLst>
                <a:ext uri="{FF2B5EF4-FFF2-40B4-BE49-F238E27FC236}">
                  <a16:creationId xmlns:a16="http://schemas.microsoft.com/office/drawing/2014/main" id="{1BE7B387-57BD-4A0B-A103-9B52CA54CE0E}"/>
                </a:ext>
              </a:extLst>
            </p:cNvPr>
            <p:cNvCxnSpPr/>
            <p:nvPr/>
          </p:nvCxnSpPr>
          <p:spPr>
            <a:xfrm>
              <a:off x="7312221" y="1944083"/>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6FC011-B0A0-481E-91B4-1CA8B12F9D63}"/>
                </a:ext>
              </a:extLst>
            </p:cNvPr>
            <p:cNvCxnSpPr/>
            <p:nvPr/>
          </p:nvCxnSpPr>
          <p:spPr>
            <a:xfrm>
              <a:off x="7312221" y="2268083"/>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8808805-3738-4299-8538-E4D4379144FC}"/>
                </a:ext>
              </a:extLst>
            </p:cNvPr>
            <p:cNvSpPr txBox="1"/>
            <p:nvPr/>
          </p:nvSpPr>
          <p:spPr>
            <a:xfrm>
              <a:off x="7921667" y="1803275"/>
              <a:ext cx="865498" cy="584775"/>
            </a:xfrm>
            <a:prstGeom prst="rect">
              <a:avLst/>
            </a:prstGeom>
            <a:noFill/>
          </p:spPr>
          <p:txBody>
            <a:bodyPr wrap="square" rtlCol="0">
              <a:spAutoFit/>
            </a:bodyPr>
            <a:lstStyle/>
            <a:p>
              <a:r>
                <a:rPr lang="en-GB" sz="3200" dirty="0">
                  <a:solidFill>
                    <a:schemeClr val="accent6"/>
                  </a:solidFill>
                  <a:sym typeface="Wingdings"/>
                </a:rPr>
                <a:t></a:t>
              </a:r>
              <a:endParaRPr lang="en-GB" sz="3200" dirty="0">
                <a:solidFill>
                  <a:schemeClr val="accent6"/>
                </a:solidFill>
              </a:endParaRPr>
            </a:p>
          </p:txBody>
        </p:sp>
      </p:grpSp>
    </p:spTree>
    <p:extLst>
      <p:ext uri="{BB962C8B-B14F-4D97-AF65-F5344CB8AC3E}">
        <p14:creationId xmlns:p14="http://schemas.microsoft.com/office/powerpoint/2010/main" val="563988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75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7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5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75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75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3" grpId="0" animBg="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25</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a:t>Year 4</a:t>
            </a:r>
            <a:endParaRPr lang="en-GB" dirty="0"/>
          </a:p>
        </p:txBody>
      </p:sp>
      <p:sp>
        <p:nvSpPr>
          <p:cNvPr id="22" name="Rectangle 21">
            <a:extLst>
              <a:ext uri="{FF2B5EF4-FFF2-40B4-BE49-F238E27FC236}">
                <a16:creationId xmlns:a16="http://schemas.microsoft.com/office/drawing/2014/main" id="{6A077941-6100-4416-B96D-ACBE8A2F59E6}"/>
              </a:ext>
            </a:extLst>
          </p:cNvPr>
          <p:cNvSpPr/>
          <p:nvPr/>
        </p:nvSpPr>
        <p:spPr>
          <a:xfrm>
            <a:off x="169333" y="117423"/>
            <a:ext cx="82888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3:</a:t>
            </a:r>
            <a:r>
              <a:rPr lang="en-GB" sz="1600" dirty="0">
                <a:solidFill>
                  <a:schemeClr val="accent5">
                    <a:lumMod val="50000"/>
                  </a:schemeClr>
                </a:solidFill>
              </a:rPr>
              <a:t> </a:t>
            </a:r>
            <a:r>
              <a:rPr lang="en-GB" sz="1600" b="1" dirty="0">
                <a:solidFill>
                  <a:schemeClr val="accent5">
                    <a:lumMod val="75000"/>
                  </a:schemeClr>
                </a:solidFill>
              </a:rPr>
              <a:t>Using counting up (Frog) to subtract and check with addition.</a:t>
            </a:r>
          </a:p>
        </p:txBody>
      </p:sp>
      <p:sp>
        <p:nvSpPr>
          <p:cNvPr id="6" name="Vertical Scroll 11">
            <a:extLst>
              <a:ext uri="{FF2B5EF4-FFF2-40B4-BE49-F238E27FC236}">
                <a16:creationId xmlns:a16="http://schemas.microsoft.com/office/drawing/2014/main" id="{6B51B88B-38C6-4604-95EC-9752CA010828}"/>
              </a:ext>
            </a:extLst>
          </p:cNvPr>
          <p:cNvSpPr/>
          <p:nvPr/>
        </p:nvSpPr>
        <p:spPr>
          <a:xfrm>
            <a:off x="212696" y="711213"/>
            <a:ext cx="8718608" cy="5254372"/>
          </a:xfrm>
          <a:prstGeom prst="verticalScroll">
            <a:avLst/>
          </a:prstGeom>
          <a:solidFill>
            <a:schemeClr val="accent5">
              <a:lumMod val="40000"/>
              <a:lumOff val="6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rgbClr val="253746"/>
              </a:solidFill>
            </a:endParaRPr>
          </a:p>
          <a:p>
            <a:pPr algn="ctr"/>
            <a:endParaRPr lang="en-GB" sz="2000" b="1" dirty="0">
              <a:solidFill>
                <a:srgbClr val="253746"/>
              </a:solidFill>
            </a:endParaRPr>
          </a:p>
          <a:p>
            <a:pPr algn="ctr"/>
            <a:endParaRPr lang="en-GB" sz="2000" b="1" dirty="0">
              <a:solidFill>
                <a:srgbClr val="253746"/>
              </a:solidFill>
            </a:endParaRPr>
          </a:p>
          <a:p>
            <a:pPr algn="ctr"/>
            <a:r>
              <a:rPr lang="en-GB" sz="2000" b="1" dirty="0">
                <a:solidFill>
                  <a:srgbClr val="253746"/>
                </a:solidFill>
              </a:rPr>
              <a:t>Subtraction Nasty game rules!</a:t>
            </a:r>
          </a:p>
          <a:p>
            <a:endParaRPr lang="en-GB" sz="2000" b="1" dirty="0">
              <a:solidFill>
                <a:srgbClr val="253746"/>
              </a:solidFill>
            </a:endParaRPr>
          </a:p>
          <a:p>
            <a:r>
              <a:rPr lang="en-GB" sz="2000" b="1" dirty="0">
                <a:solidFill>
                  <a:schemeClr val="tx1"/>
                </a:solidFill>
              </a:rPr>
              <a:t>You and your partner </a:t>
            </a:r>
            <a:r>
              <a:rPr lang="en-GB" sz="2000" b="1" dirty="0">
                <a:solidFill>
                  <a:srgbClr val="C00000"/>
                </a:solidFill>
              </a:rPr>
              <a:t>each</a:t>
            </a:r>
            <a:r>
              <a:rPr lang="en-GB" sz="2000" b="1" dirty="0">
                <a:solidFill>
                  <a:schemeClr val="tx1"/>
                </a:solidFill>
              </a:rPr>
              <a:t> have a grid like this:</a:t>
            </a:r>
            <a:endParaRPr lang="en-GB" sz="2000" b="1" dirty="0">
              <a:solidFill>
                <a:srgbClr val="253746"/>
              </a:solidFill>
            </a:endParaRPr>
          </a:p>
          <a:p>
            <a:endParaRPr lang="en-GB" sz="2000" b="1" dirty="0">
              <a:solidFill>
                <a:srgbClr val="253746"/>
              </a:solidFill>
            </a:endParaRPr>
          </a:p>
          <a:p>
            <a:r>
              <a:rPr lang="en-GB" sz="2000" b="1" dirty="0">
                <a:solidFill>
                  <a:schemeClr val="tx1"/>
                </a:solidFill>
              </a:rPr>
              <a:t>Take it in turns to pick a 0-9 card.</a:t>
            </a:r>
            <a:endParaRPr lang="en-GB" sz="2000" b="1" dirty="0">
              <a:solidFill>
                <a:srgbClr val="253746"/>
              </a:solidFill>
            </a:endParaRPr>
          </a:p>
          <a:p>
            <a:endParaRPr lang="en-GB" sz="2000" b="1" dirty="0">
              <a:solidFill>
                <a:schemeClr val="tx1"/>
              </a:solidFill>
            </a:endParaRPr>
          </a:p>
          <a:p>
            <a:r>
              <a:rPr lang="en-GB" sz="2000" b="1" dirty="0">
                <a:solidFill>
                  <a:schemeClr val="tx1"/>
                </a:solidFill>
              </a:rPr>
              <a:t>Place it on </a:t>
            </a:r>
            <a:r>
              <a:rPr lang="en-GB" sz="2000" b="1" dirty="0">
                <a:solidFill>
                  <a:srgbClr val="C00000"/>
                </a:solidFill>
              </a:rPr>
              <a:t>either</a:t>
            </a:r>
            <a:r>
              <a:rPr lang="en-GB" sz="2000" b="1" dirty="0">
                <a:solidFill>
                  <a:schemeClr val="tx1"/>
                </a:solidFill>
              </a:rPr>
              <a:t> grid.</a:t>
            </a:r>
          </a:p>
          <a:p>
            <a:endParaRPr lang="en-GB" sz="2000" b="1" dirty="0">
              <a:solidFill>
                <a:schemeClr val="tx1"/>
              </a:solidFill>
            </a:endParaRPr>
          </a:p>
          <a:p>
            <a:r>
              <a:rPr lang="en-GB" sz="2000" b="1" dirty="0">
                <a:solidFill>
                  <a:schemeClr val="tx1"/>
                </a:solidFill>
              </a:rPr>
              <a:t>When each player has 6 numbers on their grid write a subtraction, larger number first.</a:t>
            </a:r>
          </a:p>
          <a:p>
            <a:endParaRPr lang="en-GB" sz="2000" b="1" dirty="0">
              <a:solidFill>
                <a:schemeClr val="tx1"/>
              </a:solidFill>
            </a:endParaRPr>
          </a:p>
          <a:p>
            <a:r>
              <a:rPr lang="en-GB" sz="2000" b="1" dirty="0">
                <a:solidFill>
                  <a:schemeClr val="tx1"/>
                </a:solidFill>
              </a:rPr>
              <a:t>Use Frog to solve the subtraction and add to check.</a:t>
            </a:r>
          </a:p>
          <a:p>
            <a:endParaRPr lang="en-GB" sz="2000" b="1" dirty="0">
              <a:solidFill>
                <a:schemeClr val="tx1"/>
              </a:solidFill>
            </a:endParaRPr>
          </a:p>
          <a:p>
            <a:r>
              <a:rPr lang="en-GB" sz="2000" b="1" dirty="0">
                <a:solidFill>
                  <a:schemeClr val="tx1"/>
                </a:solidFill>
              </a:rPr>
              <a:t>The winner is the person whose answer is </a:t>
            </a:r>
            <a:r>
              <a:rPr lang="en-GB" sz="2000" b="1" dirty="0">
                <a:solidFill>
                  <a:srgbClr val="C00000"/>
                </a:solidFill>
              </a:rPr>
              <a:t>closest to 50.</a:t>
            </a:r>
          </a:p>
          <a:p>
            <a:endParaRPr lang="en-GB" sz="2000" b="1" dirty="0">
              <a:solidFill>
                <a:srgbClr val="C00000"/>
              </a:solidFill>
            </a:endParaRPr>
          </a:p>
          <a:p>
            <a:r>
              <a:rPr lang="en-GB" sz="2000" b="1" dirty="0">
                <a:solidFill>
                  <a:srgbClr val="C00000"/>
                </a:solidFill>
              </a:rPr>
              <a:t>Play again!</a:t>
            </a:r>
          </a:p>
          <a:p>
            <a:pPr algn="ctr"/>
            <a:endParaRPr lang="en-GB" sz="2000" b="1" dirty="0">
              <a:solidFill>
                <a:srgbClr val="253746"/>
              </a:solidFill>
            </a:endParaRPr>
          </a:p>
          <a:p>
            <a:pPr algn="ctr"/>
            <a:endParaRPr lang="en-GB" sz="2000" b="1" dirty="0">
              <a:solidFill>
                <a:schemeClr val="tx1"/>
              </a:solidFill>
            </a:endParaRPr>
          </a:p>
          <a:p>
            <a:pPr algn="ctr"/>
            <a:endParaRPr lang="en-GB" sz="2000" b="1" dirty="0">
              <a:solidFill>
                <a:schemeClr val="tx1"/>
              </a:solidFill>
            </a:endParaRPr>
          </a:p>
          <a:p>
            <a:pPr algn="ctr"/>
            <a:endParaRPr lang="en-GB" sz="1600" dirty="0"/>
          </a:p>
        </p:txBody>
      </p:sp>
      <p:pic>
        <p:nvPicPr>
          <p:cNvPr id="7" name="Picture 6">
            <a:extLst>
              <a:ext uri="{FF2B5EF4-FFF2-40B4-BE49-F238E27FC236}">
                <a16:creationId xmlns:a16="http://schemas.microsoft.com/office/drawing/2014/main" id="{2DDC7B64-B737-45C6-8A5E-E35724CBBA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35699" y="1958292"/>
            <a:ext cx="3492739" cy="11167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04556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49DA8EE-D4F9-4315-8D7F-A27F30B58625}"/>
              </a:ext>
            </a:extLst>
          </p:cNvPr>
          <p:cNvSpPr>
            <a:spLocks noGrp="1"/>
          </p:cNvSpPr>
          <p:nvPr>
            <p:ph type="sldNum" sz="quarter" idx="12"/>
          </p:nvPr>
        </p:nvSpPr>
        <p:spPr>
          <a:xfrm>
            <a:off x="4419416" y="6413016"/>
            <a:ext cx="719921" cy="273844"/>
          </a:xfrm>
        </p:spPr>
        <p:txBody>
          <a:bodyPr/>
          <a:lstStyle/>
          <a:p>
            <a:fld id="{BA0EE811-478C-4958-8104-2A70B5A19611}" type="slidenum">
              <a:rPr lang="en-GB" smtClean="0">
                <a:solidFill>
                  <a:srgbClr val="EA7600"/>
                </a:solidFill>
              </a:rPr>
              <a:pPr/>
              <a:t>26</a:t>
            </a:fld>
            <a:endParaRPr lang="en-GB" dirty="0">
              <a:solidFill>
                <a:srgbClr val="EA7600"/>
              </a:solidFill>
            </a:endParaRPr>
          </a:p>
        </p:txBody>
      </p:sp>
      <p:sp>
        <p:nvSpPr>
          <p:cNvPr id="3" name="Footer Placeholder 2">
            <a:extLst>
              <a:ext uri="{FF2B5EF4-FFF2-40B4-BE49-F238E27FC236}">
                <a16:creationId xmlns:a16="http://schemas.microsoft.com/office/drawing/2014/main" id="{ADF9C307-02C6-4278-B345-8F361DA27229}"/>
              </a:ext>
            </a:extLst>
          </p:cNvPr>
          <p:cNvSpPr>
            <a:spLocks noGrp="1"/>
          </p:cNvSpPr>
          <p:nvPr>
            <p:ph type="ftr" sz="quarter" idx="11"/>
          </p:nvPr>
        </p:nvSpPr>
        <p:spPr/>
        <p:txBody>
          <a:bodyPr/>
          <a:lstStyle/>
          <a:p>
            <a:pPr algn="r"/>
            <a:r>
              <a:rPr lang="en-GB"/>
              <a:t>Year 4</a:t>
            </a:r>
            <a:endParaRPr lang="en-GB" dirty="0"/>
          </a:p>
        </p:txBody>
      </p:sp>
      <p:pic>
        <p:nvPicPr>
          <p:cNvPr id="18" name="Picture 17">
            <a:extLst>
              <a:ext uri="{FF2B5EF4-FFF2-40B4-BE49-F238E27FC236}">
                <a16:creationId xmlns:a16="http://schemas.microsoft.com/office/drawing/2014/main" id="{EA0FE90C-14EF-46C3-919C-6A1E332FF8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6854" y="182880"/>
            <a:ext cx="4750834" cy="2789681"/>
          </a:xfrm>
          <a:prstGeom prst="rect">
            <a:avLst/>
          </a:prstGeom>
          <a:ln>
            <a:noFill/>
          </a:ln>
          <a:effectLst>
            <a:outerShdw blurRad="292100" dist="139700" dir="2700000" algn="tl" rotWithShape="0">
              <a:srgbClr val="333333">
                <a:alpha val="65000"/>
              </a:srgbClr>
            </a:outerShdw>
          </a:effectLst>
        </p:spPr>
      </p:pic>
      <p:sp>
        <p:nvSpPr>
          <p:cNvPr id="23" name="Rounded Rectangle 4">
            <a:extLst>
              <a:ext uri="{FF2B5EF4-FFF2-40B4-BE49-F238E27FC236}">
                <a16:creationId xmlns:a16="http://schemas.microsoft.com/office/drawing/2014/main" id="{12D1B7B9-CCD8-4372-BEB5-96A3F9B80DE2}"/>
              </a:ext>
            </a:extLst>
          </p:cNvPr>
          <p:cNvSpPr/>
          <p:nvPr/>
        </p:nvSpPr>
        <p:spPr>
          <a:xfrm>
            <a:off x="3693459" y="1735230"/>
            <a:ext cx="5301364" cy="4343247"/>
          </a:xfrm>
          <a:prstGeom prst="roundRect">
            <a:avLst>
              <a:gd name="adj" fmla="val 5480"/>
            </a:avLst>
          </a:prstGeom>
          <a:solidFill>
            <a:schemeClr val="bg1"/>
          </a:solidFill>
          <a:ln>
            <a:solidFill>
              <a:srgbClr val="EA7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9" name="Picture 18">
            <a:extLst>
              <a:ext uri="{FF2B5EF4-FFF2-40B4-BE49-F238E27FC236}">
                <a16:creationId xmlns:a16="http://schemas.microsoft.com/office/drawing/2014/main" id="{8F697496-E9E5-4802-A943-7CE12BE1B8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32407" y="1846796"/>
            <a:ext cx="4956421" cy="3968666"/>
          </a:xfrm>
          <a:prstGeom prst="rect">
            <a:avLst/>
          </a:prstGeom>
        </p:spPr>
      </p:pic>
      <p:sp>
        <p:nvSpPr>
          <p:cNvPr id="17" name="Rounded Rectangle 16">
            <a:extLst>
              <a:ext uri="{FF2B5EF4-FFF2-40B4-BE49-F238E27FC236}">
                <a16:creationId xmlns:a16="http://schemas.microsoft.com/office/drawing/2014/main" id="{E9C40B05-69D4-4D6D-B124-2CB9DE434099}"/>
              </a:ext>
            </a:extLst>
          </p:cNvPr>
          <p:cNvSpPr/>
          <p:nvPr/>
        </p:nvSpPr>
        <p:spPr>
          <a:xfrm>
            <a:off x="3693459" y="1385150"/>
            <a:ext cx="1640937" cy="473910"/>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Challenge</a:t>
            </a:r>
            <a:endParaRPr lang="en-GB" b="1" dirty="0">
              <a:solidFill>
                <a:schemeClr val="tx1"/>
              </a:solidFill>
            </a:endParaRPr>
          </a:p>
        </p:txBody>
      </p:sp>
    </p:spTree>
    <p:extLst>
      <p:ext uri="{BB962C8B-B14F-4D97-AF65-F5344CB8AC3E}">
        <p14:creationId xmlns:p14="http://schemas.microsoft.com/office/powerpoint/2010/main" val="194854430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27</a:t>
            </a:fld>
            <a:endParaRPr lang="en-GB" dirty="0">
              <a:solidFill>
                <a:srgbClr val="EA7600"/>
              </a:solidFill>
            </a:endParaRPr>
          </a:p>
        </p:txBody>
      </p:sp>
      <p:sp>
        <p:nvSpPr>
          <p:cNvPr id="2" name="Footer Placeholder 1">
            <a:extLst>
              <a:ext uri="{FF2B5EF4-FFF2-40B4-BE49-F238E27FC236}">
                <a16:creationId xmlns:a16="http://schemas.microsoft.com/office/drawing/2014/main" id="{94A1BA1B-E423-49EB-A7E4-EEAD68998E43}"/>
              </a:ext>
            </a:extLst>
          </p:cNvPr>
          <p:cNvSpPr>
            <a:spLocks noGrp="1"/>
          </p:cNvSpPr>
          <p:nvPr>
            <p:ph type="ftr" sz="quarter" idx="11"/>
          </p:nvPr>
        </p:nvSpPr>
        <p:spPr/>
        <p:txBody>
          <a:bodyPr/>
          <a:lstStyle/>
          <a:p>
            <a:pPr algn="r"/>
            <a:r>
              <a:rPr lang="en-GB"/>
              <a:t>Year 4</a:t>
            </a:r>
            <a:endParaRPr lang="en-GB" dirty="0"/>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Frog with 3-digit numbers</a:t>
            </a:r>
          </a:p>
        </p:txBody>
      </p:sp>
      <p:sp>
        <p:nvSpPr>
          <p:cNvPr id="12" name="TextBox 11">
            <a:extLst>
              <a:ext uri="{FF2B5EF4-FFF2-40B4-BE49-F238E27FC236}">
                <a16:creationId xmlns:a16="http://schemas.microsoft.com/office/drawing/2014/main" id="{B69677ED-5C54-4353-B94F-C526DD00205C}"/>
              </a:ext>
            </a:extLst>
          </p:cNvPr>
          <p:cNvSpPr txBox="1"/>
          <p:nvPr/>
        </p:nvSpPr>
        <p:spPr>
          <a:xfrm>
            <a:off x="459582" y="2487908"/>
            <a:ext cx="8187114" cy="262892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Use counting up (Frog) to subtract, e.g. 402 – 356.</a:t>
            </a:r>
          </a:p>
          <a:p>
            <a:pPr>
              <a:buClr>
                <a:srgbClr val="EA7600"/>
              </a:buClr>
              <a:buSzPct val="120000"/>
            </a:pPr>
            <a:r>
              <a:rPr lang="en-GB" sz="2000" b="1" dirty="0"/>
              <a:t>Day 2</a:t>
            </a:r>
            <a:endParaRPr lang="en-GB" sz="2000" b="1" dirty="0">
              <a:solidFill>
                <a:schemeClr val="accent5">
                  <a:lumMod val="75000"/>
                </a:schemeClr>
              </a:solidFill>
            </a:endParaRPr>
          </a:p>
          <a:p>
            <a:pPr>
              <a:spcAft>
                <a:spcPts val="1000"/>
              </a:spcAft>
              <a:buClr>
                <a:srgbClr val="EA7600"/>
              </a:buClr>
              <a:buSzPct val="120000"/>
            </a:pPr>
            <a:r>
              <a:rPr lang="en-GB" sz="2000" b="1" dirty="0">
                <a:solidFill>
                  <a:schemeClr val="accent5">
                    <a:lumMod val="75000"/>
                  </a:schemeClr>
                </a:solidFill>
              </a:rPr>
              <a:t>Use counting up (Frog) to subtract (e.g. 421 – 356) and check with addition.</a:t>
            </a:r>
          </a:p>
          <a:p>
            <a:pPr>
              <a:buClr>
                <a:srgbClr val="EA7600"/>
              </a:buClr>
              <a:buSzPct val="120000"/>
            </a:pPr>
            <a:r>
              <a:rPr lang="en-GB" sz="2000" b="1" dirty="0"/>
              <a:t>Day 3</a:t>
            </a:r>
          </a:p>
          <a:p>
            <a:pPr>
              <a:spcAft>
                <a:spcPts val="500"/>
              </a:spcAft>
              <a:buClr>
                <a:srgbClr val="EA7600"/>
              </a:buClr>
              <a:buSzPct val="120000"/>
            </a:pPr>
            <a:r>
              <a:rPr lang="en-GB" sz="2000" b="1" dirty="0">
                <a:solidFill>
                  <a:schemeClr val="accent5">
                    <a:lumMod val="75000"/>
                  </a:schemeClr>
                </a:solidFill>
              </a:rPr>
              <a:t>Using counting up (Frog) to subtract and check with addition.</a:t>
            </a:r>
          </a:p>
        </p:txBody>
      </p:sp>
      <p:grpSp>
        <p:nvGrpSpPr>
          <p:cNvPr id="13" name="Group 12"/>
          <p:cNvGrpSpPr/>
          <p:nvPr/>
        </p:nvGrpSpPr>
        <p:grpSpPr>
          <a:xfrm>
            <a:off x="1094083" y="773669"/>
            <a:ext cx="6344904" cy="1009650"/>
            <a:chOff x="943742" y="1418496"/>
            <a:chExt cx="6344904" cy="1009650"/>
          </a:xfrm>
        </p:grpSpPr>
        <p:sp>
          <p:nvSpPr>
            <p:cNvPr id="14" name="TextBox 13">
              <a:extLst>
                <a:ext uri="{FF2B5EF4-FFF2-40B4-BE49-F238E27FC236}">
                  <a16:creationId xmlns:a16="http://schemas.microsoft.com/office/drawing/2014/main" id="{A64F3FED-3247-4F55-BF8A-D1D9E087C650}"/>
                </a:ext>
              </a:extLst>
            </p:cNvPr>
            <p:cNvSpPr txBox="1"/>
            <p:nvPr/>
          </p:nvSpPr>
          <p:spPr>
            <a:xfrm>
              <a:off x="1802246" y="1729083"/>
              <a:ext cx="5486400" cy="461665"/>
            </a:xfrm>
            <a:prstGeom prst="rect">
              <a:avLst/>
            </a:prstGeom>
            <a:noFill/>
          </p:spPr>
          <p:txBody>
            <a:bodyPr wrap="square" rtlCol="0">
              <a:spAutoFit/>
            </a:bodyPr>
            <a:lstStyle/>
            <a:p>
              <a:pPr algn="ctr"/>
              <a:r>
                <a:rPr lang="en-GB" sz="2400" b="1" dirty="0">
                  <a:solidFill>
                    <a:srgbClr val="253746"/>
                  </a:solidFill>
                </a:rPr>
                <a:t>Well Done!  You’ve completed this unit.</a:t>
              </a:r>
            </a:p>
          </p:txBody>
        </p:sp>
        <p:pic>
          <p:nvPicPr>
            <p:cNvPr id="15" name="Picture 3" descr="N:\Documents\Website\Wagtail Website\User Manuel for HT\Smiley-fac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3742" y="1418496"/>
              <a:ext cx="1019175" cy="10096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845122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28</a:t>
            </a:fld>
            <a:endParaRPr lang="en-GB" dirty="0">
              <a:solidFill>
                <a:srgbClr val="EA7600"/>
              </a:solidFill>
            </a:endParaRP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a:t>Year 4</a:t>
            </a:r>
            <a:endParaRPr lang="en-GB" dirty="0"/>
          </a:p>
        </p:txBody>
      </p:sp>
      <p:grpSp>
        <p:nvGrpSpPr>
          <p:cNvPr id="4" name="Group 3">
            <a:extLst>
              <a:ext uri="{FF2B5EF4-FFF2-40B4-BE49-F238E27FC236}">
                <a16:creationId xmlns:a16="http://schemas.microsoft.com/office/drawing/2014/main" id="{B3615C00-869A-4FF8-B7B6-F92A5074C46A}"/>
              </a:ext>
            </a:extLst>
          </p:cNvPr>
          <p:cNvGrpSpPr/>
          <p:nvPr/>
        </p:nvGrpSpPr>
        <p:grpSpPr>
          <a:xfrm>
            <a:off x="2518768" y="173625"/>
            <a:ext cx="4773279" cy="5701293"/>
            <a:chOff x="2518768" y="173625"/>
            <a:chExt cx="4773279" cy="5701293"/>
          </a:xfrm>
        </p:grpSpPr>
        <p:sp>
          <p:nvSpPr>
            <p:cNvPr id="19" name="Rectangle 18">
              <a:extLst>
                <a:ext uri="{FF2B5EF4-FFF2-40B4-BE49-F238E27FC236}">
                  <a16:creationId xmlns:a16="http://schemas.microsoft.com/office/drawing/2014/main" id="{15C486FE-0542-4482-AD40-87B16F714A61}"/>
                </a:ext>
              </a:extLst>
            </p:cNvPr>
            <p:cNvSpPr/>
            <p:nvPr/>
          </p:nvSpPr>
          <p:spPr>
            <a:xfrm>
              <a:off x="2518768" y="173625"/>
              <a:ext cx="4773279" cy="5701293"/>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66675"/>
              <a:endParaRPr lang="en-GB" sz="1600" dirty="0">
                <a:solidFill>
                  <a:schemeClr val="tx1"/>
                </a:solidFill>
              </a:endParaRPr>
            </a:p>
          </p:txBody>
        </p:sp>
        <p:sp>
          <p:nvSpPr>
            <p:cNvPr id="43" name="TextBox 42">
              <a:extLst>
                <a:ext uri="{FF2B5EF4-FFF2-40B4-BE49-F238E27FC236}">
                  <a16:creationId xmlns:a16="http://schemas.microsoft.com/office/drawing/2014/main" id="{D254029D-158D-499F-B09F-D7C500C39293}"/>
                </a:ext>
              </a:extLst>
            </p:cNvPr>
            <p:cNvSpPr txBox="1"/>
            <p:nvPr/>
          </p:nvSpPr>
          <p:spPr>
            <a:xfrm>
              <a:off x="2630905" y="545432"/>
              <a:ext cx="4493795" cy="4770537"/>
            </a:xfrm>
            <a:prstGeom prst="rect">
              <a:avLst/>
            </a:prstGeom>
            <a:noFill/>
          </p:spPr>
          <p:txBody>
            <a:bodyPr wrap="square" rtlCol="0">
              <a:spAutoFit/>
            </a:bodyPr>
            <a:lstStyle/>
            <a:p>
              <a:pPr algn="ctr"/>
              <a:r>
                <a:rPr lang="en-GB" sz="1600" b="1" dirty="0"/>
                <a:t>Problem solving and reasoning questions</a:t>
              </a:r>
            </a:p>
            <a:p>
              <a:pPr algn="ctr"/>
              <a:endParaRPr lang="en-GB" sz="1600" b="1" dirty="0"/>
            </a:p>
            <a:p>
              <a:r>
                <a:rPr lang="en-GB" sz="1600" dirty="0"/>
                <a:t>Complete each diagram</a:t>
              </a:r>
            </a:p>
            <a:p>
              <a:endParaRPr lang="en-GB" sz="1600" b="1" dirty="0"/>
            </a:p>
            <a:p>
              <a:endParaRPr lang="en-GB" sz="1600" b="1" dirty="0"/>
            </a:p>
            <a:p>
              <a:endParaRPr lang="en-GB" sz="1600" b="1" dirty="0"/>
            </a:p>
            <a:p>
              <a:endParaRPr lang="en-GB" sz="1600" b="1" dirty="0"/>
            </a:p>
            <a:p>
              <a:endParaRPr lang="en-GB" sz="1600" b="1" dirty="0"/>
            </a:p>
            <a:p>
              <a:endParaRPr lang="en-GB" sz="1600" b="1" dirty="0"/>
            </a:p>
            <a:p>
              <a:endParaRPr lang="en-GB" sz="1600" b="1" dirty="0"/>
            </a:p>
            <a:p>
              <a:endParaRPr lang="en-GB" sz="1600" b="1" dirty="0"/>
            </a:p>
            <a:p>
              <a:endParaRPr lang="en-GB" sz="1600" b="1" dirty="0"/>
            </a:p>
            <a:p>
              <a:r>
                <a:rPr lang="en-GB" sz="1600" dirty="0"/>
                <a:t>Subtract 377, then 387, then 397 from 424.</a:t>
              </a:r>
            </a:p>
            <a:p>
              <a:r>
                <a:rPr lang="en-GB" sz="1600" dirty="0"/>
                <a:t>  </a:t>
              </a:r>
            </a:p>
            <a:p>
              <a:r>
                <a:rPr lang="en-GB" sz="1600" dirty="0"/>
                <a:t>Find the difference between a pair of three-digit numbers each of whose digits adds to 9,</a:t>
              </a:r>
            </a:p>
            <a:p>
              <a:r>
                <a:rPr lang="en-GB" sz="1600" dirty="0"/>
                <a:t>e.g. 306 – 261.  </a:t>
              </a:r>
            </a:p>
            <a:p>
              <a:r>
                <a:rPr lang="en-GB" sz="1600" dirty="0"/>
                <a:t>Add the digits of your answer. Repeat three times. </a:t>
              </a:r>
            </a:p>
            <a:p>
              <a:r>
                <a:rPr lang="en-GB" sz="1600" dirty="0"/>
                <a:t>Say what you notice.</a:t>
              </a:r>
            </a:p>
          </p:txBody>
        </p:sp>
        <p:pic>
          <p:nvPicPr>
            <p:cNvPr id="3" name="Picture 2">
              <a:extLst>
                <a:ext uri="{FF2B5EF4-FFF2-40B4-BE49-F238E27FC236}">
                  <a16:creationId xmlns:a16="http://schemas.microsoft.com/office/drawing/2014/main" id="{C3228D54-A648-4066-AF64-80A70D423F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899" y="1662030"/>
              <a:ext cx="2614987" cy="1766970"/>
            </a:xfrm>
            <a:prstGeom prst="rect">
              <a:avLst/>
            </a:prstGeom>
          </p:spPr>
        </p:pic>
      </p:grpSp>
    </p:spTree>
    <p:extLst>
      <p:ext uri="{BB962C8B-B14F-4D97-AF65-F5344CB8AC3E}">
        <p14:creationId xmlns:p14="http://schemas.microsoft.com/office/powerpoint/2010/main" val="336977454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29</a:t>
            </a:fld>
            <a:endParaRPr lang="en-GB" dirty="0">
              <a:solidFill>
                <a:srgbClr val="EA7600"/>
              </a:solidFill>
            </a:endParaRP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a:t>Year 4</a:t>
            </a:r>
            <a:endParaRPr lang="en-GB" dirty="0"/>
          </a:p>
        </p:txBody>
      </p:sp>
      <p:grpSp>
        <p:nvGrpSpPr>
          <p:cNvPr id="4" name="Group 3">
            <a:extLst>
              <a:ext uri="{FF2B5EF4-FFF2-40B4-BE49-F238E27FC236}">
                <a16:creationId xmlns:a16="http://schemas.microsoft.com/office/drawing/2014/main" id="{B3615C00-869A-4FF8-B7B6-F92A5074C46A}"/>
              </a:ext>
            </a:extLst>
          </p:cNvPr>
          <p:cNvGrpSpPr/>
          <p:nvPr/>
        </p:nvGrpSpPr>
        <p:grpSpPr>
          <a:xfrm>
            <a:off x="197708" y="173625"/>
            <a:ext cx="8723869" cy="5701293"/>
            <a:chOff x="197708" y="173625"/>
            <a:chExt cx="8723869" cy="5701293"/>
          </a:xfrm>
        </p:grpSpPr>
        <p:sp>
          <p:nvSpPr>
            <p:cNvPr id="19" name="Rectangle 18">
              <a:extLst>
                <a:ext uri="{FF2B5EF4-FFF2-40B4-BE49-F238E27FC236}">
                  <a16:creationId xmlns:a16="http://schemas.microsoft.com/office/drawing/2014/main" id="{15C486FE-0542-4482-AD40-87B16F714A61}"/>
                </a:ext>
              </a:extLst>
            </p:cNvPr>
            <p:cNvSpPr/>
            <p:nvPr/>
          </p:nvSpPr>
          <p:spPr>
            <a:xfrm>
              <a:off x="197708" y="173625"/>
              <a:ext cx="8723869" cy="5701293"/>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66675"/>
              <a:endParaRPr lang="en-GB" sz="1600" dirty="0">
                <a:solidFill>
                  <a:schemeClr val="tx1"/>
                </a:solidFill>
              </a:endParaRPr>
            </a:p>
          </p:txBody>
        </p:sp>
        <p:sp>
          <p:nvSpPr>
            <p:cNvPr id="43" name="TextBox 42">
              <a:extLst>
                <a:ext uri="{FF2B5EF4-FFF2-40B4-BE49-F238E27FC236}">
                  <a16:creationId xmlns:a16="http://schemas.microsoft.com/office/drawing/2014/main" id="{D254029D-158D-499F-B09F-D7C500C39293}"/>
                </a:ext>
              </a:extLst>
            </p:cNvPr>
            <p:cNvSpPr txBox="1"/>
            <p:nvPr/>
          </p:nvSpPr>
          <p:spPr>
            <a:xfrm>
              <a:off x="496794" y="233057"/>
              <a:ext cx="8214720" cy="5509200"/>
            </a:xfrm>
            <a:prstGeom prst="rect">
              <a:avLst/>
            </a:prstGeom>
            <a:noFill/>
          </p:spPr>
          <p:txBody>
            <a:bodyPr wrap="square" rtlCol="0">
              <a:spAutoFit/>
            </a:bodyPr>
            <a:lstStyle/>
            <a:p>
              <a:pPr algn="ctr"/>
              <a:r>
                <a:rPr lang="en-GB" b="1" dirty="0"/>
                <a:t>Problem solving and reasoning answers</a:t>
              </a:r>
            </a:p>
            <a:p>
              <a:pPr algn="ctr"/>
              <a:endParaRPr lang="en-GB" sz="1600" b="1" dirty="0"/>
            </a:p>
            <a:p>
              <a:r>
                <a:rPr lang="en-GB" sz="1600" dirty="0"/>
                <a:t>Complete each diagram</a:t>
              </a:r>
            </a:p>
            <a:p>
              <a:endParaRPr lang="en-GB" sz="1600" b="1" dirty="0"/>
            </a:p>
            <a:p>
              <a:endParaRPr lang="en-GB" sz="1600" b="1" dirty="0"/>
            </a:p>
            <a:p>
              <a:endParaRPr lang="en-GB" sz="1600" b="1" dirty="0"/>
            </a:p>
            <a:p>
              <a:endParaRPr lang="en-GB" sz="1600" b="1" dirty="0"/>
            </a:p>
            <a:p>
              <a:endParaRPr lang="en-GB" sz="1600" b="1" dirty="0"/>
            </a:p>
            <a:p>
              <a:endParaRPr lang="en-GB" sz="1600" b="1" dirty="0"/>
            </a:p>
            <a:p>
              <a:endParaRPr lang="en-GB" sz="1600" b="1" dirty="0"/>
            </a:p>
            <a:p>
              <a:endParaRPr lang="en-GB" sz="1600" b="1" dirty="0"/>
            </a:p>
            <a:p>
              <a:endParaRPr lang="en-GB" sz="1600" b="1" dirty="0"/>
            </a:p>
            <a:p>
              <a:pPr>
                <a:spcAft>
                  <a:spcPts val="0"/>
                </a:spcAft>
              </a:pPr>
              <a:r>
                <a:rPr lang="en-GB" sz="1600" dirty="0"/>
                <a:t>Subtract 377, then 387, then 397 from 424.   </a:t>
              </a: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47, 37 and 27 respectively.  Each time 10 more is subtracted so the answer is 10 less.  Are children able to make the connection between the solutions or do they treat each one as a discrete calculation?</a:t>
              </a: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r>
                <a:rPr lang="en-GB" sz="1600" dirty="0"/>
                <a:t>  </a:t>
              </a:r>
            </a:p>
            <a:p>
              <a:r>
                <a:rPr lang="en-GB" sz="1600" dirty="0"/>
                <a:t>Find the difference between a pair of three-digit numbers each of whose digits adds to 9, e.g. 306 – 261.  Add the digits of your answer. Repeat three times. </a:t>
              </a:r>
            </a:p>
            <a:p>
              <a:r>
                <a:rPr lang="en-GB" sz="1600" dirty="0"/>
                <a:t>Say what you notice.   </a:t>
              </a:r>
              <a:r>
                <a:rPr lang="en-GB" sz="1600" dirty="0">
                  <a:solidFill>
                    <a:srgbClr val="00B050"/>
                  </a:solidFill>
                </a:rPr>
                <a:t>Digits always total a multiple of 9, for example:</a:t>
              </a:r>
            </a:p>
            <a:p>
              <a:r>
                <a:rPr lang="en-GB" sz="1600" dirty="0">
                  <a:solidFill>
                    <a:srgbClr val="00B050"/>
                  </a:solidFill>
                </a:rPr>
                <a:t>711 – 126 = 585 -  Digits total 18</a:t>
              </a:r>
            </a:p>
            <a:p>
              <a:r>
                <a:rPr lang="en-GB" sz="1600" dirty="0">
                  <a:solidFill>
                    <a:srgbClr val="00B050"/>
                  </a:solidFill>
                </a:rPr>
                <a:t>432 – 315 = 117 -  Digits total 9</a:t>
              </a:r>
            </a:p>
            <a:p>
              <a:r>
                <a:rPr lang="en-GB" sz="1600" dirty="0">
                  <a:solidFill>
                    <a:srgbClr val="00B050"/>
                  </a:solidFill>
                </a:rPr>
                <a:t>612 – 333 = 279 -  Digits total 18</a:t>
              </a:r>
              <a:endParaRPr lang="en-GB" sz="1600" dirty="0"/>
            </a:p>
          </p:txBody>
        </p:sp>
      </p:grpSp>
      <p:pic>
        <p:nvPicPr>
          <p:cNvPr id="5" name="Picture 4">
            <a:extLst>
              <a:ext uri="{FF2B5EF4-FFF2-40B4-BE49-F238E27FC236}">
                <a16:creationId xmlns:a16="http://schemas.microsoft.com/office/drawing/2014/main" id="{E71C40ED-7768-4985-A597-30C8C3A68E71}"/>
              </a:ext>
            </a:extLst>
          </p:cNvPr>
          <p:cNvPicPr>
            <a:picLocks noChangeAspect="1"/>
          </p:cNvPicPr>
          <p:nvPr/>
        </p:nvPicPr>
        <p:blipFill>
          <a:blip r:embed="rId3"/>
          <a:stretch>
            <a:fillRect/>
          </a:stretch>
        </p:blipFill>
        <p:spPr>
          <a:xfrm>
            <a:off x="2682706" y="879004"/>
            <a:ext cx="3005561" cy="2016486"/>
          </a:xfrm>
          <a:prstGeom prst="rect">
            <a:avLst/>
          </a:prstGeom>
        </p:spPr>
      </p:pic>
    </p:spTree>
    <p:extLst>
      <p:ext uri="{BB962C8B-B14F-4D97-AF65-F5344CB8AC3E}">
        <p14:creationId xmlns:p14="http://schemas.microsoft.com/office/powerpoint/2010/main" val="14307390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4</a:t>
            </a:r>
            <a:endParaRPr lang="en-GB" dirty="0"/>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375376"/>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chemeClr val="accent5">
                    <a:lumMod val="75000"/>
                  </a:schemeClr>
                </a:solidFill>
              </a:rPr>
              <a:t>Pairs to 100 </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53280" y="1432678"/>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Frog with 3-digit numbers</a:t>
            </a:r>
          </a:p>
        </p:txBody>
      </p:sp>
    </p:spTree>
    <p:extLst>
      <p:ext uri="{BB962C8B-B14F-4D97-AF65-F5344CB8AC3E}">
        <p14:creationId xmlns:p14="http://schemas.microsoft.com/office/powerpoint/2010/main" val="249231870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4</a:t>
            </a:r>
            <a:endParaRPr lang="en-GB" dirty="0"/>
          </a:p>
        </p:txBody>
      </p:sp>
      <p:sp>
        <p:nvSpPr>
          <p:cNvPr id="13" name="TextBox 12">
            <a:extLst>
              <a:ext uri="{FF2B5EF4-FFF2-40B4-BE49-F238E27FC236}">
                <a16:creationId xmlns:a16="http://schemas.microsoft.com/office/drawing/2014/main" id="{B69677ED-5C54-4353-B94F-C526DD00205C}"/>
              </a:ext>
            </a:extLst>
          </p:cNvPr>
          <p:cNvSpPr txBox="1"/>
          <p:nvPr/>
        </p:nvSpPr>
        <p:spPr>
          <a:xfrm>
            <a:off x="-148457" y="1075388"/>
            <a:ext cx="3874637"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chemeClr val="accent5">
                    <a:lumMod val="75000"/>
                  </a:schemeClr>
                </a:solidFill>
              </a:rPr>
              <a:t>Change from £1</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04644" y="135972"/>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Frog with 3-digit numbers</a:t>
            </a:r>
          </a:p>
        </p:txBody>
      </p:sp>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8143" y="2111947"/>
            <a:ext cx="8510831" cy="38747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31870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4</a:t>
            </a:r>
            <a:endParaRPr lang="en-GB" dirty="0"/>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3211519"/>
            <a:ext cx="8130503" cy="1705595"/>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chemeClr val="accent5">
                    <a:lumMod val="75000"/>
                  </a:schemeClr>
                </a:solidFill>
              </a:rPr>
              <a:t>Add pairs of 2-digit numbers, answer &lt; 100</a:t>
            </a:r>
          </a:p>
          <a:p>
            <a:pPr algn="ctr">
              <a:spcAft>
                <a:spcPts val="1000"/>
              </a:spcAft>
              <a:buClr>
                <a:srgbClr val="EA7600"/>
              </a:buClr>
              <a:buSzPct val="120000"/>
            </a:pPr>
            <a:endParaRPr lang="en-GB" sz="2000" b="1" dirty="0">
              <a:solidFill>
                <a:schemeClr val="accent5">
                  <a:lumMod val="75000"/>
                </a:schemeClr>
              </a:solidFill>
            </a:endParaRPr>
          </a:p>
          <a:p>
            <a:pPr algn="ctr">
              <a:spcAft>
                <a:spcPts val="1000"/>
              </a:spcAft>
              <a:buClr>
                <a:srgbClr val="EA7600"/>
              </a:buClr>
              <a:buSzPct val="120000"/>
            </a:pPr>
            <a:r>
              <a:rPr lang="en-GB" sz="2000" b="1" dirty="0">
                <a:solidFill>
                  <a:schemeClr val="accent5">
                    <a:lumMod val="75000"/>
                  </a:schemeClr>
                </a:solidFill>
                <a:hlinkClick r:id="rId3"/>
              </a:rPr>
              <a:t>Soccer Math – Adding 2-digit numbers</a:t>
            </a:r>
            <a:endParaRPr lang="en-GB" sz="2000" b="1" dirty="0">
              <a:solidFill>
                <a:schemeClr val="accent5">
                  <a:lumMod val="75000"/>
                </a:schemeClr>
              </a:solidFill>
            </a:endParaRPr>
          </a:p>
        </p:txBody>
      </p:sp>
      <p:pic>
        <p:nvPicPr>
          <p:cNvPr id="3075" name="Picture 3" descr="N:\Documents\Website\Wagtail Website\User Manuel for HT\Elephant---Remember-this-FINA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28899" y="1424203"/>
            <a:ext cx="2633091" cy="16716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Frog with 3-digit numbers</a:t>
            </a:r>
          </a:p>
        </p:txBody>
      </p:sp>
    </p:spTree>
    <p:extLst>
      <p:ext uri="{BB962C8B-B14F-4D97-AF65-F5344CB8AC3E}">
        <p14:creationId xmlns:p14="http://schemas.microsoft.com/office/powerpoint/2010/main" val="36792413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2" name="Footer Placeholder 1">
            <a:extLst>
              <a:ext uri="{FF2B5EF4-FFF2-40B4-BE49-F238E27FC236}">
                <a16:creationId xmlns:a16="http://schemas.microsoft.com/office/drawing/2014/main" id="{64BBEBEA-0508-4D31-AAC2-6615DDF2BB31}"/>
              </a:ext>
            </a:extLst>
          </p:cNvPr>
          <p:cNvSpPr>
            <a:spLocks noGrp="1"/>
          </p:cNvSpPr>
          <p:nvPr>
            <p:ph type="ftr" sz="quarter" idx="11"/>
          </p:nvPr>
        </p:nvSpPr>
        <p:spPr/>
        <p:txBody>
          <a:bodyPr/>
          <a:lstStyle/>
          <a:p>
            <a:pPr algn="r"/>
            <a:r>
              <a:rPr lang="en-GB"/>
              <a:t>Year 4</a:t>
            </a:r>
            <a:endParaRPr lang="en-GB" dirty="0"/>
          </a:p>
        </p:txBody>
      </p:sp>
      <p:sp>
        <p:nvSpPr>
          <p:cNvPr id="12" name="TextBox 11">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Frog with 3-digit numbers</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59582" y="2487908"/>
            <a:ext cx="8187114"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Use counting up (Frog) to subtract, e.g. 402 – 356.</a:t>
            </a:r>
          </a:p>
        </p:txBody>
      </p:sp>
    </p:spTree>
    <p:extLst>
      <p:ext uri="{BB962C8B-B14F-4D97-AF65-F5344CB8AC3E}">
        <p14:creationId xmlns:p14="http://schemas.microsoft.com/office/powerpoint/2010/main" val="75504375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a:t>Year 4</a:t>
            </a:r>
            <a:endParaRPr lang="en-GB" dirty="0"/>
          </a:p>
        </p:txBody>
      </p:sp>
      <p:sp>
        <p:nvSpPr>
          <p:cNvPr id="108" name="Rectangle 107">
            <a:extLst>
              <a:ext uri="{FF2B5EF4-FFF2-40B4-BE49-F238E27FC236}">
                <a16:creationId xmlns:a16="http://schemas.microsoft.com/office/drawing/2014/main" id="{FB71EE7A-04D7-4135-A973-31EA85A0A2C1}"/>
              </a:ext>
            </a:extLst>
          </p:cNvPr>
          <p:cNvSpPr/>
          <p:nvPr/>
        </p:nvSpPr>
        <p:spPr>
          <a:xfrm>
            <a:off x="117820" y="96775"/>
            <a:ext cx="7616480" cy="338554"/>
          </a:xfrm>
          <a:prstGeom prst="rect">
            <a:avLst/>
          </a:prstGeom>
        </p:spPr>
        <p:txBody>
          <a:bodyPr wrap="square">
            <a:spAutoFit/>
          </a:bodyPr>
          <a:lstStyle/>
          <a:p>
            <a:pPr>
              <a:spcAft>
                <a:spcPts val="500"/>
              </a:spcAft>
              <a:buClr>
                <a:schemeClr val="accent2"/>
              </a:buClr>
              <a:buSzPct val="120000"/>
            </a:pPr>
            <a:r>
              <a:rPr lang="en-GB" sz="1600" b="1" dirty="0">
                <a:solidFill>
                  <a:schemeClr val="accent5">
                    <a:lumMod val="50000"/>
                  </a:schemeClr>
                </a:solidFill>
              </a:rPr>
              <a:t>Day 1:</a:t>
            </a:r>
            <a:r>
              <a:rPr lang="en-GB" sz="1600" dirty="0">
                <a:solidFill>
                  <a:schemeClr val="accent5">
                    <a:lumMod val="50000"/>
                  </a:schemeClr>
                </a:solidFill>
              </a:rPr>
              <a:t> </a:t>
            </a:r>
            <a:r>
              <a:rPr lang="en-GB" sz="1600" b="1" dirty="0">
                <a:solidFill>
                  <a:schemeClr val="accent5">
                    <a:lumMod val="75000"/>
                  </a:schemeClr>
                </a:solidFill>
              </a:rPr>
              <a:t>Use counting up (Frog) to subtract, e.g. 402 – 356.</a:t>
            </a:r>
          </a:p>
        </p:txBody>
      </p:sp>
      <p:sp>
        <p:nvSpPr>
          <p:cNvPr id="15" name="Title 1">
            <a:extLst>
              <a:ext uri="{FF2B5EF4-FFF2-40B4-BE49-F238E27FC236}">
                <a16:creationId xmlns:a16="http://schemas.microsoft.com/office/drawing/2014/main" id="{FBA63FB2-DB79-46DB-8DD4-B6939C867363}"/>
              </a:ext>
            </a:extLst>
          </p:cNvPr>
          <p:cNvSpPr txBox="1">
            <a:spLocks/>
          </p:cNvSpPr>
          <p:nvPr/>
        </p:nvSpPr>
        <p:spPr>
          <a:xfrm>
            <a:off x="838200" y="365125"/>
            <a:ext cx="10515600" cy="11766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800" dirty="0">
                <a:latin typeface="+mn-lt"/>
              </a:rPr>
            </a:br>
            <a:endParaRPr lang="en-GB" sz="1800" dirty="0">
              <a:latin typeface="+mn-lt"/>
            </a:endParaRPr>
          </a:p>
        </p:txBody>
      </p:sp>
      <p:sp>
        <p:nvSpPr>
          <p:cNvPr id="16" name="Content Placeholder 2">
            <a:extLst>
              <a:ext uri="{FF2B5EF4-FFF2-40B4-BE49-F238E27FC236}">
                <a16:creationId xmlns:a16="http://schemas.microsoft.com/office/drawing/2014/main" id="{F9AA5556-2260-4996-9A83-1BB594C9F1F0}"/>
              </a:ext>
            </a:extLst>
          </p:cNvPr>
          <p:cNvSpPr txBox="1">
            <a:spLocks/>
          </p:cNvSpPr>
          <p:nvPr/>
        </p:nvSpPr>
        <p:spPr>
          <a:xfrm>
            <a:off x="838200" y="1710761"/>
            <a:ext cx="1038684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800" dirty="0">
              <a:solidFill>
                <a:srgbClr val="44546A">
                  <a:lumMod val="75000"/>
                </a:srgbClr>
              </a:solidFill>
            </a:endParaRPr>
          </a:p>
          <a:p>
            <a:endParaRPr lang="en-GB" sz="1800" dirty="0"/>
          </a:p>
          <a:p>
            <a:endParaRPr lang="en-GB" sz="1800" dirty="0"/>
          </a:p>
          <a:p>
            <a:endParaRPr lang="en-GB" sz="1800" dirty="0"/>
          </a:p>
          <a:p>
            <a:endParaRPr lang="en-GB" sz="1800" dirty="0"/>
          </a:p>
        </p:txBody>
      </p:sp>
      <p:cxnSp>
        <p:nvCxnSpPr>
          <p:cNvPr id="17" name="Straight Connector 16">
            <a:extLst>
              <a:ext uri="{FF2B5EF4-FFF2-40B4-BE49-F238E27FC236}">
                <a16:creationId xmlns:a16="http://schemas.microsoft.com/office/drawing/2014/main" id="{1977150D-C709-4AA1-A3E4-E66DE3956209}"/>
              </a:ext>
            </a:extLst>
          </p:cNvPr>
          <p:cNvCxnSpPr>
            <a:cxnSpLocks/>
          </p:cNvCxnSpPr>
          <p:nvPr/>
        </p:nvCxnSpPr>
        <p:spPr>
          <a:xfrm>
            <a:off x="188160" y="5346640"/>
            <a:ext cx="8445705" cy="34825"/>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a16="http://schemas.microsoft.com/office/drawing/2014/main" id="{477E608E-F0A2-40B7-9BA2-9EE142A22BDE}"/>
              </a:ext>
            </a:extLst>
          </p:cNvPr>
          <p:cNvCxnSpPr/>
          <p:nvPr/>
        </p:nvCxnSpPr>
        <p:spPr>
          <a:xfrm flipH="1">
            <a:off x="533504" y="5361006"/>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D2112E02-D240-40DC-8F77-0BEAE20047E6}"/>
              </a:ext>
            </a:extLst>
          </p:cNvPr>
          <p:cNvSpPr txBox="1"/>
          <p:nvPr/>
        </p:nvSpPr>
        <p:spPr>
          <a:xfrm>
            <a:off x="189987" y="5489465"/>
            <a:ext cx="6933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2060"/>
                </a:solidFill>
                <a:effectLst/>
                <a:uLnTx/>
                <a:uFillTx/>
                <a:ea typeface="+mn-ea"/>
                <a:cs typeface="+mn-cs"/>
              </a:rPr>
              <a:t>356</a:t>
            </a:r>
          </a:p>
        </p:txBody>
      </p:sp>
      <p:grpSp>
        <p:nvGrpSpPr>
          <p:cNvPr id="20" name="Group 19">
            <a:extLst>
              <a:ext uri="{FF2B5EF4-FFF2-40B4-BE49-F238E27FC236}">
                <a16:creationId xmlns:a16="http://schemas.microsoft.com/office/drawing/2014/main" id="{2A597868-EDCB-48A0-BA08-825234157A0A}"/>
              </a:ext>
            </a:extLst>
          </p:cNvPr>
          <p:cNvGrpSpPr/>
          <p:nvPr/>
        </p:nvGrpSpPr>
        <p:grpSpPr>
          <a:xfrm>
            <a:off x="533503" y="4396776"/>
            <a:ext cx="926748" cy="1400466"/>
            <a:chOff x="1423516" y="3731311"/>
            <a:chExt cx="2185865" cy="1400466"/>
          </a:xfrm>
        </p:grpSpPr>
        <p:cxnSp>
          <p:nvCxnSpPr>
            <p:cNvPr id="21" name="Straight Connector 20">
              <a:extLst>
                <a:ext uri="{FF2B5EF4-FFF2-40B4-BE49-F238E27FC236}">
                  <a16:creationId xmlns:a16="http://schemas.microsoft.com/office/drawing/2014/main" id="{E083B7BE-20FC-461F-BA5F-0DC6D69A4EE9}"/>
                </a:ext>
              </a:extLst>
            </p:cNvPr>
            <p:cNvCxnSpPr/>
            <p:nvPr/>
          </p:nvCxnSpPr>
          <p:spPr>
            <a:xfrm flipH="1">
              <a:off x="2824317" y="46944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2" name="TextBox 21">
              <a:extLst>
                <a:ext uri="{FF2B5EF4-FFF2-40B4-BE49-F238E27FC236}">
                  <a16:creationId xmlns:a16="http://schemas.microsoft.com/office/drawing/2014/main" id="{CF2E15D2-8BE7-4B5B-A68C-AAD80A6F742D}"/>
                </a:ext>
              </a:extLst>
            </p:cNvPr>
            <p:cNvSpPr txBox="1"/>
            <p:nvPr/>
          </p:nvSpPr>
          <p:spPr>
            <a:xfrm>
              <a:off x="2144904" y="4824000"/>
              <a:ext cx="14644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solidFill>
                    <a:srgbClr val="002060"/>
                  </a:solidFill>
                </a:rPr>
                <a:t>360</a:t>
              </a:r>
              <a:endParaRPr kumimoji="0" lang="en-GB" sz="1400" b="0" i="0" u="none" strike="noStrike" kern="1200" cap="none" spc="0" normalizeH="0" baseline="0" noProof="0" dirty="0">
                <a:ln>
                  <a:noFill/>
                </a:ln>
                <a:solidFill>
                  <a:srgbClr val="002060"/>
                </a:solidFill>
                <a:effectLst/>
                <a:uLnTx/>
                <a:uFillTx/>
              </a:endParaRPr>
            </a:p>
          </p:txBody>
        </p:sp>
        <p:grpSp>
          <p:nvGrpSpPr>
            <p:cNvPr id="23" name="Group 22">
              <a:extLst>
                <a:ext uri="{FF2B5EF4-FFF2-40B4-BE49-F238E27FC236}">
                  <a16:creationId xmlns:a16="http://schemas.microsoft.com/office/drawing/2014/main" id="{D3B30624-8A4A-44A7-875B-6D759D6951C3}"/>
                </a:ext>
              </a:extLst>
            </p:cNvPr>
            <p:cNvGrpSpPr/>
            <p:nvPr/>
          </p:nvGrpSpPr>
          <p:grpSpPr>
            <a:xfrm>
              <a:off x="1423516" y="3731311"/>
              <a:ext cx="1420759" cy="949864"/>
              <a:chOff x="2247894" y="3530429"/>
              <a:chExt cx="1397525" cy="1150285"/>
            </a:xfrm>
          </p:grpSpPr>
          <p:sp>
            <p:nvSpPr>
              <p:cNvPr id="24" name="Freeform: Shape 17">
                <a:extLst>
                  <a:ext uri="{FF2B5EF4-FFF2-40B4-BE49-F238E27FC236}">
                    <a16:creationId xmlns:a16="http://schemas.microsoft.com/office/drawing/2014/main" id="{C9461823-805B-4E81-8FB3-1DFE432CDB13}"/>
                  </a:ext>
                </a:extLst>
              </p:cNvPr>
              <p:cNvSpPr/>
              <p:nvPr/>
            </p:nvSpPr>
            <p:spPr>
              <a:xfrm>
                <a:off x="2247894" y="4035365"/>
                <a:ext cx="1397525"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 lastClr="FFFFFF"/>
                  </a:solidFill>
                  <a:effectLst/>
                  <a:uLnTx/>
                  <a:uFillTx/>
                  <a:ea typeface="+mn-ea"/>
                  <a:cs typeface="+mn-cs"/>
                </a:endParaRPr>
              </a:p>
            </p:txBody>
          </p:sp>
          <p:sp>
            <p:nvSpPr>
              <p:cNvPr id="25" name="TextBox 24">
                <a:extLst>
                  <a:ext uri="{FF2B5EF4-FFF2-40B4-BE49-F238E27FC236}">
                    <a16:creationId xmlns:a16="http://schemas.microsoft.com/office/drawing/2014/main" id="{35DA837B-CE01-4EDB-A64F-8069FFD3A997}"/>
                  </a:ext>
                </a:extLst>
              </p:cNvPr>
              <p:cNvSpPr txBox="1"/>
              <p:nvPr/>
            </p:nvSpPr>
            <p:spPr>
              <a:xfrm>
                <a:off x="2726373" y="3530429"/>
                <a:ext cx="428465" cy="4472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solidFill>
                      <a:srgbClr val="C00000"/>
                    </a:solidFill>
                  </a:rPr>
                  <a:t>4</a:t>
                </a:r>
                <a:endParaRPr kumimoji="0" lang="en-GB" b="0" i="0" u="none" strike="noStrike" kern="1200" cap="none" spc="0" normalizeH="0" baseline="0" noProof="0" dirty="0">
                  <a:ln>
                    <a:noFill/>
                  </a:ln>
                  <a:solidFill>
                    <a:srgbClr val="C00000"/>
                  </a:solidFill>
                  <a:effectLst/>
                  <a:uLnTx/>
                  <a:uFillTx/>
                </a:endParaRPr>
              </a:p>
            </p:txBody>
          </p:sp>
        </p:grpSp>
      </p:grpSp>
      <p:grpSp>
        <p:nvGrpSpPr>
          <p:cNvPr id="26" name="Group 25">
            <a:extLst>
              <a:ext uri="{FF2B5EF4-FFF2-40B4-BE49-F238E27FC236}">
                <a16:creationId xmlns:a16="http://schemas.microsoft.com/office/drawing/2014/main" id="{074CD6A8-C1B4-4F61-A654-D4742EBCF6C1}"/>
              </a:ext>
            </a:extLst>
          </p:cNvPr>
          <p:cNvGrpSpPr/>
          <p:nvPr/>
        </p:nvGrpSpPr>
        <p:grpSpPr>
          <a:xfrm>
            <a:off x="1159303" y="4353048"/>
            <a:ext cx="7175760" cy="1505561"/>
            <a:chOff x="3179883" y="3698216"/>
            <a:chExt cx="4352301" cy="1505561"/>
          </a:xfrm>
        </p:grpSpPr>
        <p:cxnSp>
          <p:nvCxnSpPr>
            <p:cNvPr id="27" name="Straight Connector 26">
              <a:extLst>
                <a:ext uri="{FF2B5EF4-FFF2-40B4-BE49-F238E27FC236}">
                  <a16:creationId xmlns:a16="http://schemas.microsoft.com/office/drawing/2014/main" id="{E46391DD-19FA-489B-975E-23EFB0AEDC63}"/>
                </a:ext>
              </a:extLst>
            </p:cNvPr>
            <p:cNvCxnSpPr/>
            <p:nvPr/>
          </p:nvCxnSpPr>
          <p:spPr>
            <a:xfrm flipH="1">
              <a:off x="7261555" y="4716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B95166ED-7F32-4E6D-86AB-80994F2ABD1A}"/>
                </a:ext>
              </a:extLst>
            </p:cNvPr>
            <p:cNvSpPr txBox="1"/>
            <p:nvPr/>
          </p:nvSpPr>
          <p:spPr>
            <a:xfrm>
              <a:off x="7003501" y="4896000"/>
              <a:ext cx="52868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rgbClr val="002060"/>
                  </a:solidFill>
                </a:rPr>
                <a:t>400</a:t>
              </a:r>
              <a:endParaRPr kumimoji="0" lang="en-GB" sz="1400" b="0" i="0" u="none" strike="noStrike" kern="1200" cap="none" spc="0" normalizeH="0" baseline="0" noProof="0" dirty="0">
                <a:ln>
                  <a:noFill/>
                </a:ln>
                <a:solidFill>
                  <a:srgbClr val="002060"/>
                </a:solidFill>
                <a:effectLst/>
                <a:uLnTx/>
                <a:uFillTx/>
              </a:endParaRPr>
            </a:p>
          </p:txBody>
        </p:sp>
        <p:grpSp>
          <p:nvGrpSpPr>
            <p:cNvPr id="29" name="Group 28">
              <a:extLst>
                <a:ext uri="{FF2B5EF4-FFF2-40B4-BE49-F238E27FC236}">
                  <a16:creationId xmlns:a16="http://schemas.microsoft.com/office/drawing/2014/main" id="{CB1751B5-3526-42D7-B136-9C1C829AAEF6}"/>
                </a:ext>
              </a:extLst>
            </p:cNvPr>
            <p:cNvGrpSpPr/>
            <p:nvPr/>
          </p:nvGrpSpPr>
          <p:grpSpPr>
            <a:xfrm>
              <a:off x="3179883" y="3698216"/>
              <a:ext cx="4081671" cy="996185"/>
              <a:chOff x="4899514" y="3450136"/>
              <a:chExt cx="5204029" cy="1268355"/>
            </a:xfrm>
          </p:grpSpPr>
          <p:sp>
            <p:nvSpPr>
              <p:cNvPr id="30" name="Freeform: Shape 18">
                <a:extLst>
                  <a:ext uri="{FF2B5EF4-FFF2-40B4-BE49-F238E27FC236}">
                    <a16:creationId xmlns:a16="http://schemas.microsoft.com/office/drawing/2014/main" id="{03A07BBA-C15B-4869-95FA-FBF347518DAD}"/>
                  </a:ext>
                </a:extLst>
              </p:cNvPr>
              <p:cNvSpPr/>
              <p:nvPr/>
            </p:nvSpPr>
            <p:spPr>
              <a:xfrm>
                <a:off x="4899514" y="3898270"/>
                <a:ext cx="5204029" cy="820221"/>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Text" lastClr="000000"/>
                  </a:solidFill>
                  <a:effectLst/>
                  <a:uLnTx/>
                  <a:uFillTx/>
                  <a:ea typeface="+mn-ea"/>
                  <a:cs typeface="+mn-cs"/>
                </a:endParaRPr>
              </a:p>
            </p:txBody>
          </p:sp>
          <p:sp>
            <p:nvSpPr>
              <p:cNvPr id="31" name="TextBox 30">
                <a:extLst>
                  <a:ext uri="{FF2B5EF4-FFF2-40B4-BE49-F238E27FC236}">
                    <a16:creationId xmlns:a16="http://schemas.microsoft.com/office/drawing/2014/main" id="{6CF8E489-9783-4D7C-B575-88C23FC53E6A}"/>
                  </a:ext>
                </a:extLst>
              </p:cNvPr>
              <p:cNvSpPr txBox="1"/>
              <p:nvPr/>
            </p:nvSpPr>
            <p:spPr>
              <a:xfrm>
                <a:off x="7116834" y="3450136"/>
                <a:ext cx="856932" cy="470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C00000"/>
                    </a:solidFill>
                  </a:rPr>
                  <a:t>40</a:t>
                </a:r>
                <a:endParaRPr kumimoji="0" lang="en-GB" b="0" i="0" u="none" strike="noStrike" kern="1200" cap="none" spc="0" normalizeH="0" baseline="0" noProof="0" dirty="0">
                  <a:ln>
                    <a:noFill/>
                  </a:ln>
                  <a:solidFill>
                    <a:srgbClr val="C00000"/>
                  </a:solidFill>
                  <a:effectLst/>
                  <a:uLnTx/>
                  <a:uFillTx/>
                </a:endParaRPr>
              </a:p>
            </p:txBody>
          </p:sp>
        </p:grpSp>
      </p:grpSp>
      <p:sp>
        <p:nvSpPr>
          <p:cNvPr id="32" name="Speech Bubble: Rectangle with Corners Rounded 10">
            <a:extLst>
              <a:ext uri="{FF2B5EF4-FFF2-40B4-BE49-F238E27FC236}">
                <a16:creationId xmlns:a16="http://schemas.microsoft.com/office/drawing/2014/main" id="{582EF567-44CB-4FEC-81D0-3999F0CAB7A7}"/>
              </a:ext>
            </a:extLst>
          </p:cNvPr>
          <p:cNvSpPr/>
          <p:nvPr/>
        </p:nvSpPr>
        <p:spPr>
          <a:xfrm>
            <a:off x="2239643" y="3172709"/>
            <a:ext cx="3406168" cy="840572"/>
          </a:xfrm>
          <a:prstGeom prst="wedgeEllipseCallout">
            <a:avLst>
              <a:gd name="adj1" fmla="val 12542"/>
              <a:gd name="adj2" fmla="val 7467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…then </a:t>
            </a:r>
            <a:r>
              <a:rPr lang="en-GB" b="1" dirty="0">
                <a:solidFill>
                  <a:srgbClr val="C00000"/>
                </a:solidFill>
              </a:rPr>
              <a:t>40</a:t>
            </a:r>
            <a:r>
              <a:rPr lang="en-GB" b="1" dirty="0">
                <a:solidFill>
                  <a:srgbClr val="253746"/>
                </a:solidFill>
              </a:rPr>
              <a:t> to 400…</a:t>
            </a:r>
            <a:endParaRPr lang="en-GB" b="1" dirty="0">
              <a:solidFill>
                <a:srgbClr val="C00000"/>
              </a:solidFill>
            </a:endParaRPr>
          </a:p>
        </p:txBody>
      </p:sp>
      <p:sp>
        <p:nvSpPr>
          <p:cNvPr id="33" name="Speech Bubble: Rectangle with Corners Rounded 10">
            <a:extLst>
              <a:ext uri="{FF2B5EF4-FFF2-40B4-BE49-F238E27FC236}">
                <a16:creationId xmlns:a16="http://schemas.microsoft.com/office/drawing/2014/main" id="{2ECD4BCA-ABD1-4780-8EE4-B8DD2726C19C}"/>
              </a:ext>
            </a:extLst>
          </p:cNvPr>
          <p:cNvSpPr/>
          <p:nvPr/>
        </p:nvSpPr>
        <p:spPr>
          <a:xfrm>
            <a:off x="5134757" y="1910589"/>
            <a:ext cx="3272792" cy="840572"/>
          </a:xfrm>
          <a:prstGeom prst="wedgeEllipseCallout">
            <a:avLst>
              <a:gd name="adj1" fmla="val 66670"/>
              <a:gd name="adj2" fmla="val 1811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So </a:t>
            </a:r>
            <a:r>
              <a:rPr lang="en-GB" sz="2000" b="1" dirty="0">
                <a:solidFill>
                  <a:srgbClr val="253746"/>
                </a:solidFill>
              </a:rPr>
              <a:t>402 – 356 = </a:t>
            </a:r>
            <a:r>
              <a:rPr lang="en-GB" sz="2000" b="1" dirty="0">
                <a:solidFill>
                  <a:srgbClr val="C00000"/>
                </a:solidFill>
              </a:rPr>
              <a:t>?</a:t>
            </a:r>
            <a:endParaRPr lang="en-GB" b="1" dirty="0">
              <a:solidFill>
                <a:srgbClr val="C00000"/>
              </a:solidFill>
            </a:endParaRPr>
          </a:p>
        </p:txBody>
      </p:sp>
      <p:sp>
        <p:nvSpPr>
          <p:cNvPr id="34" name="Speech Bubble: Rectangle with Corners Rounded 10">
            <a:extLst>
              <a:ext uri="{FF2B5EF4-FFF2-40B4-BE49-F238E27FC236}">
                <a16:creationId xmlns:a16="http://schemas.microsoft.com/office/drawing/2014/main" id="{50A74AB4-BCD4-45C0-B61E-80F9890FBCCF}"/>
              </a:ext>
            </a:extLst>
          </p:cNvPr>
          <p:cNvSpPr/>
          <p:nvPr/>
        </p:nvSpPr>
        <p:spPr>
          <a:xfrm>
            <a:off x="200350" y="592533"/>
            <a:ext cx="4015552" cy="2452244"/>
          </a:xfrm>
          <a:prstGeom prst="wedgeEllipseCallout">
            <a:avLst>
              <a:gd name="adj1" fmla="val -46355"/>
              <a:gd name="adj2" fmla="val 5805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Remember how to count up to subtract?</a:t>
            </a:r>
          </a:p>
          <a:p>
            <a:pPr algn="ctr"/>
            <a:r>
              <a:rPr lang="en-GB" b="1" dirty="0">
                <a:solidFill>
                  <a:srgbClr val="253746"/>
                </a:solidFill>
              </a:rPr>
              <a:t>Start at the smaller number; use number facts/ place value to jump to the next 10, then to the next 100, add the jumps.</a:t>
            </a:r>
          </a:p>
        </p:txBody>
      </p:sp>
      <p:cxnSp>
        <p:nvCxnSpPr>
          <p:cNvPr id="35" name="Straight Connector 34">
            <a:extLst>
              <a:ext uri="{FF2B5EF4-FFF2-40B4-BE49-F238E27FC236}">
                <a16:creationId xmlns:a16="http://schemas.microsoft.com/office/drawing/2014/main" id="{6202895B-6C9B-4E36-81C8-31F53857ADB6}"/>
              </a:ext>
            </a:extLst>
          </p:cNvPr>
          <p:cNvCxnSpPr>
            <a:cxnSpLocks/>
            <a:stCxn id="38" idx="2"/>
          </p:cNvCxnSpPr>
          <p:nvPr/>
        </p:nvCxnSpPr>
        <p:spPr>
          <a:xfrm>
            <a:off x="8258230" y="5357273"/>
            <a:ext cx="0" cy="201851"/>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6" name="TextBox 35">
            <a:extLst>
              <a:ext uri="{FF2B5EF4-FFF2-40B4-BE49-F238E27FC236}">
                <a16:creationId xmlns:a16="http://schemas.microsoft.com/office/drawing/2014/main" id="{8B75C853-0958-4A53-A190-85796FD80451}"/>
              </a:ext>
            </a:extLst>
          </p:cNvPr>
          <p:cNvSpPr txBox="1"/>
          <p:nvPr/>
        </p:nvSpPr>
        <p:spPr>
          <a:xfrm>
            <a:off x="7975042" y="5530180"/>
            <a:ext cx="6987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noProof="0" dirty="0">
                <a:solidFill>
                  <a:srgbClr val="002060"/>
                </a:solidFill>
              </a:rPr>
              <a:t>402</a:t>
            </a:r>
            <a:endParaRPr kumimoji="0" lang="en-GB" b="1" i="0" u="none" strike="noStrike" kern="1200" cap="none" spc="0" normalizeH="0" baseline="0" noProof="0" dirty="0">
              <a:ln>
                <a:noFill/>
              </a:ln>
              <a:solidFill>
                <a:srgbClr val="002060"/>
              </a:solidFill>
              <a:effectLst/>
              <a:uLnTx/>
              <a:uFillTx/>
            </a:endParaRPr>
          </a:p>
        </p:txBody>
      </p:sp>
      <p:grpSp>
        <p:nvGrpSpPr>
          <p:cNvPr id="37" name="Group 36">
            <a:extLst>
              <a:ext uri="{FF2B5EF4-FFF2-40B4-BE49-F238E27FC236}">
                <a16:creationId xmlns:a16="http://schemas.microsoft.com/office/drawing/2014/main" id="{92509D72-B619-4617-BDA6-1E540E5FB51E}"/>
              </a:ext>
            </a:extLst>
          </p:cNvPr>
          <p:cNvGrpSpPr/>
          <p:nvPr/>
        </p:nvGrpSpPr>
        <p:grpSpPr>
          <a:xfrm>
            <a:off x="7889379" y="4374313"/>
            <a:ext cx="368851" cy="982960"/>
            <a:chOff x="4899515" y="3450136"/>
            <a:chExt cx="6432877" cy="1251517"/>
          </a:xfrm>
        </p:grpSpPr>
        <p:sp>
          <p:nvSpPr>
            <p:cNvPr id="38" name="Freeform: Shape 18">
              <a:extLst>
                <a:ext uri="{FF2B5EF4-FFF2-40B4-BE49-F238E27FC236}">
                  <a16:creationId xmlns:a16="http://schemas.microsoft.com/office/drawing/2014/main" id="{2B249FFE-AE71-43BC-B834-764FE79F1D73}"/>
                </a:ext>
              </a:extLst>
            </p:cNvPr>
            <p:cNvSpPr/>
            <p:nvPr/>
          </p:nvSpPr>
          <p:spPr>
            <a:xfrm>
              <a:off x="4899515" y="3898270"/>
              <a:ext cx="6432877"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Text" lastClr="000000"/>
                </a:solidFill>
                <a:effectLst/>
                <a:uLnTx/>
                <a:uFillTx/>
                <a:ea typeface="+mn-ea"/>
                <a:cs typeface="+mn-cs"/>
              </a:endParaRPr>
            </a:p>
          </p:txBody>
        </p:sp>
        <p:sp>
          <p:nvSpPr>
            <p:cNvPr id="39" name="TextBox 38">
              <a:extLst>
                <a:ext uri="{FF2B5EF4-FFF2-40B4-BE49-F238E27FC236}">
                  <a16:creationId xmlns:a16="http://schemas.microsoft.com/office/drawing/2014/main" id="{2425F7AC-FAC9-4D3E-9B7C-075DFD758648}"/>
                </a:ext>
              </a:extLst>
            </p:cNvPr>
            <p:cNvSpPr txBox="1"/>
            <p:nvPr/>
          </p:nvSpPr>
          <p:spPr>
            <a:xfrm>
              <a:off x="7687489" y="3450136"/>
              <a:ext cx="856930" cy="470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C00000"/>
                  </a:solidFill>
                </a:rPr>
                <a:t>2</a:t>
              </a:r>
              <a:endParaRPr kumimoji="0" lang="en-GB" b="0" i="0" u="none" strike="noStrike" kern="1200" cap="none" spc="0" normalizeH="0" baseline="0" noProof="0" dirty="0">
                <a:ln>
                  <a:noFill/>
                </a:ln>
                <a:solidFill>
                  <a:srgbClr val="C00000"/>
                </a:solidFill>
                <a:effectLst/>
                <a:uLnTx/>
                <a:uFillTx/>
              </a:endParaRPr>
            </a:p>
          </p:txBody>
        </p:sp>
      </p:grpSp>
      <p:sp>
        <p:nvSpPr>
          <p:cNvPr id="40" name="Speech Bubble: Rectangle with Corners Rounded 10">
            <a:extLst>
              <a:ext uri="{FF2B5EF4-FFF2-40B4-BE49-F238E27FC236}">
                <a16:creationId xmlns:a16="http://schemas.microsoft.com/office/drawing/2014/main" id="{2C0A9EDB-FCDA-4751-8ABA-22DB01B0B6BB}"/>
              </a:ext>
            </a:extLst>
          </p:cNvPr>
          <p:cNvSpPr/>
          <p:nvPr/>
        </p:nvSpPr>
        <p:spPr>
          <a:xfrm>
            <a:off x="6131649" y="3373511"/>
            <a:ext cx="2794811" cy="644215"/>
          </a:xfrm>
          <a:prstGeom prst="wedgeEllipseCallout">
            <a:avLst>
              <a:gd name="adj1" fmla="val 19603"/>
              <a:gd name="adj2" fmla="val 10153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finally </a:t>
            </a:r>
            <a:r>
              <a:rPr lang="en-GB" b="1" dirty="0">
                <a:solidFill>
                  <a:srgbClr val="C00000"/>
                </a:solidFill>
              </a:rPr>
              <a:t>2</a:t>
            </a:r>
            <a:r>
              <a:rPr lang="en-GB" b="1" dirty="0">
                <a:solidFill>
                  <a:srgbClr val="253746"/>
                </a:solidFill>
              </a:rPr>
              <a:t> to 402.</a:t>
            </a:r>
          </a:p>
        </p:txBody>
      </p:sp>
      <p:sp>
        <p:nvSpPr>
          <p:cNvPr id="41" name="Speech Bubble: Rectangle with Corners Rounded 10">
            <a:extLst>
              <a:ext uri="{FF2B5EF4-FFF2-40B4-BE49-F238E27FC236}">
                <a16:creationId xmlns:a16="http://schemas.microsoft.com/office/drawing/2014/main" id="{232579F5-8155-4D49-B630-16C6DE1B1609}"/>
              </a:ext>
            </a:extLst>
          </p:cNvPr>
          <p:cNvSpPr/>
          <p:nvPr/>
        </p:nvSpPr>
        <p:spPr>
          <a:xfrm>
            <a:off x="217540" y="3464622"/>
            <a:ext cx="1585400" cy="932154"/>
          </a:xfrm>
          <a:prstGeom prst="wedgeEllipseCallout">
            <a:avLst>
              <a:gd name="adj1" fmla="val -53049"/>
              <a:gd name="adj2" fmla="val 5664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Hop </a:t>
            </a:r>
            <a:r>
              <a:rPr lang="en-GB" b="1" dirty="0">
                <a:solidFill>
                  <a:srgbClr val="C00000"/>
                </a:solidFill>
              </a:rPr>
              <a:t>4 </a:t>
            </a:r>
            <a:r>
              <a:rPr lang="en-GB" b="1" dirty="0">
                <a:solidFill>
                  <a:srgbClr val="253746"/>
                </a:solidFill>
              </a:rPr>
              <a:t>to 360…</a:t>
            </a:r>
          </a:p>
        </p:txBody>
      </p:sp>
      <p:sp>
        <p:nvSpPr>
          <p:cNvPr id="42" name="Speech Bubble: Rectangle with Corners Rounded 10">
            <a:extLst>
              <a:ext uri="{FF2B5EF4-FFF2-40B4-BE49-F238E27FC236}">
                <a16:creationId xmlns:a16="http://schemas.microsoft.com/office/drawing/2014/main" id="{30A1712D-1F48-44A9-B91A-0F3B8DFF7C3B}"/>
              </a:ext>
            </a:extLst>
          </p:cNvPr>
          <p:cNvSpPr/>
          <p:nvPr/>
        </p:nvSpPr>
        <p:spPr>
          <a:xfrm>
            <a:off x="4215902" y="571981"/>
            <a:ext cx="3131382" cy="952303"/>
          </a:xfrm>
          <a:prstGeom prst="wedgeEllipseCallout">
            <a:avLst>
              <a:gd name="adj1" fmla="val 8439"/>
              <a:gd name="adj2" fmla="val 1184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try 402 – 356.</a:t>
            </a:r>
            <a:endParaRPr lang="en-GB" sz="2000" b="1" dirty="0">
              <a:solidFill>
                <a:srgbClr val="C00000"/>
              </a:solidFill>
            </a:endParaRPr>
          </a:p>
        </p:txBody>
      </p:sp>
    </p:spTree>
    <p:extLst>
      <p:ext uri="{BB962C8B-B14F-4D97-AF65-F5344CB8AC3E}">
        <p14:creationId xmlns:p14="http://schemas.microsoft.com/office/powerpoint/2010/main" val="20437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0" grpId="0" animBg="1"/>
      <p:bldP spid="41"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8</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a:t>Year 4</a:t>
            </a:r>
            <a:endParaRPr lang="en-GB" dirty="0"/>
          </a:p>
        </p:txBody>
      </p:sp>
      <p:sp>
        <p:nvSpPr>
          <p:cNvPr id="108" name="Rectangle 107">
            <a:extLst>
              <a:ext uri="{FF2B5EF4-FFF2-40B4-BE49-F238E27FC236}">
                <a16:creationId xmlns:a16="http://schemas.microsoft.com/office/drawing/2014/main" id="{FB71EE7A-04D7-4135-A973-31EA85A0A2C1}"/>
              </a:ext>
            </a:extLst>
          </p:cNvPr>
          <p:cNvSpPr/>
          <p:nvPr/>
        </p:nvSpPr>
        <p:spPr>
          <a:xfrm>
            <a:off x="117820" y="96775"/>
            <a:ext cx="7616480" cy="338554"/>
          </a:xfrm>
          <a:prstGeom prst="rect">
            <a:avLst/>
          </a:prstGeom>
        </p:spPr>
        <p:txBody>
          <a:bodyPr wrap="square">
            <a:spAutoFit/>
          </a:bodyPr>
          <a:lstStyle/>
          <a:p>
            <a:pPr>
              <a:spcAft>
                <a:spcPts val="500"/>
              </a:spcAft>
              <a:buClr>
                <a:schemeClr val="accent2"/>
              </a:buClr>
              <a:buSzPct val="120000"/>
            </a:pPr>
            <a:r>
              <a:rPr lang="en-GB" sz="1600" b="1" dirty="0">
                <a:solidFill>
                  <a:schemeClr val="accent5">
                    <a:lumMod val="50000"/>
                  </a:schemeClr>
                </a:solidFill>
              </a:rPr>
              <a:t>Day 1:</a:t>
            </a:r>
            <a:r>
              <a:rPr lang="en-GB" sz="1600" dirty="0">
                <a:solidFill>
                  <a:schemeClr val="accent5">
                    <a:lumMod val="50000"/>
                  </a:schemeClr>
                </a:solidFill>
              </a:rPr>
              <a:t> </a:t>
            </a:r>
            <a:r>
              <a:rPr lang="en-GB" sz="1600" b="1" dirty="0">
                <a:solidFill>
                  <a:schemeClr val="accent5">
                    <a:lumMod val="75000"/>
                  </a:schemeClr>
                </a:solidFill>
              </a:rPr>
              <a:t>Use counting up (Frog) to subtract, e.g. 402 – 356.</a:t>
            </a:r>
          </a:p>
        </p:txBody>
      </p:sp>
      <p:sp>
        <p:nvSpPr>
          <p:cNvPr id="15" name="Title 1">
            <a:extLst>
              <a:ext uri="{FF2B5EF4-FFF2-40B4-BE49-F238E27FC236}">
                <a16:creationId xmlns:a16="http://schemas.microsoft.com/office/drawing/2014/main" id="{FBA63FB2-DB79-46DB-8DD4-B6939C867363}"/>
              </a:ext>
            </a:extLst>
          </p:cNvPr>
          <p:cNvSpPr txBox="1">
            <a:spLocks/>
          </p:cNvSpPr>
          <p:nvPr/>
        </p:nvSpPr>
        <p:spPr>
          <a:xfrm>
            <a:off x="838200" y="365125"/>
            <a:ext cx="10515600" cy="11766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800" dirty="0">
                <a:latin typeface="+mn-lt"/>
              </a:rPr>
            </a:br>
            <a:endParaRPr lang="en-GB" sz="1800" dirty="0">
              <a:latin typeface="+mn-lt"/>
            </a:endParaRPr>
          </a:p>
        </p:txBody>
      </p:sp>
      <p:sp>
        <p:nvSpPr>
          <p:cNvPr id="16" name="Content Placeholder 2">
            <a:extLst>
              <a:ext uri="{FF2B5EF4-FFF2-40B4-BE49-F238E27FC236}">
                <a16:creationId xmlns:a16="http://schemas.microsoft.com/office/drawing/2014/main" id="{F9AA5556-2260-4996-9A83-1BB594C9F1F0}"/>
              </a:ext>
            </a:extLst>
          </p:cNvPr>
          <p:cNvSpPr txBox="1">
            <a:spLocks/>
          </p:cNvSpPr>
          <p:nvPr/>
        </p:nvSpPr>
        <p:spPr>
          <a:xfrm>
            <a:off x="838200" y="1675936"/>
            <a:ext cx="1038684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800" dirty="0">
              <a:solidFill>
                <a:srgbClr val="44546A">
                  <a:lumMod val="75000"/>
                </a:srgbClr>
              </a:solidFill>
            </a:endParaRPr>
          </a:p>
          <a:p>
            <a:endParaRPr lang="en-GB" sz="1800" dirty="0"/>
          </a:p>
          <a:p>
            <a:endParaRPr lang="en-GB" sz="1800" dirty="0"/>
          </a:p>
          <a:p>
            <a:endParaRPr lang="en-GB" sz="1800" dirty="0"/>
          </a:p>
          <a:p>
            <a:endParaRPr lang="en-GB" sz="1800" dirty="0"/>
          </a:p>
        </p:txBody>
      </p:sp>
      <p:cxnSp>
        <p:nvCxnSpPr>
          <p:cNvPr id="17" name="Straight Connector 16">
            <a:extLst>
              <a:ext uri="{FF2B5EF4-FFF2-40B4-BE49-F238E27FC236}">
                <a16:creationId xmlns:a16="http://schemas.microsoft.com/office/drawing/2014/main" id="{1977150D-C709-4AA1-A3E4-E66DE3956209}"/>
              </a:ext>
            </a:extLst>
          </p:cNvPr>
          <p:cNvCxnSpPr>
            <a:cxnSpLocks/>
          </p:cNvCxnSpPr>
          <p:nvPr/>
        </p:nvCxnSpPr>
        <p:spPr>
          <a:xfrm>
            <a:off x="188160" y="5346640"/>
            <a:ext cx="8445705" cy="34825"/>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a16="http://schemas.microsoft.com/office/drawing/2014/main" id="{477E608E-F0A2-40B7-9BA2-9EE142A22BDE}"/>
              </a:ext>
            </a:extLst>
          </p:cNvPr>
          <p:cNvCxnSpPr/>
          <p:nvPr/>
        </p:nvCxnSpPr>
        <p:spPr>
          <a:xfrm flipH="1">
            <a:off x="533504" y="5361006"/>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D2112E02-D240-40DC-8F77-0BEAE20047E6}"/>
              </a:ext>
            </a:extLst>
          </p:cNvPr>
          <p:cNvSpPr txBox="1"/>
          <p:nvPr/>
        </p:nvSpPr>
        <p:spPr>
          <a:xfrm>
            <a:off x="189987" y="5489465"/>
            <a:ext cx="6933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2060"/>
                </a:solidFill>
                <a:effectLst/>
                <a:uLnTx/>
                <a:uFillTx/>
                <a:ea typeface="+mn-ea"/>
                <a:cs typeface="+mn-cs"/>
              </a:rPr>
              <a:t>469</a:t>
            </a:r>
          </a:p>
        </p:txBody>
      </p:sp>
      <p:grpSp>
        <p:nvGrpSpPr>
          <p:cNvPr id="20" name="Group 19">
            <a:extLst>
              <a:ext uri="{FF2B5EF4-FFF2-40B4-BE49-F238E27FC236}">
                <a16:creationId xmlns:a16="http://schemas.microsoft.com/office/drawing/2014/main" id="{2A597868-EDCB-48A0-BA08-825234157A0A}"/>
              </a:ext>
            </a:extLst>
          </p:cNvPr>
          <p:cNvGrpSpPr/>
          <p:nvPr/>
        </p:nvGrpSpPr>
        <p:grpSpPr>
          <a:xfrm>
            <a:off x="533503" y="4396776"/>
            <a:ext cx="926748" cy="1400466"/>
            <a:chOff x="1423516" y="3731311"/>
            <a:chExt cx="2185865" cy="1400466"/>
          </a:xfrm>
        </p:grpSpPr>
        <p:cxnSp>
          <p:nvCxnSpPr>
            <p:cNvPr id="21" name="Straight Connector 20">
              <a:extLst>
                <a:ext uri="{FF2B5EF4-FFF2-40B4-BE49-F238E27FC236}">
                  <a16:creationId xmlns:a16="http://schemas.microsoft.com/office/drawing/2014/main" id="{E083B7BE-20FC-461F-BA5F-0DC6D69A4EE9}"/>
                </a:ext>
              </a:extLst>
            </p:cNvPr>
            <p:cNvCxnSpPr/>
            <p:nvPr/>
          </p:nvCxnSpPr>
          <p:spPr>
            <a:xfrm flipH="1">
              <a:off x="2824317" y="46944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2" name="TextBox 21">
              <a:extLst>
                <a:ext uri="{FF2B5EF4-FFF2-40B4-BE49-F238E27FC236}">
                  <a16:creationId xmlns:a16="http://schemas.microsoft.com/office/drawing/2014/main" id="{CF2E15D2-8BE7-4B5B-A68C-AAD80A6F742D}"/>
                </a:ext>
              </a:extLst>
            </p:cNvPr>
            <p:cNvSpPr txBox="1"/>
            <p:nvPr/>
          </p:nvSpPr>
          <p:spPr>
            <a:xfrm>
              <a:off x="2144904" y="4824000"/>
              <a:ext cx="14644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solidFill>
                    <a:srgbClr val="002060"/>
                  </a:solidFill>
                </a:rPr>
                <a:t>470</a:t>
              </a:r>
              <a:endParaRPr kumimoji="0" lang="en-GB" sz="1400" b="0" i="0" u="none" strike="noStrike" kern="1200" cap="none" spc="0" normalizeH="0" baseline="0" noProof="0" dirty="0">
                <a:ln>
                  <a:noFill/>
                </a:ln>
                <a:solidFill>
                  <a:srgbClr val="002060"/>
                </a:solidFill>
                <a:effectLst/>
                <a:uLnTx/>
                <a:uFillTx/>
              </a:endParaRPr>
            </a:p>
          </p:txBody>
        </p:sp>
        <p:grpSp>
          <p:nvGrpSpPr>
            <p:cNvPr id="23" name="Group 22">
              <a:extLst>
                <a:ext uri="{FF2B5EF4-FFF2-40B4-BE49-F238E27FC236}">
                  <a16:creationId xmlns:a16="http://schemas.microsoft.com/office/drawing/2014/main" id="{D3B30624-8A4A-44A7-875B-6D759D6951C3}"/>
                </a:ext>
              </a:extLst>
            </p:cNvPr>
            <p:cNvGrpSpPr/>
            <p:nvPr/>
          </p:nvGrpSpPr>
          <p:grpSpPr>
            <a:xfrm>
              <a:off x="1423516" y="3731311"/>
              <a:ext cx="1420759" cy="949864"/>
              <a:chOff x="2247894" y="3530429"/>
              <a:chExt cx="1397525" cy="1150285"/>
            </a:xfrm>
          </p:grpSpPr>
          <p:sp>
            <p:nvSpPr>
              <p:cNvPr id="24" name="Freeform: Shape 17">
                <a:extLst>
                  <a:ext uri="{FF2B5EF4-FFF2-40B4-BE49-F238E27FC236}">
                    <a16:creationId xmlns:a16="http://schemas.microsoft.com/office/drawing/2014/main" id="{C9461823-805B-4E81-8FB3-1DFE432CDB13}"/>
                  </a:ext>
                </a:extLst>
              </p:cNvPr>
              <p:cNvSpPr/>
              <p:nvPr/>
            </p:nvSpPr>
            <p:spPr>
              <a:xfrm>
                <a:off x="2247894" y="4035365"/>
                <a:ext cx="1397525"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 lastClr="FFFFFF"/>
                  </a:solidFill>
                  <a:effectLst/>
                  <a:uLnTx/>
                  <a:uFillTx/>
                  <a:ea typeface="+mn-ea"/>
                  <a:cs typeface="+mn-cs"/>
                </a:endParaRPr>
              </a:p>
            </p:txBody>
          </p:sp>
          <p:sp>
            <p:nvSpPr>
              <p:cNvPr id="25" name="TextBox 24">
                <a:extLst>
                  <a:ext uri="{FF2B5EF4-FFF2-40B4-BE49-F238E27FC236}">
                    <a16:creationId xmlns:a16="http://schemas.microsoft.com/office/drawing/2014/main" id="{35DA837B-CE01-4EDB-A64F-8069FFD3A997}"/>
                  </a:ext>
                </a:extLst>
              </p:cNvPr>
              <p:cNvSpPr txBox="1"/>
              <p:nvPr/>
            </p:nvSpPr>
            <p:spPr>
              <a:xfrm>
                <a:off x="2726373" y="3530429"/>
                <a:ext cx="428465" cy="4472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C00000"/>
                    </a:solidFill>
                    <a:effectLst/>
                    <a:uLnTx/>
                    <a:uFillTx/>
                  </a:rPr>
                  <a:t>1</a:t>
                </a:r>
              </a:p>
            </p:txBody>
          </p:sp>
        </p:grpSp>
      </p:grpSp>
      <p:grpSp>
        <p:nvGrpSpPr>
          <p:cNvPr id="26" name="Group 25">
            <a:extLst>
              <a:ext uri="{FF2B5EF4-FFF2-40B4-BE49-F238E27FC236}">
                <a16:creationId xmlns:a16="http://schemas.microsoft.com/office/drawing/2014/main" id="{074CD6A8-C1B4-4F61-A654-D4742EBCF6C1}"/>
              </a:ext>
            </a:extLst>
          </p:cNvPr>
          <p:cNvGrpSpPr/>
          <p:nvPr/>
        </p:nvGrpSpPr>
        <p:grpSpPr>
          <a:xfrm>
            <a:off x="1159303" y="4353048"/>
            <a:ext cx="6394347" cy="1497584"/>
            <a:chOff x="3179883" y="3698216"/>
            <a:chExt cx="3878353" cy="1497584"/>
          </a:xfrm>
        </p:grpSpPr>
        <p:cxnSp>
          <p:nvCxnSpPr>
            <p:cNvPr id="27" name="Straight Connector 26">
              <a:extLst>
                <a:ext uri="{FF2B5EF4-FFF2-40B4-BE49-F238E27FC236}">
                  <a16:creationId xmlns:a16="http://schemas.microsoft.com/office/drawing/2014/main" id="{E46391DD-19FA-489B-975E-23EFB0AEDC63}"/>
                </a:ext>
              </a:extLst>
            </p:cNvPr>
            <p:cNvCxnSpPr/>
            <p:nvPr/>
          </p:nvCxnSpPr>
          <p:spPr>
            <a:xfrm flipH="1">
              <a:off x="6909493" y="4716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B95166ED-7F32-4E6D-86AB-80994F2ABD1A}"/>
                </a:ext>
              </a:extLst>
            </p:cNvPr>
            <p:cNvSpPr txBox="1"/>
            <p:nvPr/>
          </p:nvSpPr>
          <p:spPr>
            <a:xfrm>
              <a:off x="6753138" y="4888023"/>
              <a:ext cx="30509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rgbClr val="002060"/>
                  </a:solidFill>
                </a:rPr>
                <a:t>500</a:t>
              </a:r>
              <a:endParaRPr kumimoji="0" lang="en-GB" sz="1400" b="0" i="0" u="none" strike="noStrike" kern="1200" cap="none" spc="0" normalizeH="0" baseline="0" noProof="0" dirty="0">
                <a:ln>
                  <a:noFill/>
                </a:ln>
                <a:solidFill>
                  <a:srgbClr val="002060"/>
                </a:solidFill>
                <a:effectLst/>
                <a:uLnTx/>
                <a:uFillTx/>
              </a:endParaRPr>
            </a:p>
          </p:txBody>
        </p:sp>
        <p:grpSp>
          <p:nvGrpSpPr>
            <p:cNvPr id="29" name="Group 28">
              <a:extLst>
                <a:ext uri="{FF2B5EF4-FFF2-40B4-BE49-F238E27FC236}">
                  <a16:creationId xmlns:a16="http://schemas.microsoft.com/office/drawing/2014/main" id="{CB1751B5-3526-42D7-B136-9C1C829AAEF6}"/>
                </a:ext>
              </a:extLst>
            </p:cNvPr>
            <p:cNvGrpSpPr/>
            <p:nvPr/>
          </p:nvGrpSpPr>
          <p:grpSpPr>
            <a:xfrm>
              <a:off x="3179883" y="3698216"/>
              <a:ext cx="3729607" cy="996185"/>
              <a:chOff x="4899514" y="3450136"/>
              <a:chExt cx="4755156" cy="1268355"/>
            </a:xfrm>
          </p:grpSpPr>
          <p:sp>
            <p:nvSpPr>
              <p:cNvPr id="30" name="Freeform: Shape 18">
                <a:extLst>
                  <a:ext uri="{FF2B5EF4-FFF2-40B4-BE49-F238E27FC236}">
                    <a16:creationId xmlns:a16="http://schemas.microsoft.com/office/drawing/2014/main" id="{03A07BBA-C15B-4869-95FA-FBF347518DAD}"/>
                  </a:ext>
                </a:extLst>
              </p:cNvPr>
              <p:cNvSpPr/>
              <p:nvPr/>
            </p:nvSpPr>
            <p:spPr>
              <a:xfrm>
                <a:off x="4899514" y="3898270"/>
                <a:ext cx="4755156" cy="820221"/>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Text" lastClr="000000"/>
                  </a:solidFill>
                  <a:effectLst/>
                  <a:uLnTx/>
                  <a:uFillTx/>
                  <a:ea typeface="+mn-ea"/>
                  <a:cs typeface="+mn-cs"/>
                </a:endParaRPr>
              </a:p>
            </p:txBody>
          </p:sp>
          <p:sp>
            <p:nvSpPr>
              <p:cNvPr id="31" name="TextBox 30">
                <a:extLst>
                  <a:ext uri="{FF2B5EF4-FFF2-40B4-BE49-F238E27FC236}">
                    <a16:creationId xmlns:a16="http://schemas.microsoft.com/office/drawing/2014/main" id="{6CF8E489-9783-4D7C-B575-88C23FC53E6A}"/>
                  </a:ext>
                </a:extLst>
              </p:cNvPr>
              <p:cNvSpPr txBox="1"/>
              <p:nvPr/>
            </p:nvSpPr>
            <p:spPr>
              <a:xfrm>
                <a:off x="7116834" y="3450136"/>
                <a:ext cx="504102" cy="470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C00000"/>
                    </a:solidFill>
                  </a:rPr>
                  <a:t>30</a:t>
                </a:r>
                <a:endParaRPr kumimoji="0" lang="en-GB" b="0" i="0" u="none" strike="noStrike" kern="1200" cap="none" spc="0" normalizeH="0" baseline="0" noProof="0" dirty="0">
                  <a:ln>
                    <a:noFill/>
                  </a:ln>
                  <a:solidFill>
                    <a:srgbClr val="C00000"/>
                  </a:solidFill>
                  <a:effectLst/>
                  <a:uLnTx/>
                  <a:uFillTx/>
                </a:endParaRPr>
              </a:p>
            </p:txBody>
          </p:sp>
        </p:grpSp>
      </p:grpSp>
      <p:sp>
        <p:nvSpPr>
          <p:cNvPr id="32" name="Speech Bubble: Rectangle with Corners Rounded 10">
            <a:extLst>
              <a:ext uri="{FF2B5EF4-FFF2-40B4-BE49-F238E27FC236}">
                <a16:creationId xmlns:a16="http://schemas.microsoft.com/office/drawing/2014/main" id="{582EF567-44CB-4FEC-81D0-3999F0CAB7A7}"/>
              </a:ext>
            </a:extLst>
          </p:cNvPr>
          <p:cNvSpPr/>
          <p:nvPr/>
        </p:nvSpPr>
        <p:spPr>
          <a:xfrm>
            <a:off x="2239643" y="3172709"/>
            <a:ext cx="3406168" cy="840572"/>
          </a:xfrm>
          <a:prstGeom prst="wedgeEllipseCallout">
            <a:avLst>
              <a:gd name="adj1" fmla="val 12542"/>
              <a:gd name="adj2" fmla="val 7467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…then </a:t>
            </a:r>
            <a:r>
              <a:rPr lang="en-GB" b="1" dirty="0">
                <a:solidFill>
                  <a:srgbClr val="C00000"/>
                </a:solidFill>
              </a:rPr>
              <a:t>30</a:t>
            </a:r>
            <a:r>
              <a:rPr lang="en-GB" b="1" dirty="0">
                <a:solidFill>
                  <a:srgbClr val="253746"/>
                </a:solidFill>
              </a:rPr>
              <a:t> to 500…</a:t>
            </a:r>
            <a:endParaRPr lang="en-GB" b="1" dirty="0">
              <a:solidFill>
                <a:srgbClr val="C00000"/>
              </a:solidFill>
            </a:endParaRPr>
          </a:p>
        </p:txBody>
      </p:sp>
      <p:sp>
        <p:nvSpPr>
          <p:cNvPr id="33" name="Speech Bubble: Rectangle with Corners Rounded 10">
            <a:extLst>
              <a:ext uri="{FF2B5EF4-FFF2-40B4-BE49-F238E27FC236}">
                <a16:creationId xmlns:a16="http://schemas.microsoft.com/office/drawing/2014/main" id="{2ECD4BCA-ABD1-4780-8EE4-B8DD2726C19C}"/>
              </a:ext>
            </a:extLst>
          </p:cNvPr>
          <p:cNvSpPr/>
          <p:nvPr/>
        </p:nvSpPr>
        <p:spPr>
          <a:xfrm>
            <a:off x="4944898" y="783568"/>
            <a:ext cx="3272792" cy="1211846"/>
          </a:xfrm>
          <a:prstGeom prst="wedgeEllipseCallout">
            <a:avLst>
              <a:gd name="adj1" fmla="val 66670"/>
              <a:gd name="adj2" fmla="val 1811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So </a:t>
            </a:r>
            <a:r>
              <a:rPr lang="en-GB" sz="2000" b="1" dirty="0">
                <a:solidFill>
                  <a:srgbClr val="253746"/>
                </a:solidFill>
              </a:rPr>
              <a:t>513 – 469 = </a:t>
            </a:r>
            <a:r>
              <a:rPr lang="en-GB" sz="2000" b="1" dirty="0">
                <a:solidFill>
                  <a:srgbClr val="C00000"/>
                </a:solidFill>
              </a:rPr>
              <a:t>?</a:t>
            </a:r>
          </a:p>
          <a:p>
            <a:pPr algn="ctr"/>
            <a:r>
              <a:rPr lang="en-GB" b="1" dirty="0">
                <a:solidFill>
                  <a:srgbClr val="253746"/>
                </a:solidFill>
              </a:rPr>
              <a:t>Add all the numbers </a:t>
            </a:r>
            <a:r>
              <a:rPr lang="en-GB" b="1" dirty="0">
                <a:solidFill>
                  <a:srgbClr val="C00000"/>
                </a:solidFill>
              </a:rPr>
              <a:t>above </a:t>
            </a:r>
            <a:r>
              <a:rPr lang="en-GB" b="1" dirty="0">
                <a:solidFill>
                  <a:srgbClr val="253746"/>
                </a:solidFill>
              </a:rPr>
              <a:t>the line…</a:t>
            </a:r>
            <a:endParaRPr lang="en-GB" b="1" dirty="0">
              <a:solidFill>
                <a:srgbClr val="C00000"/>
              </a:solidFill>
            </a:endParaRPr>
          </a:p>
        </p:txBody>
      </p:sp>
      <p:sp>
        <p:nvSpPr>
          <p:cNvPr id="34" name="Speech Bubble: Rectangle with Corners Rounded 10">
            <a:extLst>
              <a:ext uri="{FF2B5EF4-FFF2-40B4-BE49-F238E27FC236}">
                <a16:creationId xmlns:a16="http://schemas.microsoft.com/office/drawing/2014/main" id="{50A74AB4-BCD4-45C0-B61E-80F9890FBCCF}"/>
              </a:ext>
            </a:extLst>
          </p:cNvPr>
          <p:cNvSpPr/>
          <p:nvPr/>
        </p:nvSpPr>
        <p:spPr>
          <a:xfrm>
            <a:off x="300701" y="756263"/>
            <a:ext cx="3131382" cy="970137"/>
          </a:xfrm>
          <a:prstGeom prst="wedgeEllipseCallout">
            <a:avLst>
              <a:gd name="adj1" fmla="val -46355"/>
              <a:gd name="adj2" fmla="val 5805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Let’s try </a:t>
            </a:r>
            <a:r>
              <a:rPr lang="en-GB" sz="2000" b="1" dirty="0">
                <a:solidFill>
                  <a:srgbClr val="253746"/>
                </a:solidFill>
              </a:rPr>
              <a:t>513 – 469</a:t>
            </a:r>
            <a:r>
              <a:rPr lang="en-GB" b="1" dirty="0">
                <a:solidFill>
                  <a:srgbClr val="253746"/>
                </a:solidFill>
              </a:rPr>
              <a:t>…</a:t>
            </a:r>
          </a:p>
        </p:txBody>
      </p:sp>
      <p:cxnSp>
        <p:nvCxnSpPr>
          <p:cNvPr id="35" name="Straight Connector 34">
            <a:extLst>
              <a:ext uri="{FF2B5EF4-FFF2-40B4-BE49-F238E27FC236}">
                <a16:creationId xmlns:a16="http://schemas.microsoft.com/office/drawing/2014/main" id="{6202895B-6C9B-4E36-81C8-31F53857ADB6}"/>
              </a:ext>
            </a:extLst>
          </p:cNvPr>
          <p:cNvCxnSpPr>
            <a:cxnSpLocks/>
            <a:stCxn id="38" idx="2"/>
          </p:cNvCxnSpPr>
          <p:nvPr/>
        </p:nvCxnSpPr>
        <p:spPr>
          <a:xfrm>
            <a:off x="8258231" y="5357272"/>
            <a:ext cx="0" cy="20185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6" name="TextBox 35">
            <a:extLst>
              <a:ext uri="{FF2B5EF4-FFF2-40B4-BE49-F238E27FC236}">
                <a16:creationId xmlns:a16="http://schemas.microsoft.com/office/drawing/2014/main" id="{8B75C853-0958-4A53-A190-85796FD80451}"/>
              </a:ext>
            </a:extLst>
          </p:cNvPr>
          <p:cNvSpPr txBox="1"/>
          <p:nvPr/>
        </p:nvSpPr>
        <p:spPr>
          <a:xfrm>
            <a:off x="7975042" y="5530180"/>
            <a:ext cx="6987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noProof="0" dirty="0">
                <a:solidFill>
                  <a:srgbClr val="002060"/>
                </a:solidFill>
              </a:rPr>
              <a:t>513</a:t>
            </a:r>
            <a:endParaRPr kumimoji="0" lang="en-GB" b="1" i="0" u="none" strike="noStrike" kern="1200" cap="none" spc="0" normalizeH="0" baseline="0" noProof="0" dirty="0">
              <a:ln>
                <a:noFill/>
              </a:ln>
              <a:solidFill>
                <a:srgbClr val="002060"/>
              </a:solidFill>
              <a:effectLst/>
              <a:uLnTx/>
              <a:uFillTx/>
            </a:endParaRPr>
          </a:p>
        </p:txBody>
      </p:sp>
      <p:grpSp>
        <p:nvGrpSpPr>
          <p:cNvPr id="37" name="Group 36">
            <a:extLst>
              <a:ext uri="{FF2B5EF4-FFF2-40B4-BE49-F238E27FC236}">
                <a16:creationId xmlns:a16="http://schemas.microsoft.com/office/drawing/2014/main" id="{92509D72-B619-4617-BDA6-1E540E5FB51E}"/>
              </a:ext>
            </a:extLst>
          </p:cNvPr>
          <p:cNvGrpSpPr/>
          <p:nvPr/>
        </p:nvGrpSpPr>
        <p:grpSpPr>
          <a:xfrm>
            <a:off x="7308409" y="4365965"/>
            <a:ext cx="949822" cy="991307"/>
            <a:chOff x="-5232783" y="3439508"/>
            <a:chExt cx="16565193" cy="1262145"/>
          </a:xfrm>
        </p:grpSpPr>
        <p:sp>
          <p:nvSpPr>
            <p:cNvPr id="38" name="Freeform: Shape 18">
              <a:extLst>
                <a:ext uri="{FF2B5EF4-FFF2-40B4-BE49-F238E27FC236}">
                  <a16:creationId xmlns:a16="http://schemas.microsoft.com/office/drawing/2014/main" id="{2B249FFE-AE71-43BC-B834-764FE79F1D73}"/>
                </a:ext>
              </a:extLst>
            </p:cNvPr>
            <p:cNvSpPr/>
            <p:nvPr/>
          </p:nvSpPr>
          <p:spPr>
            <a:xfrm>
              <a:off x="-5232783" y="3898270"/>
              <a:ext cx="16565193"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Text" lastClr="000000"/>
                </a:solidFill>
                <a:effectLst/>
                <a:uLnTx/>
                <a:uFillTx/>
                <a:ea typeface="+mn-ea"/>
                <a:cs typeface="+mn-cs"/>
              </a:endParaRPr>
            </a:p>
          </p:txBody>
        </p:sp>
        <p:sp>
          <p:nvSpPr>
            <p:cNvPr id="39" name="TextBox 38">
              <a:extLst>
                <a:ext uri="{FF2B5EF4-FFF2-40B4-BE49-F238E27FC236}">
                  <a16:creationId xmlns:a16="http://schemas.microsoft.com/office/drawing/2014/main" id="{2425F7AC-FAC9-4D3E-9B7C-075DFD758648}"/>
                </a:ext>
              </a:extLst>
            </p:cNvPr>
            <p:cNvSpPr txBox="1"/>
            <p:nvPr/>
          </p:nvSpPr>
          <p:spPr>
            <a:xfrm>
              <a:off x="-1041701" y="3439508"/>
              <a:ext cx="7957317" cy="470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C00000"/>
                  </a:solidFill>
                </a:rPr>
                <a:t>13</a:t>
              </a:r>
              <a:endParaRPr kumimoji="0" lang="en-GB" b="0" i="0" u="none" strike="noStrike" kern="1200" cap="none" spc="0" normalizeH="0" baseline="0" noProof="0" dirty="0">
                <a:ln>
                  <a:noFill/>
                </a:ln>
                <a:solidFill>
                  <a:srgbClr val="C00000"/>
                </a:solidFill>
                <a:effectLst/>
                <a:uLnTx/>
                <a:uFillTx/>
              </a:endParaRPr>
            </a:p>
          </p:txBody>
        </p:sp>
      </p:grpSp>
      <p:sp>
        <p:nvSpPr>
          <p:cNvPr id="40" name="Speech Bubble: Rectangle with Corners Rounded 10">
            <a:extLst>
              <a:ext uri="{FF2B5EF4-FFF2-40B4-BE49-F238E27FC236}">
                <a16:creationId xmlns:a16="http://schemas.microsoft.com/office/drawing/2014/main" id="{2C0A9EDB-FCDA-4751-8ABA-22DB01B0B6BB}"/>
              </a:ext>
            </a:extLst>
          </p:cNvPr>
          <p:cNvSpPr/>
          <p:nvPr/>
        </p:nvSpPr>
        <p:spPr>
          <a:xfrm>
            <a:off x="6131649" y="3373511"/>
            <a:ext cx="2794811" cy="644215"/>
          </a:xfrm>
          <a:prstGeom prst="wedgeEllipseCallout">
            <a:avLst>
              <a:gd name="adj1" fmla="val 6800"/>
              <a:gd name="adj2" fmla="val 9413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finally </a:t>
            </a:r>
            <a:r>
              <a:rPr lang="en-GB" b="1" dirty="0">
                <a:solidFill>
                  <a:srgbClr val="C00000"/>
                </a:solidFill>
              </a:rPr>
              <a:t>13</a:t>
            </a:r>
            <a:r>
              <a:rPr lang="en-GB" b="1" dirty="0">
                <a:solidFill>
                  <a:srgbClr val="253746"/>
                </a:solidFill>
              </a:rPr>
              <a:t> to 513.</a:t>
            </a:r>
          </a:p>
        </p:txBody>
      </p:sp>
      <p:sp>
        <p:nvSpPr>
          <p:cNvPr id="41" name="Speech Bubble: Rectangle with Corners Rounded 10">
            <a:extLst>
              <a:ext uri="{FF2B5EF4-FFF2-40B4-BE49-F238E27FC236}">
                <a16:creationId xmlns:a16="http://schemas.microsoft.com/office/drawing/2014/main" id="{232579F5-8155-4D49-B630-16C6DE1B1609}"/>
              </a:ext>
            </a:extLst>
          </p:cNvPr>
          <p:cNvSpPr/>
          <p:nvPr/>
        </p:nvSpPr>
        <p:spPr>
          <a:xfrm>
            <a:off x="217540" y="3464622"/>
            <a:ext cx="1585400" cy="932154"/>
          </a:xfrm>
          <a:prstGeom prst="wedgeEllipseCallout">
            <a:avLst>
              <a:gd name="adj1" fmla="val -53049"/>
              <a:gd name="adj2" fmla="val 5664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Hop </a:t>
            </a:r>
            <a:r>
              <a:rPr lang="en-GB" b="1" dirty="0">
                <a:solidFill>
                  <a:srgbClr val="C00000"/>
                </a:solidFill>
              </a:rPr>
              <a:t>1 </a:t>
            </a:r>
            <a:r>
              <a:rPr lang="en-GB" b="1" dirty="0">
                <a:solidFill>
                  <a:srgbClr val="253746"/>
                </a:solidFill>
              </a:rPr>
              <a:t>to 470…</a:t>
            </a:r>
          </a:p>
        </p:txBody>
      </p:sp>
    </p:spTree>
    <p:extLst>
      <p:ext uri="{BB962C8B-B14F-4D97-AF65-F5344CB8AC3E}">
        <p14:creationId xmlns:p14="http://schemas.microsoft.com/office/powerpoint/2010/main" val="9024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0"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9</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a:t>Year 4</a:t>
            </a:r>
            <a:endParaRPr lang="en-GB" dirty="0"/>
          </a:p>
        </p:txBody>
      </p:sp>
      <p:sp>
        <p:nvSpPr>
          <p:cNvPr id="108" name="Rectangle 107">
            <a:extLst>
              <a:ext uri="{FF2B5EF4-FFF2-40B4-BE49-F238E27FC236}">
                <a16:creationId xmlns:a16="http://schemas.microsoft.com/office/drawing/2014/main" id="{FB71EE7A-04D7-4135-A973-31EA85A0A2C1}"/>
              </a:ext>
            </a:extLst>
          </p:cNvPr>
          <p:cNvSpPr/>
          <p:nvPr/>
        </p:nvSpPr>
        <p:spPr>
          <a:xfrm>
            <a:off x="117820" y="96775"/>
            <a:ext cx="7616480" cy="338554"/>
          </a:xfrm>
          <a:prstGeom prst="rect">
            <a:avLst/>
          </a:prstGeom>
        </p:spPr>
        <p:txBody>
          <a:bodyPr wrap="square">
            <a:spAutoFit/>
          </a:bodyPr>
          <a:lstStyle/>
          <a:p>
            <a:pPr>
              <a:spcAft>
                <a:spcPts val="500"/>
              </a:spcAft>
              <a:buClr>
                <a:schemeClr val="accent2"/>
              </a:buClr>
              <a:buSzPct val="120000"/>
            </a:pPr>
            <a:r>
              <a:rPr lang="en-GB" sz="1600" b="1" dirty="0">
                <a:solidFill>
                  <a:schemeClr val="accent5">
                    <a:lumMod val="50000"/>
                  </a:schemeClr>
                </a:solidFill>
              </a:rPr>
              <a:t>Day 1:</a:t>
            </a:r>
            <a:r>
              <a:rPr lang="en-GB" sz="1600" dirty="0">
                <a:solidFill>
                  <a:schemeClr val="accent5">
                    <a:lumMod val="50000"/>
                  </a:schemeClr>
                </a:solidFill>
              </a:rPr>
              <a:t> </a:t>
            </a:r>
            <a:r>
              <a:rPr lang="en-GB" sz="1600" b="1" dirty="0">
                <a:solidFill>
                  <a:schemeClr val="accent5">
                    <a:lumMod val="75000"/>
                  </a:schemeClr>
                </a:solidFill>
              </a:rPr>
              <a:t>Use counting up (Frog) to subtract, e.g. 402 – 356.</a:t>
            </a:r>
          </a:p>
        </p:txBody>
      </p:sp>
      <p:sp>
        <p:nvSpPr>
          <p:cNvPr id="15" name="Title 1">
            <a:extLst>
              <a:ext uri="{FF2B5EF4-FFF2-40B4-BE49-F238E27FC236}">
                <a16:creationId xmlns:a16="http://schemas.microsoft.com/office/drawing/2014/main" id="{FBA63FB2-DB79-46DB-8DD4-B6939C867363}"/>
              </a:ext>
            </a:extLst>
          </p:cNvPr>
          <p:cNvSpPr txBox="1">
            <a:spLocks/>
          </p:cNvSpPr>
          <p:nvPr/>
        </p:nvSpPr>
        <p:spPr>
          <a:xfrm>
            <a:off x="838200" y="365125"/>
            <a:ext cx="10515600" cy="11766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800" dirty="0">
                <a:latin typeface="+mn-lt"/>
              </a:rPr>
            </a:br>
            <a:endParaRPr lang="en-GB" sz="1800" dirty="0">
              <a:latin typeface="+mn-lt"/>
            </a:endParaRPr>
          </a:p>
        </p:txBody>
      </p:sp>
      <p:sp>
        <p:nvSpPr>
          <p:cNvPr id="16" name="Content Placeholder 2">
            <a:extLst>
              <a:ext uri="{FF2B5EF4-FFF2-40B4-BE49-F238E27FC236}">
                <a16:creationId xmlns:a16="http://schemas.microsoft.com/office/drawing/2014/main" id="{F9AA5556-2260-4996-9A83-1BB594C9F1F0}"/>
              </a:ext>
            </a:extLst>
          </p:cNvPr>
          <p:cNvSpPr txBox="1">
            <a:spLocks/>
          </p:cNvSpPr>
          <p:nvPr/>
        </p:nvSpPr>
        <p:spPr>
          <a:xfrm>
            <a:off x="-647977" y="1670410"/>
            <a:ext cx="1038684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800" dirty="0">
              <a:solidFill>
                <a:srgbClr val="44546A">
                  <a:lumMod val="75000"/>
                </a:srgbClr>
              </a:solidFill>
            </a:endParaRPr>
          </a:p>
          <a:p>
            <a:endParaRPr lang="en-GB" sz="1800" dirty="0"/>
          </a:p>
          <a:p>
            <a:endParaRPr lang="en-GB" sz="1800" dirty="0"/>
          </a:p>
          <a:p>
            <a:endParaRPr lang="en-GB" sz="1800" dirty="0"/>
          </a:p>
          <a:p>
            <a:endParaRPr lang="en-GB" sz="1800" dirty="0"/>
          </a:p>
        </p:txBody>
      </p:sp>
      <p:cxnSp>
        <p:nvCxnSpPr>
          <p:cNvPr id="17" name="Straight Connector 16">
            <a:extLst>
              <a:ext uri="{FF2B5EF4-FFF2-40B4-BE49-F238E27FC236}">
                <a16:creationId xmlns:a16="http://schemas.microsoft.com/office/drawing/2014/main" id="{1977150D-C709-4AA1-A3E4-E66DE3956209}"/>
              </a:ext>
            </a:extLst>
          </p:cNvPr>
          <p:cNvCxnSpPr>
            <a:cxnSpLocks/>
          </p:cNvCxnSpPr>
          <p:nvPr/>
        </p:nvCxnSpPr>
        <p:spPr>
          <a:xfrm>
            <a:off x="460874" y="5346640"/>
            <a:ext cx="7752354" cy="13225"/>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a16="http://schemas.microsoft.com/office/drawing/2014/main" id="{477E608E-F0A2-40B7-9BA2-9EE142A22BDE}"/>
              </a:ext>
            </a:extLst>
          </p:cNvPr>
          <p:cNvCxnSpPr/>
          <p:nvPr/>
        </p:nvCxnSpPr>
        <p:spPr>
          <a:xfrm flipH="1">
            <a:off x="806218" y="5361006"/>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D2112E02-D240-40DC-8F77-0BEAE20047E6}"/>
              </a:ext>
            </a:extLst>
          </p:cNvPr>
          <p:cNvSpPr txBox="1"/>
          <p:nvPr/>
        </p:nvSpPr>
        <p:spPr>
          <a:xfrm>
            <a:off x="462701" y="5489465"/>
            <a:ext cx="6933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2060"/>
                </a:solidFill>
                <a:effectLst/>
                <a:uLnTx/>
                <a:uFillTx/>
                <a:ea typeface="+mn-ea"/>
                <a:cs typeface="+mn-cs"/>
              </a:rPr>
              <a:t>156</a:t>
            </a:r>
          </a:p>
        </p:txBody>
      </p:sp>
      <p:grpSp>
        <p:nvGrpSpPr>
          <p:cNvPr id="20" name="Group 19">
            <a:extLst>
              <a:ext uri="{FF2B5EF4-FFF2-40B4-BE49-F238E27FC236}">
                <a16:creationId xmlns:a16="http://schemas.microsoft.com/office/drawing/2014/main" id="{2A597868-EDCB-48A0-BA08-825234157A0A}"/>
              </a:ext>
            </a:extLst>
          </p:cNvPr>
          <p:cNvGrpSpPr/>
          <p:nvPr/>
        </p:nvGrpSpPr>
        <p:grpSpPr>
          <a:xfrm>
            <a:off x="806216" y="4431582"/>
            <a:ext cx="6204166" cy="1365660"/>
            <a:chOff x="1423514" y="3766117"/>
            <a:chExt cx="14633391" cy="1365660"/>
          </a:xfrm>
        </p:grpSpPr>
        <p:cxnSp>
          <p:nvCxnSpPr>
            <p:cNvPr id="21" name="Straight Connector 20">
              <a:extLst>
                <a:ext uri="{FF2B5EF4-FFF2-40B4-BE49-F238E27FC236}">
                  <a16:creationId xmlns:a16="http://schemas.microsoft.com/office/drawing/2014/main" id="{E083B7BE-20FC-461F-BA5F-0DC6D69A4EE9}"/>
                </a:ext>
              </a:extLst>
            </p:cNvPr>
            <p:cNvCxnSpPr/>
            <p:nvPr/>
          </p:nvCxnSpPr>
          <p:spPr>
            <a:xfrm flipH="1">
              <a:off x="15271841" y="46944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2" name="TextBox 21">
              <a:extLst>
                <a:ext uri="{FF2B5EF4-FFF2-40B4-BE49-F238E27FC236}">
                  <a16:creationId xmlns:a16="http://schemas.microsoft.com/office/drawing/2014/main" id="{CF2E15D2-8BE7-4B5B-A68C-AAD80A6F742D}"/>
                </a:ext>
              </a:extLst>
            </p:cNvPr>
            <p:cNvSpPr txBox="1"/>
            <p:nvPr/>
          </p:nvSpPr>
          <p:spPr>
            <a:xfrm>
              <a:off x="14592428" y="4824000"/>
              <a:ext cx="14644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solidFill>
                    <a:srgbClr val="002060"/>
                  </a:solidFill>
                </a:rPr>
                <a:t>200</a:t>
              </a:r>
              <a:endParaRPr kumimoji="0" lang="en-GB" sz="1400" b="0" i="0" u="none" strike="noStrike" kern="1200" cap="none" spc="0" normalizeH="0" baseline="0" noProof="0" dirty="0">
                <a:ln>
                  <a:noFill/>
                </a:ln>
                <a:solidFill>
                  <a:srgbClr val="002060"/>
                </a:solidFill>
                <a:effectLst/>
                <a:uLnTx/>
                <a:uFillTx/>
              </a:endParaRPr>
            </a:p>
          </p:txBody>
        </p:sp>
        <p:grpSp>
          <p:nvGrpSpPr>
            <p:cNvPr id="23" name="Group 22">
              <a:extLst>
                <a:ext uri="{FF2B5EF4-FFF2-40B4-BE49-F238E27FC236}">
                  <a16:creationId xmlns:a16="http://schemas.microsoft.com/office/drawing/2014/main" id="{D3B30624-8A4A-44A7-875B-6D759D6951C3}"/>
                </a:ext>
              </a:extLst>
            </p:cNvPr>
            <p:cNvGrpSpPr/>
            <p:nvPr/>
          </p:nvGrpSpPr>
          <p:grpSpPr>
            <a:xfrm>
              <a:off x="1423514" y="3766117"/>
              <a:ext cx="13848320" cy="915057"/>
              <a:chOff x="2247892" y="3572580"/>
              <a:chExt cx="13621855" cy="1108134"/>
            </a:xfrm>
          </p:grpSpPr>
          <p:sp>
            <p:nvSpPr>
              <p:cNvPr id="24" name="Freeform: Shape 17">
                <a:extLst>
                  <a:ext uri="{FF2B5EF4-FFF2-40B4-BE49-F238E27FC236}">
                    <a16:creationId xmlns:a16="http://schemas.microsoft.com/office/drawing/2014/main" id="{C9461823-805B-4E81-8FB3-1DFE432CDB13}"/>
                  </a:ext>
                </a:extLst>
              </p:cNvPr>
              <p:cNvSpPr/>
              <p:nvPr/>
            </p:nvSpPr>
            <p:spPr>
              <a:xfrm>
                <a:off x="2247892" y="4035365"/>
                <a:ext cx="13621855"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 lastClr="FFFFFF"/>
                  </a:solidFill>
                  <a:effectLst/>
                  <a:uLnTx/>
                  <a:uFillTx/>
                  <a:ea typeface="+mn-ea"/>
                  <a:cs typeface="+mn-cs"/>
                </a:endParaRPr>
              </a:p>
            </p:txBody>
          </p:sp>
          <p:sp>
            <p:nvSpPr>
              <p:cNvPr id="25" name="TextBox 24">
                <a:extLst>
                  <a:ext uri="{FF2B5EF4-FFF2-40B4-BE49-F238E27FC236}">
                    <a16:creationId xmlns:a16="http://schemas.microsoft.com/office/drawing/2014/main" id="{35DA837B-CE01-4EDB-A64F-8069FFD3A997}"/>
                  </a:ext>
                </a:extLst>
              </p:cNvPr>
              <p:cNvSpPr txBox="1"/>
              <p:nvPr/>
            </p:nvSpPr>
            <p:spPr>
              <a:xfrm>
                <a:off x="8972922" y="3572580"/>
                <a:ext cx="1115106" cy="4472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solidFill>
                      <a:srgbClr val="C00000"/>
                    </a:solidFill>
                  </a:rPr>
                  <a:t>44</a:t>
                </a:r>
                <a:endParaRPr kumimoji="0" lang="en-GB" b="0" i="0" u="none" strike="noStrike" kern="1200" cap="none" spc="0" normalizeH="0" baseline="0" noProof="0" dirty="0">
                  <a:ln>
                    <a:noFill/>
                  </a:ln>
                  <a:solidFill>
                    <a:srgbClr val="C00000"/>
                  </a:solidFill>
                  <a:effectLst/>
                  <a:uLnTx/>
                  <a:uFillTx/>
                </a:endParaRPr>
              </a:p>
            </p:txBody>
          </p:sp>
        </p:grpSp>
      </p:grpSp>
      <p:cxnSp>
        <p:nvCxnSpPr>
          <p:cNvPr id="27" name="Straight Connector 26">
            <a:extLst>
              <a:ext uri="{FF2B5EF4-FFF2-40B4-BE49-F238E27FC236}">
                <a16:creationId xmlns:a16="http://schemas.microsoft.com/office/drawing/2014/main" id="{E46391DD-19FA-489B-975E-23EFB0AEDC63}"/>
              </a:ext>
            </a:extLst>
          </p:cNvPr>
          <p:cNvCxnSpPr/>
          <p:nvPr/>
        </p:nvCxnSpPr>
        <p:spPr>
          <a:xfrm flipH="1">
            <a:off x="7581127" y="5370832"/>
            <a:ext cx="2"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B95166ED-7F32-4E6D-86AB-80994F2ABD1A}"/>
              </a:ext>
            </a:extLst>
          </p:cNvPr>
          <p:cNvSpPr txBox="1"/>
          <p:nvPr/>
        </p:nvSpPr>
        <p:spPr>
          <a:xfrm>
            <a:off x="7323340" y="5542855"/>
            <a:ext cx="6933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noProof="0" dirty="0">
                <a:solidFill>
                  <a:srgbClr val="002060"/>
                </a:solidFill>
              </a:rPr>
              <a:t>203</a:t>
            </a:r>
            <a:endParaRPr kumimoji="0" lang="en-GB" sz="1400" b="1" i="0" u="none" strike="noStrike" kern="1200" cap="none" spc="0" normalizeH="0" baseline="0" noProof="0" dirty="0">
              <a:ln>
                <a:noFill/>
              </a:ln>
              <a:solidFill>
                <a:srgbClr val="002060"/>
              </a:solidFill>
              <a:effectLst/>
              <a:uLnTx/>
              <a:uFillTx/>
            </a:endParaRPr>
          </a:p>
        </p:txBody>
      </p:sp>
      <p:grpSp>
        <p:nvGrpSpPr>
          <p:cNvPr id="29" name="Group 28">
            <a:extLst>
              <a:ext uri="{FF2B5EF4-FFF2-40B4-BE49-F238E27FC236}">
                <a16:creationId xmlns:a16="http://schemas.microsoft.com/office/drawing/2014/main" id="{CB1751B5-3526-42D7-B136-9C1C829AAEF6}"/>
              </a:ext>
            </a:extLst>
          </p:cNvPr>
          <p:cNvGrpSpPr/>
          <p:nvPr/>
        </p:nvGrpSpPr>
        <p:grpSpPr>
          <a:xfrm>
            <a:off x="6677542" y="4482869"/>
            <a:ext cx="903587" cy="866363"/>
            <a:chOff x="8955919" y="3615426"/>
            <a:chExt cx="698751" cy="1103064"/>
          </a:xfrm>
        </p:grpSpPr>
        <p:sp>
          <p:nvSpPr>
            <p:cNvPr id="30" name="Freeform: Shape 18">
              <a:extLst>
                <a:ext uri="{FF2B5EF4-FFF2-40B4-BE49-F238E27FC236}">
                  <a16:creationId xmlns:a16="http://schemas.microsoft.com/office/drawing/2014/main" id="{03A07BBA-C15B-4869-95FA-FBF347518DAD}"/>
                </a:ext>
              </a:extLst>
            </p:cNvPr>
            <p:cNvSpPr/>
            <p:nvPr/>
          </p:nvSpPr>
          <p:spPr>
            <a:xfrm>
              <a:off x="8955919" y="4073660"/>
              <a:ext cx="698751" cy="644830"/>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Text" lastClr="000000"/>
                </a:solidFill>
                <a:effectLst/>
                <a:uLnTx/>
                <a:uFillTx/>
                <a:ea typeface="+mn-ea"/>
                <a:cs typeface="+mn-cs"/>
              </a:endParaRPr>
            </a:p>
          </p:txBody>
        </p:sp>
        <p:sp>
          <p:nvSpPr>
            <p:cNvPr id="31" name="TextBox 30">
              <a:extLst>
                <a:ext uri="{FF2B5EF4-FFF2-40B4-BE49-F238E27FC236}">
                  <a16:creationId xmlns:a16="http://schemas.microsoft.com/office/drawing/2014/main" id="{6CF8E489-9783-4D7C-B575-88C23FC53E6A}"/>
                </a:ext>
              </a:extLst>
            </p:cNvPr>
            <p:cNvSpPr txBox="1"/>
            <p:nvPr/>
          </p:nvSpPr>
          <p:spPr>
            <a:xfrm>
              <a:off x="9076296" y="3615426"/>
              <a:ext cx="504102" cy="470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C00000"/>
                  </a:solidFill>
                </a:rPr>
                <a:t>3</a:t>
              </a:r>
              <a:endParaRPr kumimoji="0" lang="en-GB" b="0" i="0" u="none" strike="noStrike" kern="1200" cap="none" spc="0" normalizeH="0" baseline="0" noProof="0" dirty="0">
                <a:ln>
                  <a:noFill/>
                </a:ln>
                <a:solidFill>
                  <a:srgbClr val="C00000"/>
                </a:solidFill>
                <a:effectLst/>
                <a:uLnTx/>
                <a:uFillTx/>
              </a:endParaRPr>
            </a:p>
          </p:txBody>
        </p:sp>
      </p:grpSp>
      <p:sp>
        <p:nvSpPr>
          <p:cNvPr id="32" name="Speech Bubble: Rectangle with Corners Rounded 10">
            <a:extLst>
              <a:ext uri="{FF2B5EF4-FFF2-40B4-BE49-F238E27FC236}">
                <a16:creationId xmlns:a16="http://schemas.microsoft.com/office/drawing/2014/main" id="{582EF567-44CB-4FEC-81D0-3999F0CAB7A7}"/>
              </a:ext>
            </a:extLst>
          </p:cNvPr>
          <p:cNvSpPr/>
          <p:nvPr/>
        </p:nvSpPr>
        <p:spPr>
          <a:xfrm>
            <a:off x="6788427" y="3130516"/>
            <a:ext cx="1585400" cy="840572"/>
          </a:xfrm>
          <a:prstGeom prst="wedgeEllipseCallout">
            <a:avLst>
              <a:gd name="adj1" fmla="val -20850"/>
              <a:gd name="adj2" fmla="val 7658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…then </a:t>
            </a:r>
            <a:r>
              <a:rPr lang="en-GB" b="1" dirty="0">
                <a:solidFill>
                  <a:srgbClr val="C00000"/>
                </a:solidFill>
              </a:rPr>
              <a:t>3</a:t>
            </a:r>
            <a:r>
              <a:rPr lang="en-GB" b="1" dirty="0">
                <a:solidFill>
                  <a:srgbClr val="253746"/>
                </a:solidFill>
              </a:rPr>
              <a:t> to 203.</a:t>
            </a:r>
            <a:endParaRPr lang="en-GB" b="1" dirty="0">
              <a:solidFill>
                <a:srgbClr val="C00000"/>
              </a:solidFill>
            </a:endParaRPr>
          </a:p>
        </p:txBody>
      </p:sp>
      <p:sp>
        <p:nvSpPr>
          <p:cNvPr id="34" name="Speech Bubble: Rectangle with Corners Rounded 10">
            <a:extLst>
              <a:ext uri="{FF2B5EF4-FFF2-40B4-BE49-F238E27FC236}">
                <a16:creationId xmlns:a16="http://schemas.microsoft.com/office/drawing/2014/main" id="{50A74AB4-BCD4-45C0-B61E-80F9890FBCCF}"/>
              </a:ext>
            </a:extLst>
          </p:cNvPr>
          <p:cNvSpPr/>
          <p:nvPr/>
        </p:nvSpPr>
        <p:spPr>
          <a:xfrm>
            <a:off x="299853" y="587300"/>
            <a:ext cx="3725918" cy="2603178"/>
          </a:xfrm>
          <a:prstGeom prst="wedgeEllipseCallout">
            <a:avLst>
              <a:gd name="adj1" fmla="val -54536"/>
              <a:gd name="adj2" fmla="val -4054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Ruth is cycling from one coast of England to the other. The whole route is </a:t>
            </a:r>
            <a:r>
              <a:rPr lang="en-GB" sz="2000" b="1" dirty="0">
                <a:solidFill>
                  <a:schemeClr val="tx2">
                    <a:lumMod val="75000"/>
                  </a:schemeClr>
                </a:solidFill>
              </a:rPr>
              <a:t>203</a:t>
            </a:r>
            <a:r>
              <a:rPr lang="en-GB" b="1" dirty="0">
                <a:solidFill>
                  <a:srgbClr val="253746"/>
                </a:solidFill>
              </a:rPr>
              <a:t> miles long, and she’s cycled </a:t>
            </a:r>
            <a:r>
              <a:rPr lang="en-GB" sz="2000" b="1" dirty="0">
                <a:solidFill>
                  <a:schemeClr val="tx2">
                    <a:lumMod val="75000"/>
                  </a:schemeClr>
                </a:solidFill>
              </a:rPr>
              <a:t>156</a:t>
            </a:r>
            <a:r>
              <a:rPr lang="en-GB" b="1" dirty="0">
                <a:solidFill>
                  <a:srgbClr val="253746"/>
                </a:solidFill>
              </a:rPr>
              <a:t> miles. How can we find out how far she has to go? </a:t>
            </a:r>
          </a:p>
        </p:txBody>
      </p:sp>
      <p:sp>
        <p:nvSpPr>
          <p:cNvPr id="41" name="Speech Bubble: Rectangle with Corners Rounded 10">
            <a:extLst>
              <a:ext uri="{FF2B5EF4-FFF2-40B4-BE49-F238E27FC236}">
                <a16:creationId xmlns:a16="http://schemas.microsoft.com/office/drawing/2014/main" id="{232579F5-8155-4D49-B630-16C6DE1B1609}"/>
              </a:ext>
            </a:extLst>
          </p:cNvPr>
          <p:cNvSpPr/>
          <p:nvPr/>
        </p:nvSpPr>
        <p:spPr>
          <a:xfrm>
            <a:off x="1661327" y="3511638"/>
            <a:ext cx="1585400" cy="932154"/>
          </a:xfrm>
          <a:prstGeom prst="wedgeEllipseCallout">
            <a:avLst>
              <a:gd name="adj1" fmla="val 75458"/>
              <a:gd name="adj2" fmla="val 5836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Jump </a:t>
            </a:r>
            <a:r>
              <a:rPr lang="en-GB" b="1" dirty="0">
                <a:solidFill>
                  <a:srgbClr val="C00000"/>
                </a:solidFill>
              </a:rPr>
              <a:t>44 </a:t>
            </a:r>
            <a:r>
              <a:rPr lang="en-GB" b="1" dirty="0">
                <a:solidFill>
                  <a:srgbClr val="253746"/>
                </a:solidFill>
              </a:rPr>
              <a:t>to 200…</a:t>
            </a:r>
          </a:p>
        </p:txBody>
      </p:sp>
      <p:grpSp>
        <p:nvGrpSpPr>
          <p:cNvPr id="3" name="Group 2">
            <a:extLst>
              <a:ext uri="{FF2B5EF4-FFF2-40B4-BE49-F238E27FC236}">
                <a16:creationId xmlns:a16="http://schemas.microsoft.com/office/drawing/2014/main" id="{A0E6A16C-AC1A-45CA-B8AB-B27F9C6EF3F8}"/>
              </a:ext>
            </a:extLst>
          </p:cNvPr>
          <p:cNvGrpSpPr/>
          <p:nvPr/>
        </p:nvGrpSpPr>
        <p:grpSpPr>
          <a:xfrm>
            <a:off x="4849380" y="1090882"/>
            <a:ext cx="3272792" cy="1211846"/>
            <a:chOff x="4849380" y="1090882"/>
            <a:chExt cx="3272792" cy="1211846"/>
          </a:xfrm>
        </p:grpSpPr>
        <p:sp>
          <p:nvSpPr>
            <p:cNvPr id="33" name="Speech Bubble: Rectangle with Corners Rounded 10">
              <a:extLst>
                <a:ext uri="{FF2B5EF4-FFF2-40B4-BE49-F238E27FC236}">
                  <a16:creationId xmlns:a16="http://schemas.microsoft.com/office/drawing/2014/main" id="{2ECD4BCA-ABD1-4780-8EE4-B8DD2726C19C}"/>
                </a:ext>
              </a:extLst>
            </p:cNvPr>
            <p:cNvSpPr/>
            <p:nvPr/>
          </p:nvSpPr>
          <p:spPr>
            <a:xfrm>
              <a:off x="4849380" y="1090882"/>
              <a:ext cx="3272792" cy="1211846"/>
            </a:xfrm>
            <a:prstGeom prst="cloudCallout">
              <a:avLst>
                <a:gd name="adj1" fmla="val -29656"/>
                <a:gd name="adj2" fmla="val 9559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So </a:t>
              </a:r>
              <a:r>
                <a:rPr lang="en-GB" sz="2000" b="1" dirty="0">
                  <a:solidFill>
                    <a:srgbClr val="253746"/>
                  </a:solidFill>
                </a:rPr>
                <a:t>203 – 156 = </a:t>
              </a:r>
              <a:r>
                <a:rPr lang="en-GB" sz="2000" b="1" dirty="0">
                  <a:solidFill>
                    <a:srgbClr val="C00000"/>
                  </a:solidFill>
                </a:rPr>
                <a:t>47</a:t>
              </a:r>
            </a:p>
            <a:p>
              <a:pPr algn="ctr"/>
              <a:r>
                <a:rPr lang="en-GB" b="1" dirty="0">
                  <a:solidFill>
                    <a:srgbClr val="253746"/>
                  </a:solidFill>
                </a:rPr>
                <a:t>Explain why…</a:t>
              </a:r>
              <a:endParaRPr lang="en-GB" b="1" dirty="0">
                <a:solidFill>
                  <a:srgbClr val="C00000"/>
                </a:solidFill>
              </a:endParaRPr>
            </a:p>
          </p:txBody>
        </p:sp>
        <p:pic>
          <p:nvPicPr>
            <p:cNvPr id="42" name="Picture 41">
              <a:extLst>
                <a:ext uri="{FF2B5EF4-FFF2-40B4-BE49-F238E27FC236}">
                  <a16:creationId xmlns:a16="http://schemas.microsoft.com/office/drawing/2014/main" id="{CE7F6A8C-52BA-46EF-A449-D426C940DCC5}"/>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377384" y="1290524"/>
              <a:ext cx="302094" cy="521457"/>
            </a:xfrm>
            <a:prstGeom prst="rect">
              <a:avLst/>
            </a:prstGeom>
          </p:spPr>
        </p:pic>
      </p:grpSp>
    </p:spTree>
    <p:extLst>
      <p:ext uri="{BB962C8B-B14F-4D97-AF65-F5344CB8AC3E}">
        <p14:creationId xmlns:p14="http://schemas.microsoft.com/office/powerpoint/2010/main" val="647835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1" grpId="0" animBg="1"/>
    </p:bldLst>
  </p:timing>
</p:sld>
</file>

<file path=ppt/theme/theme1.xml><?xml version="1.0" encoding="utf-8"?>
<a:theme xmlns:a="http://schemas.openxmlformats.org/drawingml/2006/main" name="Office Theme">
  <a:themeElements>
    <a:clrScheme name="Custom 5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4BC8C5E14DF4429EFC49A20DDF4223" ma:contentTypeVersion="12" ma:contentTypeDescription="Create a new document." ma:contentTypeScope="" ma:versionID="63b84ce4d99d40017a57b12e8fe5bb0d">
  <xsd:schema xmlns:xsd="http://www.w3.org/2001/XMLSchema" xmlns:xs="http://www.w3.org/2001/XMLSchema" xmlns:p="http://schemas.microsoft.com/office/2006/metadata/properties" xmlns:ns2="f5daa0ad-9060-4071-aaa9-9048be3c42a8" xmlns:ns3="4b756efa-9b49-4f98-968f-46e9b83c250d" targetNamespace="http://schemas.microsoft.com/office/2006/metadata/properties" ma:root="true" ma:fieldsID="c0d5e53cf16e99ec181597e0af6f6993" ns2:_="" ns3:_="">
    <xsd:import namespace="f5daa0ad-9060-4071-aaa9-9048be3c42a8"/>
    <xsd:import namespace="4b756efa-9b49-4f98-968f-46e9b83c25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aa0ad-9060-4071-aaa9-9048be3c42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756efa-9b49-4f98-968f-46e9b83c25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7B3536-F101-48AC-8840-B9730150902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AF24E46-48E6-46A8-855D-5E0F0EFAD969}">
  <ds:schemaRefs>
    <ds:schemaRef ds:uri="http://schemas.microsoft.com/sharepoint/v3/contenttype/forms"/>
  </ds:schemaRefs>
</ds:datastoreItem>
</file>

<file path=customXml/itemProps3.xml><?xml version="1.0" encoding="utf-8"?>
<ds:datastoreItem xmlns:ds="http://schemas.openxmlformats.org/officeDocument/2006/customXml" ds:itemID="{90B706DD-A6A9-43B3-ABA9-5D365E9B41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daa0ad-9060-4071-aaa9-9048be3c42a8"/>
    <ds:schemaRef ds:uri="4b756efa-9b49-4f98-968f-46e9b83c2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1857</TotalTime>
  <Words>2620</Words>
  <Application>Microsoft Office PowerPoint</Application>
  <PresentationFormat>On-screen Show (4:3)</PresentationFormat>
  <Paragraphs>474</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Cambria</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Nick Barwick</cp:lastModifiedBy>
  <cp:revision>172</cp:revision>
  <dcterms:created xsi:type="dcterms:W3CDTF">2018-09-13T11:08:58Z</dcterms:created>
  <dcterms:modified xsi:type="dcterms:W3CDTF">2020-10-02T12:02:59Z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0x010100924BC8C5E14DF4429EFC49A20DDF4223</vt:lpwstr>
  </property>
</Properties>
</file>