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9" r:id="rId4"/>
    <p:sldId id="264" r:id="rId5"/>
    <p:sldId id="260" r:id="rId6"/>
    <p:sldId id="265" r:id="rId7"/>
    <p:sldId id="261" r:id="rId8"/>
    <p:sldId id="266" r:id="rId9"/>
    <p:sldId id="267" r:id="rId10"/>
    <p:sldId id="268" r:id="rId11"/>
    <p:sldId id="262"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snapToObjects="1">
      <p:cViewPr varScale="1">
        <p:scale>
          <a:sx n="107" d="100"/>
          <a:sy n="107" d="100"/>
        </p:scale>
        <p:origin x="736"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92BA-A166-7449-A260-B7985B49CCB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DE16D78-6A45-1C44-BDCD-8DB5B9F084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CC189AE-F4DD-4A4D-8A21-828BEB3718A7}"/>
              </a:ext>
            </a:extLst>
          </p:cNvPr>
          <p:cNvSpPr>
            <a:spLocks noGrp="1"/>
          </p:cNvSpPr>
          <p:nvPr>
            <p:ph type="dt" sz="half" idx="10"/>
          </p:nvPr>
        </p:nvSpPr>
        <p:spPr/>
        <p:txBody>
          <a:bodyPr/>
          <a:lstStyle/>
          <a:p>
            <a:fld id="{E669E1AD-95F9-A441-9EF4-1853F4F73FE3}" type="datetimeFigureOut">
              <a:rPr lang="en-US" smtClean="0"/>
              <a:t>1/14/21</a:t>
            </a:fld>
            <a:endParaRPr lang="en-US"/>
          </a:p>
        </p:txBody>
      </p:sp>
      <p:sp>
        <p:nvSpPr>
          <p:cNvPr id="5" name="Footer Placeholder 4">
            <a:extLst>
              <a:ext uri="{FF2B5EF4-FFF2-40B4-BE49-F238E27FC236}">
                <a16:creationId xmlns:a16="http://schemas.microsoft.com/office/drawing/2014/main" id="{86B77B3F-13FC-454A-B516-5FC7068D8E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F073B4-3E12-8544-B18D-53DEF83A9545}"/>
              </a:ext>
            </a:extLst>
          </p:cNvPr>
          <p:cNvSpPr>
            <a:spLocks noGrp="1"/>
          </p:cNvSpPr>
          <p:nvPr>
            <p:ph type="sldNum" sz="quarter" idx="12"/>
          </p:nvPr>
        </p:nvSpPr>
        <p:spPr/>
        <p:txBody>
          <a:bodyPr/>
          <a:lstStyle/>
          <a:p>
            <a:fld id="{A20D3A4F-918D-A845-873B-E9447D091E8B}" type="slidenum">
              <a:rPr lang="en-US" smtClean="0"/>
              <a:t>‹#›</a:t>
            </a:fld>
            <a:endParaRPr lang="en-US"/>
          </a:p>
        </p:txBody>
      </p:sp>
    </p:spTree>
    <p:extLst>
      <p:ext uri="{BB962C8B-B14F-4D97-AF65-F5344CB8AC3E}">
        <p14:creationId xmlns:p14="http://schemas.microsoft.com/office/powerpoint/2010/main" val="1741849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A2DE6-DBA4-9E4C-B924-B63D839AE73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64DD3B6-02CE-384D-BE51-2BF2FCFEBD5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F2F75F2-79C5-ED49-9EEA-2043980F292F}"/>
              </a:ext>
            </a:extLst>
          </p:cNvPr>
          <p:cNvSpPr>
            <a:spLocks noGrp="1"/>
          </p:cNvSpPr>
          <p:nvPr>
            <p:ph type="dt" sz="half" idx="10"/>
          </p:nvPr>
        </p:nvSpPr>
        <p:spPr/>
        <p:txBody>
          <a:bodyPr/>
          <a:lstStyle/>
          <a:p>
            <a:fld id="{E669E1AD-95F9-A441-9EF4-1853F4F73FE3}" type="datetimeFigureOut">
              <a:rPr lang="en-US" smtClean="0"/>
              <a:t>1/14/21</a:t>
            </a:fld>
            <a:endParaRPr lang="en-US"/>
          </a:p>
        </p:txBody>
      </p:sp>
      <p:sp>
        <p:nvSpPr>
          <p:cNvPr id="5" name="Footer Placeholder 4">
            <a:extLst>
              <a:ext uri="{FF2B5EF4-FFF2-40B4-BE49-F238E27FC236}">
                <a16:creationId xmlns:a16="http://schemas.microsoft.com/office/drawing/2014/main" id="{C08125D8-25DF-1841-8368-133C56EED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147969-F754-6647-9476-8B8F517B43C5}"/>
              </a:ext>
            </a:extLst>
          </p:cNvPr>
          <p:cNvSpPr>
            <a:spLocks noGrp="1"/>
          </p:cNvSpPr>
          <p:nvPr>
            <p:ph type="sldNum" sz="quarter" idx="12"/>
          </p:nvPr>
        </p:nvSpPr>
        <p:spPr/>
        <p:txBody>
          <a:bodyPr/>
          <a:lstStyle/>
          <a:p>
            <a:fld id="{A20D3A4F-918D-A845-873B-E9447D091E8B}" type="slidenum">
              <a:rPr lang="en-US" smtClean="0"/>
              <a:t>‹#›</a:t>
            </a:fld>
            <a:endParaRPr lang="en-US"/>
          </a:p>
        </p:txBody>
      </p:sp>
    </p:spTree>
    <p:extLst>
      <p:ext uri="{BB962C8B-B14F-4D97-AF65-F5344CB8AC3E}">
        <p14:creationId xmlns:p14="http://schemas.microsoft.com/office/powerpoint/2010/main" val="332214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88C633-40AA-444D-9647-310867BA226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1B2A341-3535-3141-8CA7-F56C472D5FD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7119031-DF04-D24C-A11E-76769F234272}"/>
              </a:ext>
            </a:extLst>
          </p:cNvPr>
          <p:cNvSpPr>
            <a:spLocks noGrp="1"/>
          </p:cNvSpPr>
          <p:nvPr>
            <p:ph type="dt" sz="half" idx="10"/>
          </p:nvPr>
        </p:nvSpPr>
        <p:spPr/>
        <p:txBody>
          <a:bodyPr/>
          <a:lstStyle/>
          <a:p>
            <a:fld id="{E669E1AD-95F9-A441-9EF4-1853F4F73FE3}" type="datetimeFigureOut">
              <a:rPr lang="en-US" smtClean="0"/>
              <a:t>1/14/21</a:t>
            </a:fld>
            <a:endParaRPr lang="en-US"/>
          </a:p>
        </p:txBody>
      </p:sp>
      <p:sp>
        <p:nvSpPr>
          <p:cNvPr id="5" name="Footer Placeholder 4">
            <a:extLst>
              <a:ext uri="{FF2B5EF4-FFF2-40B4-BE49-F238E27FC236}">
                <a16:creationId xmlns:a16="http://schemas.microsoft.com/office/drawing/2014/main" id="{372EE7D7-E61F-E544-A8D4-A915ACD45D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888195-547B-8946-90C7-30A4B7DE8B84}"/>
              </a:ext>
            </a:extLst>
          </p:cNvPr>
          <p:cNvSpPr>
            <a:spLocks noGrp="1"/>
          </p:cNvSpPr>
          <p:nvPr>
            <p:ph type="sldNum" sz="quarter" idx="12"/>
          </p:nvPr>
        </p:nvSpPr>
        <p:spPr/>
        <p:txBody>
          <a:bodyPr/>
          <a:lstStyle/>
          <a:p>
            <a:fld id="{A20D3A4F-918D-A845-873B-E9447D091E8B}" type="slidenum">
              <a:rPr lang="en-US" smtClean="0"/>
              <a:t>‹#›</a:t>
            </a:fld>
            <a:endParaRPr lang="en-US"/>
          </a:p>
        </p:txBody>
      </p:sp>
    </p:spTree>
    <p:extLst>
      <p:ext uri="{BB962C8B-B14F-4D97-AF65-F5344CB8AC3E}">
        <p14:creationId xmlns:p14="http://schemas.microsoft.com/office/powerpoint/2010/main" val="510611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A42D7-1A06-0446-AEBF-CAB32CE8C8E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D189C0B-56EA-AE4C-914C-4644DADF62E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7D6816-49B3-4D48-89AE-205A3259D97B}"/>
              </a:ext>
            </a:extLst>
          </p:cNvPr>
          <p:cNvSpPr>
            <a:spLocks noGrp="1"/>
          </p:cNvSpPr>
          <p:nvPr>
            <p:ph type="dt" sz="half" idx="10"/>
          </p:nvPr>
        </p:nvSpPr>
        <p:spPr/>
        <p:txBody>
          <a:bodyPr/>
          <a:lstStyle/>
          <a:p>
            <a:fld id="{E669E1AD-95F9-A441-9EF4-1853F4F73FE3}" type="datetimeFigureOut">
              <a:rPr lang="en-US" smtClean="0"/>
              <a:t>1/14/21</a:t>
            </a:fld>
            <a:endParaRPr lang="en-US"/>
          </a:p>
        </p:txBody>
      </p:sp>
      <p:sp>
        <p:nvSpPr>
          <p:cNvPr id="5" name="Footer Placeholder 4">
            <a:extLst>
              <a:ext uri="{FF2B5EF4-FFF2-40B4-BE49-F238E27FC236}">
                <a16:creationId xmlns:a16="http://schemas.microsoft.com/office/drawing/2014/main" id="{0D0A95C1-1706-9D41-9E8A-74F48861D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FD3A66-12F2-3746-92C7-8779AE576951}"/>
              </a:ext>
            </a:extLst>
          </p:cNvPr>
          <p:cNvSpPr>
            <a:spLocks noGrp="1"/>
          </p:cNvSpPr>
          <p:nvPr>
            <p:ph type="sldNum" sz="quarter" idx="12"/>
          </p:nvPr>
        </p:nvSpPr>
        <p:spPr/>
        <p:txBody>
          <a:bodyPr/>
          <a:lstStyle/>
          <a:p>
            <a:fld id="{A20D3A4F-918D-A845-873B-E9447D091E8B}" type="slidenum">
              <a:rPr lang="en-US" smtClean="0"/>
              <a:t>‹#›</a:t>
            </a:fld>
            <a:endParaRPr lang="en-US"/>
          </a:p>
        </p:txBody>
      </p:sp>
    </p:spTree>
    <p:extLst>
      <p:ext uri="{BB962C8B-B14F-4D97-AF65-F5344CB8AC3E}">
        <p14:creationId xmlns:p14="http://schemas.microsoft.com/office/powerpoint/2010/main" val="220045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A6F78-BE7C-924D-A53B-5C772204FC1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950E116-FC56-2E42-8498-28E325DB4F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E62A3FD-FD78-5942-9BAB-43DE1B53C262}"/>
              </a:ext>
            </a:extLst>
          </p:cNvPr>
          <p:cNvSpPr>
            <a:spLocks noGrp="1"/>
          </p:cNvSpPr>
          <p:nvPr>
            <p:ph type="dt" sz="half" idx="10"/>
          </p:nvPr>
        </p:nvSpPr>
        <p:spPr/>
        <p:txBody>
          <a:bodyPr/>
          <a:lstStyle/>
          <a:p>
            <a:fld id="{E669E1AD-95F9-A441-9EF4-1853F4F73FE3}" type="datetimeFigureOut">
              <a:rPr lang="en-US" smtClean="0"/>
              <a:t>1/14/21</a:t>
            </a:fld>
            <a:endParaRPr lang="en-US"/>
          </a:p>
        </p:txBody>
      </p:sp>
      <p:sp>
        <p:nvSpPr>
          <p:cNvPr id="5" name="Footer Placeholder 4">
            <a:extLst>
              <a:ext uri="{FF2B5EF4-FFF2-40B4-BE49-F238E27FC236}">
                <a16:creationId xmlns:a16="http://schemas.microsoft.com/office/drawing/2014/main" id="{22B0A569-D2AE-8748-91FC-4EBA8D565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2C18B0-5B86-684E-A7DB-F004CAE1BBEA}"/>
              </a:ext>
            </a:extLst>
          </p:cNvPr>
          <p:cNvSpPr>
            <a:spLocks noGrp="1"/>
          </p:cNvSpPr>
          <p:nvPr>
            <p:ph type="sldNum" sz="quarter" idx="12"/>
          </p:nvPr>
        </p:nvSpPr>
        <p:spPr/>
        <p:txBody>
          <a:bodyPr/>
          <a:lstStyle/>
          <a:p>
            <a:fld id="{A20D3A4F-918D-A845-873B-E9447D091E8B}" type="slidenum">
              <a:rPr lang="en-US" smtClean="0"/>
              <a:t>‹#›</a:t>
            </a:fld>
            <a:endParaRPr lang="en-US"/>
          </a:p>
        </p:txBody>
      </p:sp>
    </p:spTree>
    <p:extLst>
      <p:ext uri="{BB962C8B-B14F-4D97-AF65-F5344CB8AC3E}">
        <p14:creationId xmlns:p14="http://schemas.microsoft.com/office/powerpoint/2010/main" val="4040057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F6F64-49B7-D24A-A37F-7ABE75C133D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4C456CF-A8F5-8D41-BC03-C12474D0039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3016261-A533-1943-BAFB-722952B0D2C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91CF86A-D188-3B45-80EA-234B15F1EE01}"/>
              </a:ext>
            </a:extLst>
          </p:cNvPr>
          <p:cNvSpPr>
            <a:spLocks noGrp="1"/>
          </p:cNvSpPr>
          <p:nvPr>
            <p:ph type="dt" sz="half" idx="10"/>
          </p:nvPr>
        </p:nvSpPr>
        <p:spPr/>
        <p:txBody>
          <a:bodyPr/>
          <a:lstStyle/>
          <a:p>
            <a:fld id="{E669E1AD-95F9-A441-9EF4-1853F4F73FE3}" type="datetimeFigureOut">
              <a:rPr lang="en-US" smtClean="0"/>
              <a:t>1/14/21</a:t>
            </a:fld>
            <a:endParaRPr lang="en-US"/>
          </a:p>
        </p:txBody>
      </p:sp>
      <p:sp>
        <p:nvSpPr>
          <p:cNvPr id="6" name="Footer Placeholder 5">
            <a:extLst>
              <a:ext uri="{FF2B5EF4-FFF2-40B4-BE49-F238E27FC236}">
                <a16:creationId xmlns:a16="http://schemas.microsoft.com/office/drawing/2014/main" id="{AA4CA756-F510-5F4C-83E1-1AC8EB13B7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BE8367-28E0-9843-8411-E083933E338C}"/>
              </a:ext>
            </a:extLst>
          </p:cNvPr>
          <p:cNvSpPr>
            <a:spLocks noGrp="1"/>
          </p:cNvSpPr>
          <p:nvPr>
            <p:ph type="sldNum" sz="quarter" idx="12"/>
          </p:nvPr>
        </p:nvSpPr>
        <p:spPr/>
        <p:txBody>
          <a:bodyPr/>
          <a:lstStyle/>
          <a:p>
            <a:fld id="{A20D3A4F-918D-A845-873B-E9447D091E8B}" type="slidenum">
              <a:rPr lang="en-US" smtClean="0"/>
              <a:t>‹#›</a:t>
            </a:fld>
            <a:endParaRPr lang="en-US"/>
          </a:p>
        </p:txBody>
      </p:sp>
    </p:spTree>
    <p:extLst>
      <p:ext uri="{BB962C8B-B14F-4D97-AF65-F5344CB8AC3E}">
        <p14:creationId xmlns:p14="http://schemas.microsoft.com/office/powerpoint/2010/main" val="124109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2560D-C05A-DD4A-B7B5-3E2A5D81ABB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A35D97D-26AD-BF4B-BD7E-F396FAA1BE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94541DD-C9E5-234F-8089-9135AC3C017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9067632-0082-D641-9745-1B4A8AFB2B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BB9337F-C117-6944-A05B-49A82D3CC81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5CF0E7D-67CE-FF47-8228-5981E6E5FAE3}"/>
              </a:ext>
            </a:extLst>
          </p:cNvPr>
          <p:cNvSpPr>
            <a:spLocks noGrp="1"/>
          </p:cNvSpPr>
          <p:nvPr>
            <p:ph type="dt" sz="half" idx="10"/>
          </p:nvPr>
        </p:nvSpPr>
        <p:spPr/>
        <p:txBody>
          <a:bodyPr/>
          <a:lstStyle/>
          <a:p>
            <a:fld id="{E669E1AD-95F9-A441-9EF4-1853F4F73FE3}" type="datetimeFigureOut">
              <a:rPr lang="en-US" smtClean="0"/>
              <a:t>1/14/21</a:t>
            </a:fld>
            <a:endParaRPr lang="en-US"/>
          </a:p>
        </p:txBody>
      </p:sp>
      <p:sp>
        <p:nvSpPr>
          <p:cNvPr id="8" name="Footer Placeholder 7">
            <a:extLst>
              <a:ext uri="{FF2B5EF4-FFF2-40B4-BE49-F238E27FC236}">
                <a16:creationId xmlns:a16="http://schemas.microsoft.com/office/drawing/2014/main" id="{9675B732-D4B3-4949-85AE-FAAD8597AA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0BD8BF-1F56-FB45-809B-C30B81BEA4AA}"/>
              </a:ext>
            </a:extLst>
          </p:cNvPr>
          <p:cNvSpPr>
            <a:spLocks noGrp="1"/>
          </p:cNvSpPr>
          <p:nvPr>
            <p:ph type="sldNum" sz="quarter" idx="12"/>
          </p:nvPr>
        </p:nvSpPr>
        <p:spPr/>
        <p:txBody>
          <a:bodyPr/>
          <a:lstStyle/>
          <a:p>
            <a:fld id="{A20D3A4F-918D-A845-873B-E9447D091E8B}" type="slidenum">
              <a:rPr lang="en-US" smtClean="0"/>
              <a:t>‹#›</a:t>
            </a:fld>
            <a:endParaRPr lang="en-US"/>
          </a:p>
        </p:txBody>
      </p:sp>
    </p:spTree>
    <p:extLst>
      <p:ext uri="{BB962C8B-B14F-4D97-AF65-F5344CB8AC3E}">
        <p14:creationId xmlns:p14="http://schemas.microsoft.com/office/powerpoint/2010/main" val="115719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EA38-0CDA-564C-A1EE-EC417C73F9F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4FA60A6-4BC6-C944-B399-B348BACEDA30}"/>
              </a:ext>
            </a:extLst>
          </p:cNvPr>
          <p:cNvSpPr>
            <a:spLocks noGrp="1"/>
          </p:cNvSpPr>
          <p:nvPr>
            <p:ph type="dt" sz="half" idx="10"/>
          </p:nvPr>
        </p:nvSpPr>
        <p:spPr/>
        <p:txBody>
          <a:bodyPr/>
          <a:lstStyle/>
          <a:p>
            <a:fld id="{E669E1AD-95F9-A441-9EF4-1853F4F73FE3}" type="datetimeFigureOut">
              <a:rPr lang="en-US" smtClean="0"/>
              <a:t>1/14/21</a:t>
            </a:fld>
            <a:endParaRPr lang="en-US"/>
          </a:p>
        </p:txBody>
      </p:sp>
      <p:sp>
        <p:nvSpPr>
          <p:cNvPr id="4" name="Footer Placeholder 3">
            <a:extLst>
              <a:ext uri="{FF2B5EF4-FFF2-40B4-BE49-F238E27FC236}">
                <a16:creationId xmlns:a16="http://schemas.microsoft.com/office/drawing/2014/main" id="{CC3D8665-DE20-DC46-AB34-9B6C4028A2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E7E8EB-A2F7-8045-B02C-FB31FD3B8826}"/>
              </a:ext>
            </a:extLst>
          </p:cNvPr>
          <p:cNvSpPr>
            <a:spLocks noGrp="1"/>
          </p:cNvSpPr>
          <p:nvPr>
            <p:ph type="sldNum" sz="quarter" idx="12"/>
          </p:nvPr>
        </p:nvSpPr>
        <p:spPr/>
        <p:txBody>
          <a:bodyPr/>
          <a:lstStyle/>
          <a:p>
            <a:fld id="{A20D3A4F-918D-A845-873B-E9447D091E8B}" type="slidenum">
              <a:rPr lang="en-US" smtClean="0"/>
              <a:t>‹#›</a:t>
            </a:fld>
            <a:endParaRPr lang="en-US"/>
          </a:p>
        </p:txBody>
      </p:sp>
    </p:spTree>
    <p:extLst>
      <p:ext uri="{BB962C8B-B14F-4D97-AF65-F5344CB8AC3E}">
        <p14:creationId xmlns:p14="http://schemas.microsoft.com/office/powerpoint/2010/main" val="1980106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8D3D02-36F1-CF43-8373-899EA742DB9A}"/>
              </a:ext>
            </a:extLst>
          </p:cNvPr>
          <p:cNvSpPr>
            <a:spLocks noGrp="1"/>
          </p:cNvSpPr>
          <p:nvPr>
            <p:ph type="dt" sz="half" idx="10"/>
          </p:nvPr>
        </p:nvSpPr>
        <p:spPr/>
        <p:txBody>
          <a:bodyPr/>
          <a:lstStyle/>
          <a:p>
            <a:fld id="{E669E1AD-95F9-A441-9EF4-1853F4F73FE3}" type="datetimeFigureOut">
              <a:rPr lang="en-US" smtClean="0"/>
              <a:t>1/14/21</a:t>
            </a:fld>
            <a:endParaRPr lang="en-US"/>
          </a:p>
        </p:txBody>
      </p:sp>
      <p:sp>
        <p:nvSpPr>
          <p:cNvPr id="3" name="Footer Placeholder 2">
            <a:extLst>
              <a:ext uri="{FF2B5EF4-FFF2-40B4-BE49-F238E27FC236}">
                <a16:creationId xmlns:a16="http://schemas.microsoft.com/office/drawing/2014/main" id="{741370B0-003E-C741-AF5D-D5834FF843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438302-C832-CA4F-AC70-667327647AD2}"/>
              </a:ext>
            </a:extLst>
          </p:cNvPr>
          <p:cNvSpPr>
            <a:spLocks noGrp="1"/>
          </p:cNvSpPr>
          <p:nvPr>
            <p:ph type="sldNum" sz="quarter" idx="12"/>
          </p:nvPr>
        </p:nvSpPr>
        <p:spPr/>
        <p:txBody>
          <a:bodyPr/>
          <a:lstStyle/>
          <a:p>
            <a:fld id="{A20D3A4F-918D-A845-873B-E9447D091E8B}" type="slidenum">
              <a:rPr lang="en-US" smtClean="0"/>
              <a:t>‹#›</a:t>
            </a:fld>
            <a:endParaRPr lang="en-US"/>
          </a:p>
        </p:txBody>
      </p:sp>
    </p:spTree>
    <p:extLst>
      <p:ext uri="{BB962C8B-B14F-4D97-AF65-F5344CB8AC3E}">
        <p14:creationId xmlns:p14="http://schemas.microsoft.com/office/powerpoint/2010/main" val="1954340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C373-277A-164C-AF4F-E967BABA0E4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1D4E594-787A-494E-A007-ABDFFE8E99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4A250EC-4771-7D4C-9506-418F28A363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BDE9166-C542-E749-A84D-7D38B2EA569F}"/>
              </a:ext>
            </a:extLst>
          </p:cNvPr>
          <p:cNvSpPr>
            <a:spLocks noGrp="1"/>
          </p:cNvSpPr>
          <p:nvPr>
            <p:ph type="dt" sz="half" idx="10"/>
          </p:nvPr>
        </p:nvSpPr>
        <p:spPr/>
        <p:txBody>
          <a:bodyPr/>
          <a:lstStyle/>
          <a:p>
            <a:fld id="{E669E1AD-95F9-A441-9EF4-1853F4F73FE3}" type="datetimeFigureOut">
              <a:rPr lang="en-US" smtClean="0"/>
              <a:t>1/14/21</a:t>
            </a:fld>
            <a:endParaRPr lang="en-US"/>
          </a:p>
        </p:txBody>
      </p:sp>
      <p:sp>
        <p:nvSpPr>
          <p:cNvPr id="6" name="Footer Placeholder 5">
            <a:extLst>
              <a:ext uri="{FF2B5EF4-FFF2-40B4-BE49-F238E27FC236}">
                <a16:creationId xmlns:a16="http://schemas.microsoft.com/office/drawing/2014/main" id="{4335D21F-56D7-6E48-9525-E5F646DC58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3C37FA-35B6-8F45-8E19-9B4C48981C59}"/>
              </a:ext>
            </a:extLst>
          </p:cNvPr>
          <p:cNvSpPr>
            <a:spLocks noGrp="1"/>
          </p:cNvSpPr>
          <p:nvPr>
            <p:ph type="sldNum" sz="quarter" idx="12"/>
          </p:nvPr>
        </p:nvSpPr>
        <p:spPr/>
        <p:txBody>
          <a:bodyPr/>
          <a:lstStyle/>
          <a:p>
            <a:fld id="{A20D3A4F-918D-A845-873B-E9447D091E8B}" type="slidenum">
              <a:rPr lang="en-US" smtClean="0"/>
              <a:t>‹#›</a:t>
            </a:fld>
            <a:endParaRPr lang="en-US"/>
          </a:p>
        </p:txBody>
      </p:sp>
    </p:spTree>
    <p:extLst>
      <p:ext uri="{BB962C8B-B14F-4D97-AF65-F5344CB8AC3E}">
        <p14:creationId xmlns:p14="http://schemas.microsoft.com/office/powerpoint/2010/main" val="3188058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4DF8F-ADBA-4341-9654-BDA80B0301A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0EA5A56-F16A-7040-8807-5819857D08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F0A51C-30E5-8C41-B46F-00FB7D6637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30560E-E62F-0C42-AD14-2CDECD401511}"/>
              </a:ext>
            </a:extLst>
          </p:cNvPr>
          <p:cNvSpPr>
            <a:spLocks noGrp="1"/>
          </p:cNvSpPr>
          <p:nvPr>
            <p:ph type="dt" sz="half" idx="10"/>
          </p:nvPr>
        </p:nvSpPr>
        <p:spPr/>
        <p:txBody>
          <a:bodyPr/>
          <a:lstStyle/>
          <a:p>
            <a:fld id="{E669E1AD-95F9-A441-9EF4-1853F4F73FE3}" type="datetimeFigureOut">
              <a:rPr lang="en-US" smtClean="0"/>
              <a:t>1/14/21</a:t>
            </a:fld>
            <a:endParaRPr lang="en-US"/>
          </a:p>
        </p:txBody>
      </p:sp>
      <p:sp>
        <p:nvSpPr>
          <p:cNvPr id="6" name="Footer Placeholder 5">
            <a:extLst>
              <a:ext uri="{FF2B5EF4-FFF2-40B4-BE49-F238E27FC236}">
                <a16:creationId xmlns:a16="http://schemas.microsoft.com/office/drawing/2014/main" id="{D9C9AA94-AE79-2642-A5E5-7951EC1B2F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111A98-14C6-4B41-88BD-18A36DE7BBC9}"/>
              </a:ext>
            </a:extLst>
          </p:cNvPr>
          <p:cNvSpPr>
            <a:spLocks noGrp="1"/>
          </p:cNvSpPr>
          <p:nvPr>
            <p:ph type="sldNum" sz="quarter" idx="12"/>
          </p:nvPr>
        </p:nvSpPr>
        <p:spPr/>
        <p:txBody>
          <a:bodyPr/>
          <a:lstStyle/>
          <a:p>
            <a:fld id="{A20D3A4F-918D-A845-873B-E9447D091E8B}" type="slidenum">
              <a:rPr lang="en-US" smtClean="0"/>
              <a:t>‹#›</a:t>
            </a:fld>
            <a:endParaRPr lang="en-US"/>
          </a:p>
        </p:txBody>
      </p:sp>
    </p:spTree>
    <p:extLst>
      <p:ext uri="{BB962C8B-B14F-4D97-AF65-F5344CB8AC3E}">
        <p14:creationId xmlns:p14="http://schemas.microsoft.com/office/powerpoint/2010/main" val="3194223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102164-2B2F-444A-B2F9-47A33CD91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648EFB-267A-CE40-8B00-E315D7495C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383A382-F3E1-7546-88BD-A274A0F6C7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69E1AD-95F9-A441-9EF4-1853F4F73FE3}" type="datetimeFigureOut">
              <a:rPr lang="en-US" smtClean="0"/>
              <a:t>1/14/21</a:t>
            </a:fld>
            <a:endParaRPr lang="en-US"/>
          </a:p>
        </p:txBody>
      </p:sp>
      <p:sp>
        <p:nvSpPr>
          <p:cNvPr id="5" name="Footer Placeholder 4">
            <a:extLst>
              <a:ext uri="{FF2B5EF4-FFF2-40B4-BE49-F238E27FC236}">
                <a16:creationId xmlns:a16="http://schemas.microsoft.com/office/drawing/2014/main" id="{EDC2A506-D46F-EC4A-B8EC-501185C325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439E47-7E6E-B74F-BFC4-FFCDD510F0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D3A4F-918D-A845-873B-E9447D091E8B}" type="slidenum">
              <a:rPr lang="en-US" smtClean="0"/>
              <a:t>‹#›</a:t>
            </a:fld>
            <a:endParaRPr lang="en-US"/>
          </a:p>
        </p:txBody>
      </p:sp>
    </p:spTree>
    <p:extLst>
      <p:ext uri="{BB962C8B-B14F-4D97-AF65-F5344CB8AC3E}">
        <p14:creationId xmlns:p14="http://schemas.microsoft.com/office/powerpoint/2010/main" val="22326816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hyperlink" Target="https://www.youtube.com/watch?v=ycgfA-7udHs"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hyperlink" Target="https://www.youtube.com/watch?v=8TvcRzzzs44"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timeforkids.com/g2/robots-at-work/" TargetMode="External"/><Relationship Id="rId2" Type="http://schemas.openxmlformats.org/officeDocument/2006/relationships/hyperlink" Target="https://kids.kiddle.co/Robot" TargetMode="External"/><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hyperlink" Target="https://kidsdiscover.com/teacherresources/all-about-robot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hyperlink" Target="https://www.youtube.com/watch?v=q_wgcrIX5iM"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hyperlink" Target="https://www.youtube.com/watch?v=NAiU8Hm-4lw&amp;t=20s"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hyperlink" Target="https://www.youtube.com/watch?v=HzGQUs6Vcjc&amp;t=52s"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D8C53-69DA-CA47-A89D-E2F02BE90DB2}"/>
              </a:ext>
            </a:extLst>
          </p:cNvPr>
          <p:cNvSpPr>
            <a:spLocks noGrp="1"/>
          </p:cNvSpPr>
          <p:nvPr>
            <p:ph type="ctrTitle"/>
          </p:nvPr>
        </p:nvSpPr>
        <p:spPr>
          <a:xfrm>
            <a:off x="1626268" y="128572"/>
            <a:ext cx="9144000" cy="1331024"/>
          </a:xfrm>
        </p:spPr>
        <p:txBody>
          <a:bodyPr>
            <a:normAutofit/>
          </a:bodyPr>
          <a:lstStyle/>
          <a:p>
            <a:r>
              <a:rPr lang="en-US" sz="8000" b="1" dirty="0"/>
              <a:t>The Iron Man</a:t>
            </a:r>
          </a:p>
        </p:txBody>
      </p:sp>
      <p:sp>
        <p:nvSpPr>
          <p:cNvPr id="3" name="Subtitle 2">
            <a:extLst>
              <a:ext uri="{FF2B5EF4-FFF2-40B4-BE49-F238E27FC236}">
                <a16:creationId xmlns:a16="http://schemas.microsoft.com/office/drawing/2014/main" id="{B4B46747-2C5D-5A4E-B172-56BEF3C4415F}"/>
              </a:ext>
            </a:extLst>
          </p:cNvPr>
          <p:cNvSpPr>
            <a:spLocks noGrp="1"/>
          </p:cNvSpPr>
          <p:nvPr>
            <p:ph type="subTitle" idx="1"/>
          </p:nvPr>
        </p:nvSpPr>
        <p:spPr>
          <a:xfrm>
            <a:off x="2637423" y="1903831"/>
            <a:ext cx="7121691" cy="1655762"/>
          </a:xfrm>
        </p:spPr>
        <p:txBody>
          <a:bodyPr>
            <a:normAutofit/>
          </a:bodyPr>
          <a:lstStyle/>
          <a:p>
            <a:r>
              <a:rPr lang="en-US" sz="3200" dirty="0"/>
              <a:t>By Ted Hughes</a:t>
            </a:r>
          </a:p>
        </p:txBody>
      </p:sp>
      <p:sp>
        <p:nvSpPr>
          <p:cNvPr id="7" name="Rectangle 6">
            <a:extLst>
              <a:ext uri="{FF2B5EF4-FFF2-40B4-BE49-F238E27FC236}">
                <a16:creationId xmlns:a16="http://schemas.microsoft.com/office/drawing/2014/main" id="{D3CDB0F0-AD53-E044-BACD-835E681F88D1}"/>
              </a:ext>
            </a:extLst>
          </p:cNvPr>
          <p:cNvSpPr/>
          <p:nvPr/>
        </p:nvSpPr>
        <p:spPr>
          <a:xfrm>
            <a:off x="793165" y="1503948"/>
            <a:ext cx="3112168" cy="45599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8190FF8-BFB7-A240-85F6-B5937963CF21}"/>
              </a:ext>
            </a:extLst>
          </p:cNvPr>
          <p:cNvPicPr>
            <a:picLocks noChangeAspect="1"/>
          </p:cNvPicPr>
          <p:nvPr/>
        </p:nvPicPr>
        <p:blipFill>
          <a:blip r:embed="rId2"/>
          <a:stretch>
            <a:fillRect/>
          </a:stretch>
        </p:blipFill>
        <p:spPr>
          <a:xfrm>
            <a:off x="1155658" y="1731044"/>
            <a:ext cx="2526631" cy="4105776"/>
          </a:xfrm>
          <a:prstGeom prst="rect">
            <a:avLst/>
          </a:prstGeom>
        </p:spPr>
      </p:pic>
      <p:sp>
        <p:nvSpPr>
          <p:cNvPr id="5" name="TextBox 4">
            <a:extLst>
              <a:ext uri="{FF2B5EF4-FFF2-40B4-BE49-F238E27FC236}">
                <a16:creationId xmlns:a16="http://schemas.microsoft.com/office/drawing/2014/main" id="{47D80244-6B26-8443-85C7-238C868D6283}"/>
              </a:ext>
            </a:extLst>
          </p:cNvPr>
          <p:cNvSpPr txBox="1"/>
          <p:nvPr/>
        </p:nvSpPr>
        <p:spPr>
          <a:xfrm>
            <a:off x="8077200" y="6340642"/>
            <a:ext cx="4114800" cy="369332"/>
          </a:xfrm>
          <a:prstGeom prst="rect">
            <a:avLst/>
          </a:prstGeom>
          <a:noFill/>
        </p:spPr>
        <p:txBody>
          <a:bodyPr wrap="square" rtlCol="0">
            <a:spAutoFit/>
          </a:bodyPr>
          <a:lstStyle/>
          <a:p>
            <a:r>
              <a:rPr lang="en-US" dirty="0"/>
              <a:t>Scheme of work created by K. Sumner</a:t>
            </a:r>
          </a:p>
        </p:txBody>
      </p:sp>
      <p:pic>
        <p:nvPicPr>
          <p:cNvPr id="9" name="Picture 8">
            <a:extLst>
              <a:ext uri="{FF2B5EF4-FFF2-40B4-BE49-F238E27FC236}">
                <a16:creationId xmlns:a16="http://schemas.microsoft.com/office/drawing/2014/main" id="{2CA2A68B-4F64-D245-B25E-FFD6CABC1E2B}"/>
              </a:ext>
            </a:extLst>
          </p:cNvPr>
          <p:cNvPicPr>
            <a:picLocks noChangeAspect="1"/>
          </p:cNvPicPr>
          <p:nvPr/>
        </p:nvPicPr>
        <p:blipFill>
          <a:blip r:embed="rId3"/>
          <a:stretch>
            <a:fillRect/>
          </a:stretch>
        </p:blipFill>
        <p:spPr>
          <a:xfrm>
            <a:off x="4647615" y="2949659"/>
            <a:ext cx="3187700" cy="2552700"/>
          </a:xfrm>
          <a:prstGeom prst="rect">
            <a:avLst/>
          </a:prstGeom>
        </p:spPr>
      </p:pic>
      <p:pic>
        <p:nvPicPr>
          <p:cNvPr id="10" name="Picture 9">
            <a:extLst>
              <a:ext uri="{FF2B5EF4-FFF2-40B4-BE49-F238E27FC236}">
                <a16:creationId xmlns:a16="http://schemas.microsoft.com/office/drawing/2014/main" id="{7D8A5A36-541D-DF43-B02D-81E8E5CEB84F}"/>
              </a:ext>
            </a:extLst>
          </p:cNvPr>
          <p:cNvPicPr>
            <a:picLocks noChangeAspect="1"/>
          </p:cNvPicPr>
          <p:nvPr/>
        </p:nvPicPr>
        <p:blipFill>
          <a:blip r:embed="rId3"/>
          <a:stretch>
            <a:fillRect/>
          </a:stretch>
        </p:blipFill>
        <p:spPr>
          <a:xfrm>
            <a:off x="4604418" y="2963445"/>
            <a:ext cx="3187700" cy="2552700"/>
          </a:xfrm>
          <a:prstGeom prst="rect">
            <a:avLst/>
          </a:prstGeom>
        </p:spPr>
      </p:pic>
      <p:sp>
        <p:nvSpPr>
          <p:cNvPr id="11" name="Rectangle 10">
            <a:extLst>
              <a:ext uri="{FF2B5EF4-FFF2-40B4-BE49-F238E27FC236}">
                <a16:creationId xmlns:a16="http://schemas.microsoft.com/office/drawing/2014/main" id="{FC4FD20E-3132-A14A-89D2-A7D16179856B}"/>
              </a:ext>
            </a:extLst>
          </p:cNvPr>
          <p:cNvSpPr/>
          <p:nvPr/>
        </p:nvSpPr>
        <p:spPr>
          <a:xfrm>
            <a:off x="8534400" y="1503948"/>
            <a:ext cx="3112168" cy="45599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191ECA4-2CB0-7445-9A87-82EB276C50A7}"/>
              </a:ext>
            </a:extLst>
          </p:cNvPr>
          <p:cNvPicPr>
            <a:picLocks noChangeAspect="1"/>
          </p:cNvPicPr>
          <p:nvPr/>
        </p:nvPicPr>
        <p:blipFill>
          <a:blip r:embed="rId4"/>
          <a:stretch>
            <a:fillRect/>
          </a:stretch>
        </p:blipFill>
        <p:spPr>
          <a:xfrm>
            <a:off x="8851673" y="1731044"/>
            <a:ext cx="2477622" cy="4105776"/>
          </a:xfrm>
          <a:prstGeom prst="rect">
            <a:avLst/>
          </a:prstGeom>
        </p:spPr>
      </p:pic>
    </p:spTree>
    <p:extLst>
      <p:ext uri="{BB962C8B-B14F-4D97-AF65-F5344CB8AC3E}">
        <p14:creationId xmlns:p14="http://schemas.microsoft.com/office/powerpoint/2010/main" val="33892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DB031-C9C1-234F-9164-D17E2424FD02}"/>
              </a:ext>
            </a:extLst>
          </p:cNvPr>
          <p:cNvSpPr>
            <a:spLocks noGrp="1"/>
          </p:cNvSpPr>
          <p:nvPr>
            <p:ph type="title"/>
          </p:nvPr>
        </p:nvSpPr>
        <p:spPr/>
        <p:txBody>
          <a:bodyPr>
            <a:normAutofit/>
          </a:bodyPr>
          <a:lstStyle/>
          <a:p>
            <a:r>
              <a:rPr lang="en-US" u="sng" dirty="0">
                <a:latin typeface="+mn-lt"/>
              </a:rPr>
              <a:t>Task 9</a:t>
            </a:r>
            <a:endParaRPr lang="en-US" dirty="0">
              <a:latin typeface="+mn-lt"/>
            </a:endParaRPr>
          </a:p>
        </p:txBody>
      </p:sp>
      <p:sp>
        <p:nvSpPr>
          <p:cNvPr id="3" name="Content Placeholder 2">
            <a:extLst>
              <a:ext uri="{FF2B5EF4-FFF2-40B4-BE49-F238E27FC236}">
                <a16:creationId xmlns:a16="http://schemas.microsoft.com/office/drawing/2014/main" id="{E5D4798C-81CC-2643-A106-7CAD9111069A}"/>
              </a:ext>
            </a:extLst>
          </p:cNvPr>
          <p:cNvSpPr>
            <a:spLocks noGrp="1"/>
          </p:cNvSpPr>
          <p:nvPr>
            <p:ph idx="1"/>
          </p:nvPr>
        </p:nvSpPr>
        <p:spPr>
          <a:xfrm>
            <a:off x="838200" y="1536867"/>
            <a:ext cx="10515600" cy="4839870"/>
          </a:xfrm>
        </p:spPr>
        <p:txBody>
          <a:bodyPr>
            <a:normAutofit/>
          </a:bodyPr>
          <a:lstStyle/>
          <a:p>
            <a:pPr marL="0" indent="0">
              <a:buNone/>
            </a:pPr>
            <a:r>
              <a:rPr lang="en-US" dirty="0"/>
              <a:t>After his heroic battle with the space-bat-angel-dragon, the Iron Man was the world’s hero. Everybody in the world sent him a present.</a:t>
            </a:r>
          </a:p>
          <a:p>
            <a:pPr marL="0" indent="0">
              <a:buNone/>
            </a:pPr>
            <a:endParaRPr lang="en-US" dirty="0"/>
          </a:p>
          <a:p>
            <a:pPr marL="0" indent="0">
              <a:buNone/>
            </a:pPr>
            <a:r>
              <a:rPr lang="en-US" dirty="0"/>
              <a:t>Make a list of 5 countries and decide on a present that each country might send to the Iron Man. Try to make it relevant to that country.</a:t>
            </a:r>
          </a:p>
        </p:txBody>
      </p:sp>
      <p:pic>
        <p:nvPicPr>
          <p:cNvPr id="5" name="Picture 4">
            <a:extLst>
              <a:ext uri="{FF2B5EF4-FFF2-40B4-BE49-F238E27FC236}">
                <a16:creationId xmlns:a16="http://schemas.microsoft.com/office/drawing/2014/main" id="{D53C217B-0730-4C49-A72D-70FD7E72F479}"/>
              </a:ext>
            </a:extLst>
          </p:cNvPr>
          <p:cNvPicPr>
            <a:picLocks noChangeAspect="1"/>
          </p:cNvPicPr>
          <p:nvPr/>
        </p:nvPicPr>
        <p:blipFill>
          <a:blip r:embed="rId2"/>
          <a:stretch>
            <a:fillRect/>
          </a:stretch>
        </p:blipFill>
        <p:spPr>
          <a:xfrm>
            <a:off x="6697579" y="4117630"/>
            <a:ext cx="3445042" cy="2048083"/>
          </a:xfrm>
          <a:prstGeom prst="rect">
            <a:avLst/>
          </a:prstGeom>
        </p:spPr>
      </p:pic>
      <p:pic>
        <p:nvPicPr>
          <p:cNvPr id="8" name="Picture 7">
            <a:extLst>
              <a:ext uri="{FF2B5EF4-FFF2-40B4-BE49-F238E27FC236}">
                <a16:creationId xmlns:a16="http://schemas.microsoft.com/office/drawing/2014/main" id="{8FB95BFE-DC65-6B48-8343-7CFFB0090A75}"/>
              </a:ext>
            </a:extLst>
          </p:cNvPr>
          <p:cNvPicPr>
            <a:picLocks noChangeAspect="1"/>
          </p:cNvPicPr>
          <p:nvPr/>
        </p:nvPicPr>
        <p:blipFill>
          <a:blip r:embed="rId3"/>
          <a:stretch>
            <a:fillRect/>
          </a:stretch>
        </p:blipFill>
        <p:spPr>
          <a:xfrm>
            <a:off x="1931069" y="4398000"/>
            <a:ext cx="2292015" cy="1732337"/>
          </a:xfrm>
          <a:prstGeom prst="rect">
            <a:avLst/>
          </a:prstGeom>
        </p:spPr>
      </p:pic>
    </p:spTree>
    <p:extLst>
      <p:ext uri="{BB962C8B-B14F-4D97-AF65-F5344CB8AC3E}">
        <p14:creationId xmlns:p14="http://schemas.microsoft.com/office/powerpoint/2010/main" val="746470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0700F-4061-4446-97FD-50337A22F29E}"/>
              </a:ext>
            </a:extLst>
          </p:cNvPr>
          <p:cNvSpPr>
            <a:spLocks noGrp="1"/>
          </p:cNvSpPr>
          <p:nvPr>
            <p:ph type="title"/>
          </p:nvPr>
        </p:nvSpPr>
        <p:spPr/>
        <p:txBody>
          <a:bodyPr/>
          <a:lstStyle/>
          <a:p>
            <a:r>
              <a:rPr lang="en-US" u="sng" dirty="0">
                <a:latin typeface="+mn-lt"/>
              </a:rPr>
              <a:t>Extension Activities</a:t>
            </a:r>
          </a:p>
        </p:txBody>
      </p:sp>
      <p:sp>
        <p:nvSpPr>
          <p:cNvPr id="3" name="Content Placeholder 2">
            <a:extLst>
              <a:ext uri="{FF2B5EF4-FFF2-40B4-BE49-F238E27FC236}">
                <a16:creationId xmlns:a16="http://schemas.microsoft.com/office/drawing/2014/main" id="{93CEA47A-C482-204B-A758-0F1718ED0455}"/>
              </a:ext>
            </a:extLst>
          </p:cNvPr>
          <p:cNvSpPr>
            <a:spLocks noGrp="1"/>
          </p:cNvSpPr>
          <p:nvPr>
            <p:ph idx="1"/>
          </p:nvPr>
        </p:nvSpPr>
        <p:spPr>
          <a:xfrm>
            <a:off x="838200" y="1576137"/>
            <a:ext cx="10515600" cy="4600826"/>
          </a:xfrm>
        </p:spPr>
        <p:txBody>
          <a:bodyPr>
            <a:normAutofit lnSpcReduction="10000"/>
          </a:bodyPr>
          <a:lstStyle/>
          <a:p>
            <a:r>
              <a:rPr lang="en-US" sz="2400" dirty="0"/>
              <a:t>Plan and record a radio or television news report about the space-bat-angel-dragon’s landing in Australia.</a:t>
            </a:r>
          </a:p>
          <a:p>
            <a:r>
              <a:rPr lang="en-US" sz="2400" dirty="0"/>
              <a:t>Use craft materials to make your own Iron Man or robot picture/model</a:t>
            </a:r>
          </a:p>
          <a:p>
            <a:r>
              <a:rPr lang="en-US" sz="2400" dirty="0"/>
              <a:t>Create your own robot character and write a story about him/her</a:t>
            </a:r>
          </a:p>
          <a:p>
            <a:r>
              <a:rPr lang="en-US" sz="2400" dirty="0"/>
              <a:t>The Iron Man helps the world to become more peaceful. Think of ways we could encourage people to live more peacefully</a:t>
            </a:r>
          </a:p>
          <a:p>
            <a:r>
              <a:rPr lang="en-US" sz="2400" dirty="0"/>
              <a:t>Draw a map showing the locations within the story</a:t>
            </a:r>
          </a:p>
          <a:p>
            <a:r>
              <a:rPr lang="en-US" sz="2400" dirty="0"/>
              <a:t>Astronomers spot the growing star in the constellation of Orion. Find out some facts about Orion or research other constellations</a:t>
            </a:r>
          </a:p>
          <a:p>
            <a:r>
              <a:rPr lang="en-US" sz="2400" dirty="0"/>
              <a:t>Think about the properties of different materials. What might have happened if he was made of wood, plastic, fabric or jelly? Plan an experiment to test the strength of different materials.</a:t>
            </a:r>
          </a:p>
          <a:p>
            <a:endParaRPr lang="en-US" dirty="0"/>
          </a:p>
        </p:txBody>
      </p:sp>
    </p:spTree>
    <p:extLst>
      <p:ext uri="{BB962C8B-B14F-4D97-AF65-F5344CB8AC3E}">
        <p14:creationId xmlns:p14="http://schemas.microsoft.com/office/powerpoint/2010/main" val="1605443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5E930-C5D8-1A42-88DC-5DF37BECEFAC}"/>
              </a:ext>
            </a:extLst>
          </p:cNvPr>
          <p:cNvSpPr>
            <a:spLocks noGrp="1"/>
          </p:cNvSpPr>
          <p:nvPr>
            <p:ph type="title"/>
          </p:nvPr>
        </p:nvSpPr>
        <p:spPr/>
        <p:txBody>
          <a:bodyPr/>
          <a:lstStyle/>
          <a:p>
            <a:r>
              <a:rPr lang="en-US" dirty="0">
                <a:latin typeface="+mn-lt"/>
              </a:rPr>
              <a:t>Did you enjoy this book?</a:t>
            </a:r>
          </a:p>
        </p:txBody>
      </p:sp>
      <p:sp>
        <p:nvSpPr>
          <p:cNvPr id="3" name="Content Placeholder 2">
            <a:extLst>
              <a:ext uri="{FF2B5EF4-FFF2-40B4-BE49-F238E27FC236}">
                <a16:creationId xmlns:a16="http://schemas.microsoft.com/office/drawing/2014/main" id="{426CB719-401C-B642-B606-C9B7C17733BB}"/>
              </a:ext>
            </a:extLst>
          </p:cNvPr>
          <p:cNvSpPr>
            <a:spLocks noGrp="1"/>
          </p:cNvSpPr>
          <p:nvPr>
            <p:ph idx="1"/>
          </p:nvPr>
        </p:nvSpPr>
        <p:spPr>
          <a:xfrm>
            <a:off x="838200" y="1690688"/>
            <a:ext cx="10515600" cy="4351338"/>
          </a:xfrm>
        </p:spPr>
        <p:txBody>
          <a:bodyPr>
            <a:normAutofit/>
          </a:bodyPr>
          <a:lstStyle/>
          <a:p>
            <a:pPr marL="0" indent="0" algn="ctr">
              <a:buNone/>
            </a:pPr>
            <a:r>
              <a:rPr lang="en-US" sz="3600" dirty="0"/>
              <a:t>If so, you may want to read, ‘The Iron Woman’ or watch ‘The Iron Giant’, which is an animated film based on the book.</a:t>
            </a:r>
          </a:p>
        </p:txBody>
      </p:sp>
      <p:sp>
        <p:nvSpPr>
          <p:cNvPr id="7" name="Rectangle 6">
            <a:extLst>
              <a:ext uri="{FF2B5EF4-FFF2-40B4-BE49-F238E27FC236}">
                <a16:creationId xmlns:a16="http://schemas.microsoft.com/office/drawing/2014/main" id="{C3BADFE9-49B2-9E43-B1E6-F3A484F1637A}"/>
              </a:ext>
            </a:extLst>
          </p:cNvPr>
          <p:cNvSpPr/>
          <p:nvPr/>
        </p:nvSpPr>
        <p:spPr>
          <a:xfrm>
            <a:off x="1443789" y="3183648"/>
            <a:ext cx="2298032" cy="315703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E372B1D-6DA8-3C46-AFD3-F5E6428F908C}"/>
              </a:ext>
            </a:extLst>
          </p:cNvPr>
          <p:cNvPicPr>
            <a:picLocks noChangeAspect="1"/>
          </p:cNvPicPr>
          <p:nvPr/>
        </p:nvPicPr>
        <p:blipFill>
          <a:blip r:embed="rId2"/>
          <a:stretch>
            <a:fillRect/>
          </a:stretch>
        </p:blipFill>
        <p:spPr>
          <a:xfrm>
            <a:off x="1715817" y="3348372"/>
            <a:ext cx="1794816" cy="2827588"/>
          </a:xfrm>
          <a:prstGeom prst="rect">
            <a:avLst/>
          </a:prstGeom>
        </p:spPr>
      </p:pic>
      <p:sp>
        <p:nvSpPr>
          <p:cNvPr id="8" name="Rectangle 7">
            <a:extLst>
              <a:ext uri="{FF2B5EF4-FFF2-40B4-BE49-F238E27FC236}">
                <a16:creationId xmlns:a16="http://schemas.microsoft.com/office/drawing/2014/main" id="{8FCA71FD-B535-AD41-BBD0-68C9888CBF79}"/>
              </a:ext>
            </a:extLst>
          </p:cNvPr>
          <p:cNvSpPr/>
          <p:nvPr/>
        </p:nvSpPr>
        <p:spPr>
          <a:xfrm>
            <a:off x="7977881" y="3183647"/>
            <a:ext cx="2298032" cy="315703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E405BCF-3271-E54B-BC40-334965CBD2CF}"/>
              </a:ext>
            </a:extLst>
          </p:cNvPr>
          <p:cNvPicPr>
            <a:picLocks noChangeAspect="1"/>
          </p:cNvPicPr>
          <p:nvPr/>
        </p:nvPicPr>
        <p:blipFill>
          <a:blip r:embed="rId3"/>
          <a:stretch>
            <a:fillRect/>
          </a:stretch>
        </p:blipFill>
        <p:spPr>
          <a:xfrm>
            <a:off x="8133447" y="3348372"/>
            <a:ext cx="1986900" cy="2735889"/>
          </a:xfrm>
          <a:prstGeom prst="rect">
            <a:avLst/>
          </a:prstGeom>
        </p:spPr>
      </p:pic>
      <p:sp>
        <p:nvSpPr>
          <p:cNvPr id="9" name="Rectangle 8">
            <a:extLst>
              <a:ext uri="{FF2B5EF4-FFF2-40B4-BE49-F238E27FC236}">
                <a16:creationId xmlns:a16="http://schemas.microsoft.com/office/drawing/2014/main" id="{F9F7F776-E345-C948-A205-330165E5BAA9}"/>
              </a:ext>
            </a:extLst>
          </p:cNvPr>
          <p:cNvSpPr/>
          <p:nvPr/>
        </p:nvSpPr>
        <p:spPr>
          <a:xfrm>
            <a:off x="8385927" y="6488668"/>
            <a:ext cx="3746860" cy="369332"/>
          </a:xfrm>
          <a:prstGeom prst="rect">
            <a:avLst/>
          </a:prstGeom>
        </p:spPr>
        <p:txBody>
          <a:bodyPr wrap="none">
            <a:spAutoFit/>
          </a:bodyPr>
          <a:lstStyle/>
          <a:p>
            <a:r>
              <a:rPr lang="en-US" dirty="0"/>
              <a:t>Scheme of work created by K. Sumner</a:t>
            </a:r>
          </a:p>
        </p:txBody>
      </p:sp>
      <p:sp>
        <p:nvSpPr>
          <p:cNvPr id="10" name="TextBox 9">
            <a:extLst>
              <a:ext uri="{FF2B5EF4-FFF2-40B4-BE49-F238E27FC236}">
                <a16:creationId xmlns:a16="http://schemas.microsoft.com/office/drawing/2014/main" id="{1E8937CB-80BF-F846-8CA7-EE7FA38C761E}"/>
              </a:ext>
            </a:extLst>
          </p:cNvPr>
          <p:cNvSpPr txBox="1"/>
          <p:nvPr/>
        </p:nvSpPr>
        <p:spPr>
          <a:xfrm>
            <a:off x="8529637" y="437387"/>
            <a:ext cx="2824163" cy="646331"/>
          </a:xfrm>
          <a:prstGeom prst="rect">
            <a:avLst/>
          </a:prstGeom>
          <a:noFill/>
        </p:spPr>
        <p:txBody>
          <a:bodyPr wrap="square" rtlCol="0">
            <a:spAutoFit/>
          </a:bodyPr>
          <a:lstStyle/>
          <a:p>
            <a:r>
              <a:rPr lang="en-US" sz="3600" dirty="0"/>
              <a:t>⭐️⭐️⭐️⭐️⭐️</a:t>
            </a:r>
          </a:p>
        </p:txBody>
      </p:sp>
    </p:spTree>
    <p:extLst>
      <p:ext uri="{BB962C8B-B14F-4D97-AF65-F5344CB8AC3E}">
        <p14:creationId xmlns:p14="http://schemas.microsoft.com/office/powerpoint/2010/main" val="1870560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31F69-50FE-CE48-A414-D07BBAA543D3}"/>
              </a:ext>
            </a:extLst>
          </p:cNvPr>
          <p:cNvSpPr>
            <a:spLocks noGrp="1"/>
          </p:cNvSpPr>
          <p:nvPr>
            <p:ph type="ctrTitle"/>
          </p:nvPr>
        </p:nvSpPr>
        <p:spPr>
          <a:xfrm>
            <a:off x="4094747" y="276726"/>
            <a:ext cx="4002506" cy="899110"/>
          </a:xfrm>
        </p:spPr>
        <p:txBody>
          <a:bodyPr>
            <a:normAutofit fontScale="90000"/>
          </a:bodyPr>
          <a:lstStyle/>
          <a:p>
            <a:r>
              <a:rPr lang="en-US" u="sng" dirty="0"/>
              <a:t>Chapter 1</a:t>
            </a:r>
          </a:p>
        </p:txBody>
      </p:sp>
      <p:sp>
        <p:nvSpPr>
          <p:cNvPr id="3" name="Subtitle 2">
            <a:extLst>
              <a:ext uri="{FF2B5EF4-FFF2-40B4-BE49-F238E27FC236}">
                <a16:creationId xmlns:a16="http://schemas.microsoft.com/office/drawing/2014/main" id="{1EFBD751-BE1B-B14A-B9B0-A3729A698BFE}"/>
              </a:ext>
            </a:extLst>
          </p:cNvPr>
          <p:cNvSpPr>
            <a:spLocks noGrp="1"/>
          </p:cNvSpPr>
          <p:nvPr>
            <p:ph type="subTitle" idx="1"/>
          </p:nvPr>
        </p:nvSpPr>
        <p:spPr>
          <a:xfrm>
            <a:off x="8771020" y="276726"/>
            <a:ext cx="2751221" cy="1655762"/>
          </a:xfrm>
        </p:spPr>
        <p:txBody>
          <a:bodyPr/>
          <a:lstStyle/>
          <a:p>
            <a:r>
              <a:rPr lang="en-US" dirty="0"/>
              <a:t>Audiobook: </a:t>
            </a:r>
            <a:r>
              <a:rPr lang="en-GB" u="sng" dirty="0">
                <a:hlinkClick r:id="rId2"/>
              </a:rPr>
              <a:t>https://www.youtube.com/watch?v=ycgfA-7udHs</a:t>
            </a:r>
            <a:endParaRPr lang="en-GB" dirty="0"/>
          </a:p>
          <a:p>
            <a:endParaRPr lang="en-US" dirty="0"/>
          </a:p>
        </p:txBody>
      </p:sp>
      <p:sp>
        <p:nvSpPr>
          <p:cNvPr id="4" name="Subtitle 2">
            <a:extLst>
              <a:ext uri="{FF2B5EF4-FFF2-40B4-BE49-F238E27FC236}">
                <a16:creationId xmlns:a16="http://schemas.microsoft.com/office/drawing/2014/main" id="{1402E7B4-F1CC-AF4A-AD91-2C518E571FBA}"/>
              </a:ext>
            </a:extLst>
          </p:cNvPr>
          <p:cNvSpPr txBox="1">
            <a:spLocks/>
          </p:cNvSpPr>
          <p:nvPr/>
        </p:nvSpPr>
        <p:spPr>
          <a:xfrm>
            <a:off x="1524000" y="1448386"/>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5" name="TextBox 4">
            <a:extLst>
              <a:ext uri="{FF2B5EF4-FFF2-40B4-BE49-F238E27FC236}">
                <a16:creationId xmlns:a16="http://schemas.microsoft.com/office/drawing/2014/main" id="{E6EC4434-D771-7946-8BFB-9AB3AF1B4D66}"/>
              </a:ext>
            </a:extLst>
          </p:cNvPr>
          <p:cNvSpPr txBox="1"/>
          <p:nvPr/>
        </p:nvSpPr>
        <p:spPr>
          <a:xfrm>
            <a:off x="1082842" y="1595021"/>
            <a:ext cx="10611853" cy="5386090"/>
          </a:xfrm>
          <a:prstGeom prst="rect">
            <a:avLst/>
          </a:prstGeom>
          <a:noFill/>
        </p:spPr>
        <p:txBody>
          <a:bodyPr wrap="square" rtlCol="0">
            <a:spAutoFit/>
          </a:bodyPr>
          <a:lstStyle/>
          <a:p>
            <a:r>
              <a:rPr lang="en-US" sz="4000" u="sng" dirty="0"/>
              <a:t>Task 1</a:t>
            </a:r>
          </a:p>
          <a:p>
            <a:endParaRPr lang="en-US" sz="3200" u="sng" dirty="0"/>
          </a:p>
          <a:p>
            <a:pPr marL="457200" indent="-457200">
              <a:buAutoNum type="arabicPeriod"/>
            </a:pPr>
            <a:r>
              <a:rPr lang="en-US" sz="2800" dirty="0"/>
              <a:t>List as many </a:t>
            </a:r>
            <a:r>
              <a:rPr lang="en-US" sz="2800" u="sng" dirty="0"/>
              <a:t>similes</a:t>
            </a:r>
            <a:r>
              <a:rPr lang="en-US" sz="2800" dirty="0"/>
              <a:t> as you can from this chapter.</a:t>
            </a:r>
          </a:p>
          <a:p>
            <a:pPr marL="457200" indent="-457200">
              <a:buAutoNum type="arabicPeriod"/>
            </a:pPr>
            <a:r>
              <a:rPr lang="en-US" sz="2800" dirty="0"/>
              <a:t>What do all these similes have in common? (HINT: What are they describing?)</a:t>
            </a:r>
          </a:p>
          <a:p>
            <a:pPr marL="457200" indent="-457200">
              <a:buAutoNum type="arabicPeriod"/>
            </a:pPr>
            <a:r>
              <a:rPr lang="en-US" sz="2800" dirty="0"/>
              <a:t>What time of day do you think it is when the Iron Man falls off the cliff? How do you know this? (HINT: There are </a:t>
            </a:r>
            <a:r>
              <a:rPr lang="en-US" sz="2800" u="sng" dirty="0"/>
              <a:t>two</a:t>
            </a:r>
            <a:r>
              <a:rPr lang="en-US" sz="2800" dirty="0"/>
              <a:t> clues in the text)</a:t>
            </a:r>
          </a:p>
          <a:p>
            <a:pPr marL="457200" indent="-457200">
              <a:buAutoNum type="arabicPeriod"/>
            </a:pPr>
            <a:r>
              <a:rPr lang="en-US" sz="2800" dirty="0"/>
              <a:t>Why do you think the seagull picked up one of the Iron Man’s eyes?</a:t>
            </a:r>
          </a:p>
          <a:p>
            <a:pPr marL="457200" indent="-457200">
              <a:buAutoNum type="arabicPeriod"/>
            </a:pPr>
            <a:r>
              <a:rPr lang="en-US" sz="2800" dirty="0"/>
              <a:t>Write down 5 verbs from this chapter (Remember, a verb is a doing word</a:t>
            </a:r>
            <a:r>
              <a:rPr lang="en-US" sz="2400" dirty="0"/>
              <a:t>)</a:t>
            </a:r>
          </a:p>
          <a:p>
            <a:pPr marL="457200" indent="-457200">
              <a:buAutoNum type="arabicPeriod"/>
            </a:pPr>
            <a:endParaRPr lang="en-US" sz="2400" dirty="0"/>
          </a:p>
          <a:p>
            <a:pPr marL="457200" indent="-457200">
              <a:buAutoNum type="arabicPeriod"/>
            </a:pPr>
            <a:endParaRPr lang="en-US" sz="2400" dirty="0"/>
          </a:p>
        </p:txBody>
      </p:sp>
      <p:pic>
        <p:nvPicPr>
          <p:cNvPr id="6" name="Picture 5">
            <a:extLst>
              <a:ext uri="{FF2B5EF4-FFF2-40B4-BE49-F238E27FC236}">
                <a16:creationId xmlns:a16="http://schemas.microsoft.com/office/drawing/2014/main" id="{22B18D61-8BD5-4D41-A9F6-765BD72BAC21}"/>
              </a:ext>
            </a:extLst>
          </p:cNvPr>
          <p:cNvPicPr>
            <a:picLocks noChangeAspect="1"/>
          </p:cNvPicPr>
          <p:nvPr/>
        </p:nvPicPr>
        <p:blipFill>
          <a:blip r:embed="rId3"/>
          <a:stretch>
            <a:fillRect/>
          </a:stretch>
        </p:blipFill>
        <p:spPr>
          <a:xfrm>
            <a:off x="340896" y="210854"/>
            <a:ext cx="1925050" cy="1237532"/>
          </a:xfrm>
          <a:prstGeom prst="rect">
            <a:avLst/>
          </a:prstGeom>
        </p:spPr>
      </p:pic>
    </p:spTree>
    <p:extLst>
      <p:ext uri="{BB962C8B-B14F-4D97-AF65-F5344CB8AC3E}">
        <p14:creationId xmlns:p14="http://schemas.microsoft.com/office/powerpoint/2010/main" val="2922692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23CA-F288-D041-8F13-75E6E303265B}"/>
              </a:ext>
            </a:extLst>
          </p:cNvPr>
          <p:cNvSpPr>
            <a:spLocks noGrp="1"/>
          </p:cNvSpPr>
          <p:nvPr>
            <p:ph type="title"/>
          </p:nvPr>
        </p:nvSpPr>
        <p:spPr>
          <a:xfrm>
            <a:off x="601577" y="275111"/>
            <a:ext cx="2061411" cy="1325563"/>
          </a:xfrm>
        </p:spPr>
        <p:txBody>
          <a:bodyPr>
            <a:normAutofit/>
          </a:bodyPr>
          <a:lstStyle/>
          <a:p>
            <a:pPr algn="ctr"/>
            <a:r>
              <a:rPr lang="en-US" sz="4000" u="sng" dirty="0">
                <a:latin typeface="+mn-lt"/>
              </a:rPr>
              <a:t>Task 2</a:t>
            </a:r>
          </a:p>
        </p:txBody>
      </p:sp>
      <p:sp>
        <p:nvSpPr>
          <p:cNvPr id="7" name="Rectangle 6">
            <a:extLst>
              <a:ext uri="{FF2B5EF4-FFF2-40B4-BE49-F238E27FC236}">
                <a16:creationId xmlns:a16="http://schemas.microsoft.com/office/drawing/2014/main" id="{9DC91B9C-03E9-4B4E-A6EC-FF410E54903C}"/>
              </a:ext>
            </a:extLst>
          </p:cNvPr>
          <p:cNvSpPr/>
          <p:nvPr/>
        </p:nvSpPr>
        <p:spPr>
          <a:xfrm>
            <a:off x="5715000" y="94848"/>
            <a:ext cx="5245925" cy="652332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5665109-924A-0941-93B4-8B62DA206679}"/>
              </a:ext>
            </a:extLst>
          </p:cNvPr>
          <p:cNvPicPr>
            <a:picLocks noGrp="1" noChangeAspect="1"/>
          </p:cNvPicPr>
          <p:nvPr>
            <p:ph idx="1"/>
          </p:nvPr>
        </p:nvPicPr>
        <p:blipFill>
          <a:blip r:embed="rId2"/>
          <a:stretch>
            <a:fillRect/>
          </a:stretch>
        </p:blipFill>
        <p:spPr>
          <a:xfrm>
            <a:off x="5955632" y="239824"/>
            <a:ext cx="4755911" cy="6295131"/>
          </a:xfrm>
        </p:spPr>
      </p:pic>
      <p:sp>
        <p:nvSpPr>
          <p:cNvPr id="6" name="TextBox 5">
            <a:extLst>
              <a:ext uri="{FF2B5EF4-FFF2-40B4-BE49-F238E27FC236}">
                <a16:creationId xmlns:a16="http://schemas.microsoft.com/office/drawing/2014/main" id="{C69AE449-66B3-A24A-BB7C-3108520D1307}"/>
              </a:ext>
            </a:extLst>
          </p:cNvPr>
          <p:cNvSpPr txBox="1"/>
          <p:nvPr/>
        </p:nvSpPr>
        <p:spPr>
          <a:xfrm>
            <a:off x="866273" y="1388654"/>
            <a:ext cx="4367464" cy="4832092"/>
          </a:xfrm>
          <a:prstGeom prst="rect">
            <a:avLst/>
          </a:prstGeom>
          <a:noFill/>
        </p:spPr>
        <p:txBody>
          <a:bodyPr wrap="square" rtlCol="0">
            <a:spAutoFit/>
          </a:bodyPr>
          <a:lstStyle/>
          <a:p>
            <a:r>
              <a:rPr lang="en-US" sz="2200" dirty="0"/>
              <a:t>Print out this template from the reading folder and complete.</a:t>
            </a:r>
          </a:p>
          <a:p>
            <a:endParaRPr lang="en-US" sz="2200" dirty="0"/>
          </a:p>
          <a:p>
            <a:r>
              <a:rPr lang="en-US" sz="2200" dirty="0"/>
              <a:t>Or, on a separate piece of paper, write the title, draw a box with a ruler and complete the drawing. Underneath write your own similes to describe the Iron Man.</a:t>
            </a:r>
          </a:p>
          <a:p>
            <a:endParaRPr lang="en-US" sz="2200" dirty="0"/>
          </a:p>
          <a:p>
            <a:r>
              <a:rPr lang="en-US" sz="2200" dirty="0"/>
              <a:t>Remember to use evidence from the text to inform your drawing. You could even label your drawing with adjectives and descriptive phrases from the book.</a:t>
            </a:r>
          </a:p>
        </p:txBody>
      </p:sp>
    </p:spTree>
    <p:extLst>
      <p:ext uri="{BB962C8B-B14F-4D97-AF65-F5344CB8AC3E}">
        <p14:creationId xmlns:p14="http://schemas.microsoft.com/office/powerpoint/2010/main" val="3354410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31F69-50FE-CE48-A414-D07BBAA543D3}"/>
              </a:ext>
            </a:extLst>
          </p:cNvPr>
          <p:cNvSpPr>
            <a:spLocks noGrp="1"/>
          </p:cNvSpPr>
          <p:nvPr>
            <p:ph type="ctrTitle"/>
          </p:nvPr>
        </p:nvSpPr>
        <p:spPr>
          <a:xfrm>
            <a:off x="4094747" y="276726"/>
            <a:ext cx="4002506" cy="899110"/>
          </a:xfrm>
        </p:spPr>
        <p:txBody>
          <a:bodyPr>
            <a:normAutofit fontScale="90000"/>
          </a:bodyPr>
          <a:lstStyle/>
          <a:p>
            <a:r>
              <a:rPr lang="en-US" u="sng" dirty="0"/>
              <a:t>Chapter 2</a:t>
            </a:r>
          </a:p>
        </p:txBody>
      </p:sp>
      <p:sp>
        <p:nvSpPr>
          <p:cNvPr id="3" name="Subtitle 2">
            <a:extLst>
              <a:ext uri="{FF2B5EF4-FFF2-40B4-BE49-F238E27FC236}">
                <a16:creationId xmlns:a16="http://schemas.microsoft.com/office/drawing/2014/main" id="{1EFBD751-BE1B-B14A-B9B0-A3729A698BFE}"/>
              </a:ext>
            </a:extLst>
          </p:cNvPr>
          <p:cNvSpPr>
            <a:spLocks noGrp="1"/>
          </p:cNvSpPr>
          <p:nvPr>
            <p:ph type="subTitle" idx="1"/>
          </p:nvPr>
        </p:nvSpPr>
        <p:spPr>
          <a:xfrm>
            <a:off x="8771020" y="276726"/>
            <a:ext cx="2751221" cy="1655762"/>
          </a:xfrm>
        </p:spPr>
        <p:txBody>
          <a:bodyPr/>
          <a:lstStyle/>
          <a:p>
            <a:r>
              <a:rPr lang="en-US" dirty="0"/>
              <a:t>Audiobook:</a:t>
            </a:r>
          </a:p>
          <a:p>
            <a:r>
              <a:rPr lang="en-GB" u="sng" dirty="0">
                <a:hlinkClick r:id="rId2"/>
              </a:rPr>
              <a:t>https://www.youtube.com/watch?v=8TvcRzzzs44</a:t>
            </a:r>
            <a:endParaRPr lang="en-GB" dirty="0"/>
          </a:p>
          <a:p>
            <a:endParaRPr lang="en-US" dirty="0"/>
          </a:p>
        </p:txBody>
      </p:sp>
      <p:sp>
        <p:nvSpPr>
          <p:cNvPr id="4" name="Subtitle 2">
            <a:extLst>
              <a:ext uri="{FF2B5EF4-FFF2-40B4-BE49-F238E27FC236}">
                <a16:creationId xmlns:a16="http://schemas.microsoft.com/office/drawing/2014/main" id="{1402E7B4-F1CC-AF4A-AD91-2C518E571FBA}"/>
              </a:ext>
            </a:extLst>
          </p:cNvPr>
          <p:cNvSpPr txBox="1">
            <a:spLocks/>
          </p:cNvSpPr>
          <p:nvPr/>
        </p:nvSpPr>
        <p:spPr>
          <a:xfrm>
            <a:off x="1524000" y="1448386"/>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5" name="TextBox 4">
            <a:extLst>
              <a:ext uri="{FF2B5EF4-FFF2-40B4-BE49-F238E27FC236}">
                <a16:creationId xmlns:a16="http://schemas.microsoft.com/office/drawing/2014/main" id="{E6EC4434-D771-7946-8BFB-9AB3AF1B4D66}"/>
              </a:ext>
            </a:extLst>
          </p:cNvPr>
          <p:cNvSpPr txBox="1"/>
          <p:nvPr/>
        </p:nvSpPr>
        <p:spPr>
          <a:xfrm>
            <a:off x="910388" y="1440951"/>
            <a:ext cx="10611853" cy="7232749"/>
          </a:xfrm>
          <a:prstGeom prst="rect">
            <a:avLst/>
          </a:prstGeom>
          <a:noFill/>
        </p:spPr>
        <p:txBody>
          <a:bodyPr wrap="square" rtlCol="0">
            <a:spAutoFit/>
          </a:bodyPr>
          <a:lstStyle/>
          <a:p>
            <a:r>
              <a:rPr lang="en-US" sz="4000" u="sng" dirty="0"/>
              <a:t>Task 3</a:t>
            </a:r>
          </a:p>
          <a:p>
            <a:endParaRPr lang="en-US" sz="4000" u="sng" dirty="0"/>
          </a:p>
          <a:p>
            <a:pPr marL="514350" indent="-514350">
              <a:buAutoNum type="arabicPeriod"/>
            </a:pPr>
            <a:r>
              <a:rPr lang="en-US" sz="2400" dirty="0"/>
              <a:t>Was Hogarth’s fishing trip successful? Explain how you know.</a:t>
            </a:r>
          </a:p>
          <a:p>
            <a:pPr marL="514350" indent="-514350">
              <a:buAutoNum type="arabicPeriod"/>
            </a:pPr>
            <a:r>
              <a:rPr lang="en-US" sz="2400" dirty="0"/>
              <a:t>From whose point of view is the story written? Is it first, second or third person?</a:t>
            </a:r>
          </a:p>
          <a:p>
            <a:pPr marL="514350" indent="-514350">
              <a:buAutoNum type="arabicPeriod"/>
            </a:pPr>
            <a:r>
              <a:rPr lang="en-US" sz="2400" dirty="0"/>
              <a:t>Why do you think one of the farmer’s didn’t believe Hogarth’s father about the Iron Man?</a:t>
            </a:r>
          </a:p>
          <a:p>
            <a:pPr marL="514350" indent="-514350">
              <a:buAutoNum type="arabicPeriod"/>
            </a:pPr>
            <a:r>
              <a:rPr lang="en-US" sz="2400" dirty="0"/>
              <a:t>What do you think the Iron Man would have done with Hogarth’s father if he had caught him? (Think about whether you think the Iron Man is dangerous or not) </a:t>
            </a:r>
          </a:p>
          <a:p>
            <a:pPr marL="514350" indent="-514350">
              <a:buAutoNum type="arabicPeriod"/>
            </a:pPr>
            <a:r>
              <a:rPr lang="en-US" sz="2400" dirty="0"/>
              <a:t>The farmers dug a ginormous hole to trap the Iron Man. How would you try to capture him?</a:t>
            </a:r>
          </a:p>
          <a:p>
            <a:pPr marL="514350" indent="-514350">
              <a:buAutoNum type="arabicPeriod"/>
            </a:pPr>
            <a:r>
              <a:rPr lang="en-US" sz="2400" dirty="0"/>
              <a:t>What does Hogarth feel at the beginning of the chapter compared to the end of the chapter? </a:t>
            </a:r>
          </a:p>
          <a:p>
            <a:endParaRPr lang="en-US" sz="4000" u="sng" dirty="0"/>
          </a:p>
          <a:p>
            <a:endParaRPr lang="en-US" sz="3200" u="sng" dirty="0"/>
          </a:p>
          <a:p>
            <a:pPr marL="457200" indent="-457200">
              <a:buAutoNum type="arabicPeriod"/>
            </a:pPr>
            <a:endParaRPr lang="en-US" sz="2400" dirty="0"/>
          </a:p>
          <a:p>
            <a:pPr marL="457200" indent="-457200">
              <a:buAutoNum type="arabicPeriod"/>
            </a:pPr>
            <a:endParaRPr lang="en-US" sz="2400" dirty="0"/>
          </a:p>
        </p:txBody>
      </p:sp>
      <p:pic>
        <p:nvPicPr>
          <p:cNvPr id="6" name="Picture 5">
            <a:extLst>
              <a:ext uri="{FF2B5EF4-FFF2-40B4-BE49-F238E27FC236}">
                <a16:creationId xmlns:a16="http://schemas.microsoft.com/office/drawing/2014/main" id="{E74E8F69-33E1-124A-9655-866717FD61D8}"/>
              </a:ext>
            </a:extLst>
          </p:cNvPr>
          <p:cNvPicPr>
            <a:picLocks noChangeAspect="1"/>
          </p:cNvPicPr>
          <p:nvPr/>
        </p:nvPicPr>
        <p:blipFill>
          <a:blip r:embed="rId3"/>
          <a:stretch>
            <a:fillRect/>
          </a:stretch>
        </p:blipFill>
        <p:spPr>
          <a:xfrm>
            <a:off x="340896" y="210854"/>
            <a:ext cx="1925050" cy="1237532"/>
          </a:xfrm>
          <a:prstGeom prst="rect">
            <a:avLst/>
          </a:prstGeom>
        </p:spPr>
      </p:pic>
    </p:spTree>
    <p:extLst>
      <p:ext uri="{BB962C8B-B14F-4D97-AF65-F5344CB8AC3E}">
        <p14:creationId xmlns:p14="http://schemas.microsoft.com/office/powerpoint/2010/main" val="4292238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63F40-BCC5-8848-889B-B728D0F1F184}"/>
              </a:ext>
            </a:extLst>
          </p:cNvPr>
          <p:cNvSpPr>
            <a:spLocks noGrp="1"/>
          </p:cNvSpPr>
          <p:nvPr>
            <p:ph type="title"/>
          </p:nvPr>
        </p:nvSpPr>
        <p:spPr>
          <a:xfrm>
            <a:off x="838201" y="723482"/>
            <a:ext cx="10515600" cy="1325563"/>
          </a:xfrm>
        </p:spPr>
        <p:txBody>
          <a:bodyPr/>
          <a:lstStyle/>
          <a:p>
            <a:r>
              <a:rPr lang="en-US" u="sng" dirty="0">
                <a:latin typeface="+mn-lt"/>
              </a:rPr>
              <a:t>Task 4</a:t>
            </a:r>
            <a:br>
              <a:rPr lang="en-US" u="sng" dirty="0">
                <a:latin typeface="+mn-lt"/>
              </a:rPr>
            </a:br>
            <a:endParaRPr lang="en-US" dirty="0">
              <a:latin typeface="+mn-lt"/>
            </a:endParaRPr>
          </a:p>
        </p:txBody>
      </p:sp>
      <p:sp>
        <p:nvSpPr>
          <p:cNvPr id="3" name="Content Placeholder 2">
            <a:extLst>
              <a:ext uri="{FF2B5EF4-FFF2-40B4-BE49-F238E27FC236}">
                <a16:creationId xmlns:a16="http://schemas.microsoft.com/office/drawing/2014/main" id="{06ADADBD-F76F-E744-9469-CB227788F326}"/>
              </a:ext>
            </a:extLst>
          </p:cNvPr>
          <p:cNvSpPr>
            <a:spLocks noGrp="1"/>
          </p:cNvSpPr>
          <p:nvPr>
            <p:ph idx="1"/>
          </p:nvPr>
        </p:nvSpPr>
        <p:spPr>
          <a:xfrm>
            <a:off x="838199" y="1825625"/>
            <a:ext cx="10952747" cy="4779712"/>
          </a:xfrm>
        </p:spPr>
        <p:txBody>
          <a:bodyPr>
            <a:normAutofit fontScale="47500" lnSpcReduction="20000"/>
          </a:bodyPr>
          <a:lstStyle/>
          <a:p>
            <a:pPr marL="0" indent="0">
              <a:lnSpc>
                <a:spcPct val="120000"/>
              </a:lnSpc>
              <a:buNone/>
            </a:pPr>
            <a:r>
              <a:rPr lang="en-US" sz="4800" dirty="0"/>
              <a:t>This book was written in 1968. </a:t>
            </a:r>
          </a:p>
          <a:p>
            <a:pPr marL="0" indent="0">
              <a:lnSpc>
                <a:spcPct val="120000"/>
              </a:lnSpc>
              <a:buNone/>
            </a:pPr>
            <a:r>
              <a:rPr lang="en-US" sz="4800" dirty="0"/>
              <a:t>Find out how robots have developed over time. </a:t>
            </a:r>
          </a:p>
          <a:p>
            <a:pPr marL="0" indent="0">
              <a:lnSpc>
                <a:spcPct val="120000"/>
              </a:lnSpc>
              <a:buNone/>
            </a:pPr>
            <a:r>
              <a:rPr lang="en-US" sz="4800" dirty="0"/>
              <a:t>What were robots like then? What are they like now?</a:t>
            </a:r>
          </a:p>
          <a:p>
            <a:pPr marL="0" indent="0">
              <a:lnSpc>
                <a:spcPct val="120000"/>
              </a:lnSpc>
              <a:buNone/>
            </a:pPr>
            <a:endParaRPr lang="en-US" sz="4800" dirty="0"/>
          </a:p>
          <a:p>
            <a:pPr marL="0" indent="0">
              <a:lnSpc>
                <a:spcPct val="120000"/>
              </a:lnSpc>
              <a:buNone/>
            </a:pPr>
            <a:r>
              <a:rPr lang="en-US" sz="4800" dirty="0"/>
              <a:t>Put this information either into a paragraph of text with pictures below or create an informative poster.</a:t>
            </a:r>
          </a:p>
          <a:p>
            <a:pPr marL="0" indent="0">
              <a:buNone/>
            </a:pPr>
            <a:endParaRPr lang="en-US" dirty="0"/>
          </a:p>
          <a:p>
            <a:pPr marL="0" indent="0">
              <a:buNone/>
            </a:pPr>
            <a:r>
              <a:rPr lang="en-US" sz="3800" u="sng" dirty="0"/>
              <a:t>Useful Links:</a:t>
            </a:r>
          </a:p>
          <a:p>
            <a:pPr marL="0" indent="0">
              <a:buNone/>
            </a:pPr>
            <a:endParaRPr lang="en-US" sz="3800" u="sng" dirty="0"/>
          </a:p>
          <a:p>
            <a:pPr marL="0" indent="0">
              <a:buNone/>
            </a:pPr>
            <a:r>
              <a:rPr lang="en-US" sz="3800" dirty="0">
                <a:hlinkClick r:id="rId2"/>
              </a:rPr>
              <a:t>https://kids.kiddle.co/Robot</a:t>
            </a:r>
            <a:endParaRPr lang="en-US" sz="3800" dirty="0"/>
          </a:p>
          <a:p>
            <a:pPr marL="0" indent="0">
              <a:buNone/>
            </a:pPr>
            <a:r>
              <a:rPr lang="en-US" sz="3800" dirty="0">
                <a:hlinkClick r:id="rId3"/>
              </a:rPr>
              <a:t>https://www.timeforkids.com/g2/robots-at-work/</a:t>
            </a:r>
            <a:endParaRPr lang="en-US" sz="3800" dirty="0"/>
          </a:p>
          <a:p>
            <a:pPr marL="0" indent="0">
              <a:buNone/>
            </a:pPr>
            <a:r>
              <a:rPr lang="en-US" sz="3800" dirty="0">
                <a:hlinkClick r:id="rId4"/>
              </a:rPr>
              <a:t>https://kidsdiscover.com/teacherresources/all-about-robots/</a:t>
            </a:r>
            <a:endParaRPr lang="en-US" sz="3800" dirty="0"/>
          </a:p>
          <a:p>
            <a:pPr marL="0" indent="0">
              <a:buNone/>
            </a:pP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22EBAC38-39B2-D845-9EBB-370B52D6F2B0}"/>
              </a:ext>
            </a:extLst>
          </p:cNvPr>
          <p:cNvPicPr>
            <a:picLocks noChangeAspect="1"/>
          </p:cNvPicPr>
          <p:nvPr/>
        </p:nvPicPr>
        <p:blipFill>
          <a:blip r:embed="rId5"/>
          <a:stretch>
            <a:fillRect/>
          </a:stretch>
        </p:blipFill>
        <p:spPr>
          <a:xfrm>
            <a:off x="8445069" y="4801101"/>
            <a:ext cx="3021025" cy="1691774"/>
          </a:xfrm>
          <a:prstGeom prst="rect">
            <a:avLst/>
          </a:prstGeom>
        </p:spPr>
      </p:pic>
      <p:pic>
        <p:nvPicPr>
          <p:cNvPr id="7" name="Picture 6">
            <a:extLst>
              <a:ext uri="{FF2B5EF4-FFF2-40B4-BE49-F238E27FC236}">
                <a16:creationId xmlns:a16="http://schemas.microsoft.com/office/drawing/2014/main" id="{765B72D7-4F46-6549-86DF-142EC50DF0BF}"/>
              </a:ext>
            </a:extLst>
          </p:cNvPr>
          <p:cNvPicPr>
            <a:picLocks noChangeAspect="1"/>
          </p:cNvPicPr>
          <p:nvPr/>
        </p:nvPicPr>
        <p:blipFill>
          <a:blip r:embed="rId6"/>
          <a:stretch>
            <a:fillRect/>
          </a:stretch>
        </p:blipFill>
        <p:spPr>
          <a:xfrm>
            <a:off x="8950563" y="525127"/>
            <a:ext cx="2346920" cy="1896311"/>
          </a:xfrm>
          <a:prstGeom prst="rect">
            <a:avLst/>
          </a:prstGeom>
        </p:spPr>
      </p:pic>
    </p:spTree>
    <p:extLst>
      <p:ext uri="{BB962C8B-B14F-4D97-AF65-F5344CB8AC3E}">
        <p14:creationId xmlns:p14="http://schemas.microsoft.com/office/powerpoint/2010/main" val="2928150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31F69-50FE-CE48-A414-D07BBAA543D3}"/>
              </a:ext>
            </a:extLst>
          </p:cNvPr>
          <p:cNvSpPr>
            <a:spLocks noGrp="1"/>
          </p:cNvSpPr>
          <p:nvPr>
            <p:ph type="ctrTitle"/>
          </p:nvPr>
        </p:nvSpPr>
        <p:spPr>
          <a:xfrm>
            <a:off x="4094747" y="276726"/>
            <a:ext cx="4002506" cy="899110"/>
          </a:xfrm>
        </p:spPr>
        <p:txBody>
          <a:bodyPr>
            <a:normAutofit fontScale="90000"/>
          </a:bodyPr>
          <a:lstStyle/>
          <a:p>
            <a:r>
              <a:rPr lang="en-US" u="sng" dirty="0"/>
              <a:t>Chapter 3</a:t>
            </a:r>
          </a:p>
        </p:txBody>
      </p:sp>
      <p:sp>
        <p:nvSpPr>
          <p:cNvPr id="3" name="Subtitle 2">
            <a:extLst>
              <a:ext uri="{FF2B5EF4-FFF2-40B4-BE49-F238E27FC236}">
                <a16:creationId xmlns:a16="http://schemas.microsoft.com/office/drawing/2014/main" id="{1EFBD751-BE1B-B14A-B9B0-A3729A698BFE}"/>
              </a:ext>
            </a:extLst>
          </p:cNvPr>
          <p:cNvSpPr>
            <a:spLocks noGrp="1"/>
          </p:cNvSpPr>
          <p:nvPr>
            <p:ph type="subTitle" idx="1"/>
          </p:nvPr>
        </p:nvSpPr>
        <p:spPr>
          <a:xfrm>
            <a:off x="8771020" y="276726"/>
            <a:ext cx="2751221" cy="1655762"/>
          </a:xfrm>
        </p:spPr>
        <p:txBody>
          <a:bodyPr/>
          <a:lstStyle/>
          <a:p>
            <a:r>
              <a:rPr lang="en-US" dirty="0"/>
              <a:t>Audiobook:</a:t>
            </a:r>
          </a:p>
          <a:p>
            <a:r>
              <a:rPr lang="en-US" dirty="0">
                <a:hlinkClick r:id="rId2"/>
              </a:rPr>
              <a:t>https://www.youtube.com/watch?v=q_wgcrIX5iM</a:t>
            </a:r>
            <a:endParaRPr lang="en-US" dirty="0"/>
          </a:p>
          <a:p>
            <a:endParaRPr lang="en-US" dirty="0"/>
          </a:p>
        </p:txBody>
      </p:sp>
      <p:sp>
        <p:nvSpPr>
          <p:cNvPr id="4" name="Subtitle 2">
            <a:extLst>
              <a:ext uri="{FF2B5EF4-FFF2-40B4-BE49-F238E27FC236}">
                <a16:creationId xmlns:a16="http://schemas.microsoft.com/office/drawing/2014/main" id="{1402E7B4-F1CC-AF4A-AD91-2C518E571FBA}"/>
              </a:ext>
            </a:extLst>
          </p:cNvPr>
          <p:cNvSpPr txBox="1">
            <a:spLocks/>
          </p:cNvSpPr>
          <p:nvPr/>
        </p:nvSpPr>
        <p:spPr>
          <a:xfrm>
            <a:off x="1524000" y="1448386"/>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5" name="TextBox 4">
            <a:extLst>
              <a:ext uri="{FF2B5EF4-FFF2-40B4-BE49-F238E27FC236}">
                <a16:creationId xmlns:a16="http://schemas.microsoft.com/office/drawing/2014/main" id="{E6EC4434-D771-7946-8BFB-9AB3AF1B4D66}"/>
              </a:ext>
            </a:extLst>
          </p:cNvPr>
          <p:cNvSpPr txBox="1"/>
          <p:nvPr/>
        </p:nvSpPr>
        <p:spPr>
          <a:xfrm>
            <a:off x="910388" y="1448386"/>
            <a:ext cx="10611853" cy="6124754"/>
          </a:xfrm>
          <a:prstGeom prst="rect">
            <a:avLst/>
          </a:prstGeom>
          <a:noFill/>
        </p:spPr>
        <p:txBody>
          <a:bodyPr wrap="square" rtlCol="0">
            <a:spAutoFit/>
          </a:bodyPr>
          <a:lstStyle/>
          <a:p>
            <a:r>
              <a:rPr lang="en-US" sz="4000" u="sng" dirty="0"/>
              <a:t>Task 5</a:t>
            </a:r>
          </a:p>
          <a:p>
            <a:endParaRPr lang="en-US" sz="2400" u="sng" dirty="0"/>
          </a:p>
          <a:p>
            <a:r>
              <a:rPr lang="en-US" sz="2400" u="sng" dirty="0"/>
              <a:t>Sequencing</a:t>
            </a:r>
          </a:p>
          <a:p>
            <a:endParaRPr lang="en-US" sz="2400" u="sng" dirty="0"/>
          </a:p>
          <a:p>
            <a:r>
              <a:rPr lang="en-US" sz="2400" dirty="0"/>
              <a:t>Write down these events, in the order in which they happened</a:t>
            </a:r>
          </a:p>
          <a:p>
            <a:endParaRPr lang="en-US" sz="2400" dirty="0"/>
          </a:p>
          <a:p>
            <a:pPr marL="342900" indent="-342900">
              <a:buFont typeface="Arial" panose="020B0604020202020204" pitchFamily="34" charset="0"/>
              <a:buChar char="•"/>
            </a:pPr>
            <a:r>
              <a:rPr lang="en-US" sz="2400" dirty="0"/>
              <a:t>The farmers wanted to call the Army, but Hogarth had a bright idea</a:t>
            </a:r>
          </a:p>
          <a:p>
            <a:pPr marL="342900" indent="-342900">
              <a:buFont typeface="Arial" panose="020B0604020202020204" pitchFamily="34" charset="0"/>
              <a:buChar char="•"/>
            </a:pPr>
            <a:r>
              <a:rPr lang="en-US" sz="2400" dirty="0"/>
              <a:t>The father felt the ground shake</a:t>
            </a:r>
          </a:p>
          <a:p>
            <a:pPr marL="342900" indent="-342900">
              <a:buFont typeface="Arial" panose="020B0604020202020204" pitchFamily="34" charset="0"/>
              <a:buChar char="•"/>
            </a:pPr>
            <a:r>
              <a:rPr lang="en-US" sz="2400" dirty="0"/>
              <a:t>All of the food fell into a crack in the ground</a:t>
            </a:r>
          </a:p>
          <a:p>
            <a:pPr marL="342900" indent="-342900">
              <a:buFont typeface="Arial" panose="020B0604020202020204" pitchFamily="34" charset="0"/>
              <a:buChar char="•"/>
            </a:pPr>
            <a:r>
              <a:rPr lang="en-US" sz="2400" dirty="0"/>
              <a:t>One day, a family had a picnic on the top of the hill</a:t>
            </a:r>
          </a:p>
          <a:p>
            <a:pPr marL="342900" indent="-342900">
              <a:buFont typeface="Arial" panose="020B0604020202020204" pitchFamily="34" charset="0"/>
              <a:buChar char="•"/>
            </a:pPr>
            <a:r>
              <a:rPr lang="en-US" sz="2400" dirty="0"/>
              <a:t>Terrified, the family ran to the car</a:t>
            </a:r>
          </a:p>
          <a:p>
            <a:pPr marL="342900" indent="-342900">
              <a:buFont typeface="Arial" panose="020B0604020202020204" pitchFamily="34" charset="0"/>
              <a:buChar char="•"/>
            </a:pPr>
            <a:r>
              <a:rPr lang="en-US" sz="2400" dirty="0"/>
              <a:t>An enormous hand appeared out of the ground</a:t>
            </a:r>
          </a:p>
          <a:p>
            <a:endParaRPr lang="en-US" sz="3200" u="sng" dirty="0"/>
          </a:p>
          <a:p>
            <a:pPr marL="457200" indent="-457200">
              <a:buAutoNum type="arabicPeriod"/>
            </a:pPr>
            <a:endParaRPr lang="en-US" sz="2400" dirty="0"/>
          </a:p>
          <a:p>
            <a:pPr marL="457200" indent="-457200">
              <a:buAutoNum type="arabicPeriod"/>
            </a:pPr>
            <a:endParaRPr lang="en-US" sz="2400" dirty="0"/>
          </a:p>
        </p:txBody>
      </p:sp>
      <p:pic>
        <p:nvPicPr>
          <p:cNvPr id="6" name="Picture 5">
            <a:extLst>
              <a:ext uri="{FF2B5EF4-FFF2-40B4-BE49-F238E27FC236}">
                <a16:creationId xmlns:a16="http://schemas.microsoft.com/office/drawing/2014/main" id="{E74E8F69-33E1-124A-9655-866717FD61D8}"/>
              </a:ext>
            </a:extLst>
          </p:cNvPr>
          <p:cNvPicPr>
            <a:picLocks noChangeAspect="1"/>
          </p:cNvPicPr>
          <p:nvPr/>
        </p:nvPicPr>
        <p:blipFill>
          <a:blip r:embed="rId3"/>
          <a:stretch>
            <a:fillRect/>
          </a:stretch>
        </p:blipFill>
        <p:spPr>
          <a:xfrm>
            <a:off x="340896" y="210854"/>
            <a:ext cx="1925050" cy="1237532"/>
          </a:xfrm>
          <a:prstGeom prst="rect">
            <a:avLst/>
          </a:prstGeom>
        </p:spPr>
      </p:pic>
    </p:spTree>
    <p:extLst>
      <p:ext uri="{BB962C8B-B14F-4D97-AF65-F5344CB8AC3E}">
        <p14:creationId xmlns:p14="http://schemas.microsoft.com/office/powerpoint/2010/main" val="3782928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DB031-C9C1-234F-9164-D17E2424FD02}"/>
              </a:ext>
            </a:extLst>
          </p:cNvPr>
          <p:cNvSpPr>
            <a:spLocks noGrp="1"/>
          </p:cNvSpPr>
          <p:nvPr>
            <p:ph type="title"/>
          </p:nvPr>
        </p:nvSpPr>
        <p:spPr/>
        <p:txBody>
          <a:bodyPr/>
          <a:lstStyle/>
          <a:p>
            <a:r>
              <a:rPr lang="en-US" u="sng" dirty="0">
                <a:latin typeface="+mn-lt"/>
              </a:rPr>
              <a:t>Task 6</a:t>
            </a:r>
            <a:endParaRPr lang="en-US" dirty="0">
              <a:latin typeface="+mn-lt"/>
            </a:endParaRPr>
          </a:p>
        </p:txBody>
      </p:sp>
      <p:sp>
        <p:nvSpPr>
          <p:cNvPr id="3" name="Content Placeholder 2">
            <a:extLst>
              <a:ext uri="{FF2B5EF4-FFF2-40B4-BE49-F238E27FC236}">
                <a16:creationId xmlns:a16="http://schemas.microsoft.com/office/drawing/2014/main" id="{E5D4798C-81CC-2643-A106-7CAD9111069A}"/>
              </a:ext>
            </a:extLst>
          </p:cNvPr>
          <p:cNvSpPr>
            <a:spLocks noGrp="1"/>
          </p:cNvSpPr>
          <p:nvPr>
            <p:ph idx="1"/>
          </p:nvPr>
        </p:nvSpPr>
        <p:spPr>
          <a:xfrm>
            <a:off x="838200" y="1536867"/>
            <a:ext cx="10515600" cy="4839870"/>
          </a:xfrm>
        </p:spPr>
        <p:txBody>
          <a:bodyPr>
            <a:normAutofit fontScale="92500" lnSpcReduction="10000"/>
          </a:bodyPr>
          <a:lstStyle/>
          <a:p>
            <a:pPr marL="0" indent="0">
              <a:buNone/>
            </a:pPr>
            <a:r>
              <a:rPr lang="en-US" dirty="0"/>
              <a:t>Create a menu for the Iron Man.</a:t>
            </a:r>
          </a:p>
          <a:p>
            <a:pPr marL="0" indent="0">
              <a:buNone/>
            </a:pPr>
            <a:endParaRPr lang="en-US" dirty="0"/>
          </a:p>
          <a:p>
            <a:pPr marL="0" indent="0">
              <a:buNone/>
            </a:pPr>
            <a:r>
              <a:rPr lang="en-US" dirty="0"/>
              <a:t>Remember that he likes to eat things out of metal. Use the same style as Ted Hughes by combining real food with metal objects. For example: ‘spaghetti barbed wire’ or ‘roast tractor with diesel gravy’</a:t>
            </a:r>
          </a:p>
          <a:p>
            <a:pPr marL="0" indent="0">
              <a:buNone/>
            </a:pPr>
            <a:endParaRPr lang="en-US" dirty="0"/>
          </a:p>
          <a:p>
            <a:pPr marL="0" indent="0">
              <a:buNone/>
            </a:pPr>
            <a:r>
              <a:rPr lang="en-US" dirty="0"/>
              <a:t>It might help you to first make a list of metal objects and then add names of real food to them.</a:t>
            </a:r>
          </a:p>
          <a:p>
            <a:pPr marL="0" indent="0">
              <a:buNone/>
            </a:pPr>
            <a:endParaRPr lang="en-US" dirty="0"/>
          </a:p>
          <a:p>
            <a:pPr marL="0" indent="0">
              <a:buNone/>
            </a:pPr>
            <a:r>
              <a:rPr lang="en-US" dirty="0"/>
              <a:t>You can either just write a list of these or you could create a menu like you would see in a restaurant (template available if required). You could even make up some desserts and drinks!</a:t>
            </a:r>
          </a:p>
          <a:p>
            <a:pPr marL="0" indent="0">
              <a:buNone/>
            </a:pPr>
            <a:endParaRPr lang="en-US" dirty="0"/>
          </a:p>
          <a:p>
            <a:pPr marL="0" indent="0">
              <a:buNone/>
            </a:pPr>
            <a:endParaRPr lang="en-US" dirty="0"/>
          </a:p>
          <a:p>
            <a:pPr marL="0" indent="0">
              <a:buNone/>
            </a:pPr>
            <a:endParaRPr lang="en-US" dirty="0"/>
          </a:p>
          <a:p>
            <a:endParaRPr lang="en-US" dirty="0"/>
          </a:p>
        </p:txBody>
      </p:sp>
      <p:pic>
        <p:nvPicPr>
          <p:cNvPr id="4" name="Picture 3">
            <a:extLst>
              <a:ext uri="{FF2B5EF4-FFF2-40B4-BE49-F238E27FC236}">
                <a16:creationId xmlns:a16="http://schemas.microsoft.com/office/drawing/2014/main" id="{901FC637-0587-E24E-A65F-440C42488B87}"/>
              </a:ext>
            </a:extLst>
          </p:cNvPr>
          <p:cNvPicPr>
            <a:picLocks noChangeAspect="1"/>
          </p:cNvPicPr>
          <p:nvPr/>
        </p:nvPicPr>
        <p:blipFill>
          <a:blip r:embed="rId2"/>
          <a:stretch>
            <a:fillRect/>
          </a:stretch>
        </p:blipFill>
        <p:spPr>
          <a:xfrm>
            <a:off x="9660831" y="198835"/>
            <a:ext cx="2118084" cy="2053055"/>
          </a:xfrm>
          <a:prstGeom prst="rect">
            <a:avLst/>
          </a:prstGeom>
        </p:spPr>
      </p:pic>
      <p:pic>
        <p:nvPicPr>
          <p:cNvPr id="7" name="Picture 6">
            <a:extLst>
              <a:ext uri="{FF2B5EF4-FFF2-40B4-BE49-F238E27FC236}">
                <a16:creationId xmlns:a16="http://schemas.microsoft.com/office/drawing/2014/main" id="{BF4D37B6-DD2C-1148-B993-6A54DA934666}"/>
              </a:ext>
            </a:extLst>
          </p:cNvPr>
          <p:cNvPicPr>
            <a:picLocks noChangeAspect="1"/>
          </p:cNvPicPr>
          <p:nvPr/>
        </p:nvPicPr>
        <p:blipFill>
          <a:blip r:embed="rId3"/>
          <a:stretch>
            <a:fillRect/>
          </a:stretch>
        </p:blipFill>
        <p:spPr>
          <a:xfrm>
            <a:off x="6304545" y="365124"/>
            <a:ext cx="3062037" cy="1720476"/>
          </a:xfrm>
          <a:prstGeom prst="rect">
            <a:avLst/>
          </a:prstGeom>
        </p:spPr>
      </p:pic>
    </p:spTree>
    <p:extLst>
      <p:ext uri="{BB962C8B-B14F-4D97-AF65-F5344CB8AC3E}">
        <p14:creationId xmlns:p14="http://schemas.microsoft.com/office/powerpoint/2010/main" val="2153011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31F69-50FE-CE48-A414-D07BBAA543D3}"/>
              </a:ext>
            </a:extLst>
          </p:cNvPr>
          <p:cNvSpPr>
            <a:spLocks noGrp="1"/>
          </p:cNvSpPr>
          <p:nvPr>
            <p:ph type="ctrTitle"/>
          </p:nvPr>
        </p:nvSpPr>
        <p:spPr>
          <a:xfrm>
            <a:off x="4094747" y="276726"/>
            <a:ext cx="4002506" cy="899110"/>
          </a:xfrm>
        </p:spPr>
        <p:txBody>
          <a:bodyPr>
            <a:normAutofit fontScale="90000"/>
          </a:bodyPr>
          <a:lstStyle/>
          <a:p>
            <a:r>
              <a:rPr lang="en-US" u="sng" dirty="0"/>
              <a:t>Chapter 4</a:t>
            </a:r>
          </a:p>
        </p:txBody>
      </p:sp>
      <p:sp>
        <p:nvSpPr>
          <p:cNvPr id="3" name="Subtitle 2">
            <a:extLst>
              <a:ext uri="{FF2B5EF4-FFF2-40B4-BE49-F238E27FC236}">
                <a16:creationId xmlns:a16="http://schemas.microsoft.com/office/drawing/2014/main" id="{1EFBD751-BE1B-B14A-B9B0-A3729A698BFE}"/>
              </a:ext>
            </a:extLst>
          </p:cNvPr>
          <p:cNvSpPr>
            <a:spLocks noGrp="1"/>
          </p:cNvSpPr>
          <p:nvPr>
            <p:ph type="subTitle" idx="1"/>
          </p:nvPr>
        </p:nvSpPr>
        <p:spPr>
          <a:xfrm>
            <a:off x="8771020" y="276726"/>
            <a:ext cx="2751221" cy="1655762"/>
          </a:xfrm>
        </p:spPr>
        <p:txBody>
          <a:bodyPr/>
          <a:lstStyle/>
          <a:p>
            <a:r>
              <a:rPr lang="en-US" dirty="0"/>
              <a:t>Audiobook:</a:t>
            </a:r>
          </a:p>
          <a:p>
            <a:r>
              <a:rPr lang="en-US" dirty="0">
                <a:hlinkClick r:id="rId2"/>
              </a:rPr>
              <a:t>https://www.youtube.com/watch?v=NAiU8Hm-4lw&amp;t=20s</a:t>
            </a:r>
            <a:endParaRPr lang="en-US" dirty="0"/>
          </a:p>
          <a:p>
            <a:endParaRPr lang="en-US" dirty="0"/>
          </a:p>
        </p:txBody>
      </p:sp>
      <p:sp>
        <p:nvSpPr>
          <p:cNvPr id="4" name="Subtitle 2">
            <a:extLst>
              <a:ext uri="{FF2B5EF4-FFF2-40B4-BE49-F238E27FC236}">
                <a16:creationId xmlns:a16="http://schemas.microsoft.com/office/drawing/2014/main" id="{1402E7B4-F1CC-AF4A-AD91-2C518E571FBA}"/>
              </a:ext>
            </a:extLst>
          </p:cNvPr>
          <p:cNvSpPr txBox="1">
            <a:spLocks/>
          </p:cNvSpPr>
          <p:nvPr/>
        </p:nvSpPr>
        <p:spPr>
          <a:xfrm>
            <a:off x="1524000" y="1448386"/>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5" name="TextBox 4">
            <a:extLst>
              <a:ext uri="{FF2B5EF4-FFF2-40B4-BE49-F238E27FC236}">
                <a16:creationId xmlns:a16="http://schemas.microsoft.com/office/drawing/2014/main" id="{E6EC4434-D771-7946-8BFB-9AB3AF1B4D66}"/>
              </a:ext>
            </a:extLst>
          </p:cNvPr>
          <p:cNvSpPr txBox="1"/>
          <p:nvPr/>
        </p:nvSpPr>
        <p:spPr>
          <a:xfrm>
            <a:off x="910388" y="1448386"/>
            <a:ext cx="10611853" cy="6924973"/>
          </a:xfrm>
          <a:prstGeom prst="rect">
            <a:avLst/>
          </a:prstGeom>
          <a:noFill/>
        </p:spPr>
        <p:txBody>
          <a:bodyPr wrap="square" rtlCol="0">
            <a:spAutoFit/>
          </a:bodyPr>
          <a:lstStyle/>
          <a:p>
            <a:r>
              <a:rPr lang="en-US" sz="4000" u="sng" dirty="0"/>
              <a:t>Task 7</a:t>
            </a:r>
          </a:p>
          <a:p>
            <a:r>
              <a:rPr lang="en-US" sz="2800" u="sng" dirty="0"/>
              <a:t>True or False?</a:t>
            </a:r>
          </a:p>
          <a:p>
            <a:endParaRPr lang="en-US" sz="2800" u="sng" dirty="0"/>
          </a:p>
          <a:p>
            <a:pPr marL="514350" indent="-514350">
              <a:buAutoNum type="arabicPeriod"/>
            </a:pPr>
            <a:r>
              <a:rPr lang="en-US" sz="2400" dirty="0"/>
              <a:t>The astronomers were the first to notice that the star was changing</a:t>
            </a:r>
          </a:p>
          <a:p>
            <a:pPr marL="514350" indent="-514350">
              <a:buAutoNum type="arabicPeriod"/>
            </a:pPr>
            <a:r>
              <a:rPr lang="en-US" sz="2400" dirty="0"/>
              <a:t>The tiny star was getting smaller and smaller</a:t>
            </a:r>
          </a:p>
          <a:p>
            <a:pPr marL="514350" indent="-514350">
              <a:buAutoNum type="arabicPeriod"/>
            </a:pPr>
            <a:r>
              <a:rPr lang="en-US" sz="2400" dirty="0"/>
              <a:t>The star ended up bigger than the moon</a:t>
            </a:r>
          </a:p>
          <a:p>
            <a:pPr marL="514350" indent="-514350">
              <a:buAutoNum type="arabicPeriod"/>
            </a:pPr>
            <a:r>
              <a:rPr lang="en-US" sz="2400" dirty="0"/>
              <a:t>On the forth night, the astronomers thought that it might be a bat</a:t>
            </a:r>
          </a:p>
          <a:p>
            <a:pPr marL="514350" indent="-514350">
              <a:buAutoNum type="arabicPeriod"/>
            </a:pPr>
            <a:r>
              <a:rPr lang="en-US" sz="2400" dirty="0"/>
              <a:t>The creature landed in London</a:t>
            </a:r>
          </a:p>
          <a:p>
            <a:pPr marL="514350" indent="-514350">
              <a:buAutoNum type="arabicPeriod"/>
            </a:pPr>
            <a:r>
              <a:rPr lang="en-US" sz="2400" dirty="0"/>
              <a:t>The space-bat-angel-dragon demanded to be fed living things</a:t>
            </a:r>
          </a:p>
          <a:p>
            <a:pPr marL="514350" indent="-514350">
              <a:buAutoNum type="arabicPeriod"/>
            </a:pPr>
            <a:r>
              <a:rPr lang="en-US" sz="2400" dirty="0"/>
              <a:t>The war wounded the space-bat-angel-dragon</a:t>
            </a:r>
          </a:p>
          <a:p>
            <a:pPr marL="514350" indent="-514350">
              <a:buAutoNum type="arabicPeriod"/>
            </a:pPr>
            <a:r>
              <a:rPr lang="en-US" sz="2400" dirty="0"/>
              <a:t>Hogarth managed to convince the Iron Man to help</a:t>
            </a:r>
          </a:p>
          <a:p>
            <a:pPr marL="514350" indent="-514350">
              <a:buAutoNum type="arabicPeriod"/>
            </a:pPr>
            <a:endParaRPr lang="en-US" sz="2400" dirty="0"/>
          </a:p>
          <a:p>
            <a:r>
              <a:rPr lang="en-US" sz="2400" u="sng" dirty="0"/>
              <a:t>Extension</a:t>
            </a:r>
            <a:r>
              <a:rPr lang="en-US" sz="2400" dirty="0"/>
              <a:t>: Can you write some of your own true or false questions on this chapter?</a:t>
            </a:r>
          </a:p>
          <a:p>
            <a:pPr marL="514350" indent="-514350">
              <a:buAutoNum type="arabicPeriod"/>
            </a:pPr>
            <a:endParaRPr lang="en-US" sz="2800" dirty="0"/>
          </a:p>
          <a:p>
            <a:pPr marL="514350" indent="-514350">
              <a:buAutoNum type="arabicPeriod"/>
            </a:pPr>
            <a:endParaRPr lang="en-US" sz="3200" dirty="0"/>
          </a:p>
          <a:p>
            <a:pPr marL="457200" indent="-457200">
              <a:buAutoNum type="arabicPeriod"/>
            </a:pPr>
            <a:endParaRPr lang="en-US" sz="2400" dirty="0"/>
          </a:p>
          <a:p>
            <a:pPr marL="457200" indent="-457200">
              <a:buAutoNum type="arabicPeriod"/>
            </a:pPr>
            <a:endParaRPr lang="en-US" sz="2400" dirty="0"/>
          </a:p>
        </p:txBody>
      </p:sp>
      <p:pic>
        <p:nvPicPr>
          <p:cNvPr id="6" name="Picture 5">
            <a:extLst>
              <a:ext uri="{FF2B5EF4-FFF2-40B4-BE49-F238E27FC236}">
                <a16:creationId xmlns:a16="http://schemas.microsoft.com/office/drawing/2014/main" id="{E74E8F69-33E1-124A-9655-866717FD61D8}"/>
              </a:ext>
            </a:extLst>
          </p:cNvPr>
          <p:cNvPicPr>
            <a:picLocks noChangeAspect="1"/>
          </p:cNvPicPr>
          <p:nvPr/>
        </p:nvPicPr>
        <p:blipFill>
          <a:blip r:embed="rId3"/>
          <a:stretch>
            <a:fillRect/>
          </a:stretch>
        </p:blipFill>
        <p:spPr>
          <a:xfrm>
            <a:off x="340896" y="210854"/>
            <a:ext cx="1925050" cy="1237532"/>
          </a:xfrm>
          <a:prstGeom prst="rect">
            <a:avLst/>
          </a:prstGeom>
        </p:spPr>
      </p:pic>
    </p:spTree>
    <p:extLst>
      <p:ext uri="{BB962C8B-B14F-4D97-AF65-F5344CB8AC3E}">
        <p14:creationId xmlns:p14="http://schemas.microsoft.com/office/powerpoint/2010/main" val="1560634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31F69-50FE-CE48-A414-D07BBAA543D3}"/>
              </a:ext>
            </a:extLst>
          </p:cNvPr>
          <p:cNvSpPr>
            <a:spLocks noGrp="1"/>
          </p:cNvSpPr>
          <p:nvPr>
            <p:ph type="ctrTitle"/>
          </p:nvPr>
        </p:nvSpPr>
        <p:spPr>
          <a:xfrm>
            <a:off x="4094747" y="276726"/>
            <a:ext cx="4002506" cy="899110"/>
          </a:xfrm>
        </p:spPr>
        <p:txBody>
          <a:bodyPr>
            <a:normAutofit fontScale="90000"/>
          </a:bodyPr>
          <a:lstStyle/>
          <a:p>
            <a:r>
              <a:rPr lang="en-US" u="sng" dirty="0"/>
              <a:t>Chapter 5</a:t>
            </a:r>
          </a:p>
        </p:txBody>
      </p:sp>
      <p:sp>
        <p:nvSpPr>
          <p:cNvPr id="3" name="Subtitle 2">
            <a:extLst>
              <a:ext uri="{FF2B5EF4-FFF2-40B4-BE49-F238E27FC236}">
                <a16:creationId xmlns:a16="http://schemas.microsoft.com/office/drawing/2014/main" id="{1EFBD751-BE1B-B14A-B9B0-A3729A698BFE}"/>
              </a:ext>
            </a:extLst>
          </p:cNvPr>
          <p:cNvSpPr>
            <a:spLocks noGrp="1"/>
          </p:cNvSpPr>
          <p:nvPr>
            <p:ph type="subTitle" idx="1"/>
          </p:nvPr>
        </p:nvSpPr>
        <p:spPr>
          <a:xfrm>
            <a:off x="8771020" y="276726"/>
            <a:ext cx="2751221" cy="1655762"/>
          </a:xfrm>
        </p:spPr>
        <p:txBody>
          <a:bodyPr/>
          <a:lstStyle/>
          <a:p>
            <a:r>
              <a:rPr lang="en-US" dirty="0"/>
              <a:t>Audiobook:</a:t>
            </a:r>
          </a:p>
          <a:p>
            <a:r>
              <a:rPr lang="en-US" dirty="0">
                <a:hlinkClick r:id="rId2"/>
              </a:rPr>
              <a:t>https://www.youtube.com/watch?v=HzGQUs6Vcjc&amp;t=52s</a:t>
            </a:r>
            <a:endParaRPr lang="en-US" dirty="0"/>
          </a:p>
          <a:p>
            <a:endParaRPr lang="en-US" dirty="0"/>
          </a:p>
        </p:txBody>
      </p:sp>
      <p:sp>
        <p:nvSpPr>
          <p:cNvPr id="4" name="Subtitle 2">
            <a:extLst>
              <a:ext uri="{FF2B5EF4-FFF2-40B4-BE49-F238E27FC236}">
                <a16:creationId xmlns:a16="http://schemas.microsoft.com/office/drawing/2014/main" id="{1402E7B4-F1CC-AF4A-AD91-2C518E571FBA}"/>
              </a:ext>
            </a:extLst>
          </p:cNvPr>
          <p:cNvSpPr txBox="1">
            <a:spLocks/>
          </p:cNvSpPr>
          <p:nvPr/>
        </p:nvSpPr>
        <p:spPr>
          <a:xfrm>
            <a:off x="1524000" y="1448386"/>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5" name="TextBox 4">
            <a:extLst>
              <a:ext uri="{FF2B5EF4-FFF2-40B4-BE49-F238E27FC236}">
                <a16:creationId xmlns:a16="http://schemas.microsoft.com/office/drawing/2014/main" id="{E6EC4434-D771-7946-8BFB-9AB3AF1B4D66}"/>
              </a:ext>
            </a:extLst>
          </p:cNvPr>
          <p:cNvSpPr txBox="1"/>
          <p:nvPr/>
        </p:nvSpPr>
        <p:spPr>
          <a:xfrm>
            <a:off x="910388" y="1448386"/>
            <a:ext cx="10611853" cy="5693866"/>
          </a:xfrm>
          <a:prstGeom prst="rect">
            <a:avLst/>
          </a:prstGeom>
          <a:noFill/>
        </p:spPr>
        <p:txBody>
          <a:bodyPr wrap="square" rtlCol="0">
            <a:spAutoFit/>
          </a:bodyPr>
          <a:lstStyle/>
          <a:p>
            <a:r>
              <a:rPr lang="en-US" sz="4000" u="sng" dirty="0"/>
              <a:t>Task 8</a:t>
            </a:r>
          </a:p>
          <a:p>
            <a:endParaRPr lang="en-US" sz="2800" u="sng" dirty="0"/>
          </a:p>
          <a:p>
            <a:pPr marL="514350" indent="-514350">
              <a:buAutoNum type="arabicPeriod"/>
            </a:pPr>
            <a:r>
              <a:rPr lang="en-US" sz="2400" dirty="0"/>
              <a:t>Why did the Iron Man have to be taken apart?</a:t>
            </a:r>
          </a:p>
          <a:p>
            <a:pPr marL="514350" indent="-514350">
              <a:buAutoNum type="arabicPeriod"/>
            </a:pPr>
            <a:r>
              <a:rPr lang="en-US" sz="2400" dirty="0"/>
              <a:t>Why do you think the space-bat-angel-dragon laughed when the Iron Man challenged him to a test of strength? </a:t>
            </a:r>
          </a:p>
          <a:p>
            <a:pPr marL="514350" indent="-514350">
              <a:buAutoNum type="arabicPeriod"/>
            </a:pPr>
            <a:r>
              <a:rPr lang="en-US" sz="2400" dirty="0"/>
              <a:t>When the space-bat-angel dragon returned from the sun he looked terrible. Do you feel sorry for him? Explain why or why not.</a:t>
            </a:r>
          </a:p>
          <a:p>
            <a:pPr marL="514350" indent="-514350">
              <a:buAutoNum type="arabicPeriod"/>
            </a:pPr>
            <a:r>
              <a:rPr lang="en-US" sz="2400" dirty="0"/>
              <a:t>The Iron Man challenged the space-bat-angel-dragon a </a:t>
            </a:r>
            <a:r>
              <a:rPr lang="en-US" sz="2400" u="sng" dirty="0"/>
              <a:t>third</a:t>
            </a:r>
            <a:r>
              <a:rPr lang="en-US" sz="2400" dirty="0"/>
              <a:t> time. How do we know that (despite what he was saying) the Iron Man probably couldn’t go into the firepit again?</a:t>
            </a:r>
          </a:p>
          <a:p>
            <a:pPr marL="514350" indent="-514350">
              <a:buAutoNum type="arabicPeriod"/>
            </a:pPr>
            <a:r>
              <a:rPr lang="en-US" sz="2400" dirty="0"/>
              <a:t>What impact did the space-bat-angel dragon’s singing have on the world?</a:t>
            </a:r>
          </a:p>
          <a:p>
            <a:pPr marL="514350" indent="-514350">
              <a:buAutoNum type="arabicPeriod"/>
            </a:pPr>
            <a:endParaRPr lang="en-US" sz="3200" dirty="0"/>
          </a:p>
          <a:p>
            <a:pPr marL="457200" indent="-457200">
              <a:buAutoNum type="arabicPeriod"/>
            </a:pPr>
            <a:endParaRPr lang="en-US" sz="2400" dirty="0"/>
          </a:p>
          <a:p>
            <a:pPr marL="457200" indent="-457200">
              <a:buAutoNum type="arabicPeriod"/>
            </a:pPr>
            <a:endParaRPr lang="en-US" sz="2400" dirty="0"/>
          </a:p>
        </p:txBody>
      </p:sp>
      <p:pic>
        <p:nvPicPr>
          <p:cNvPr id="6" name="Picture 5">
            <a:extLst>
              <a:ext uri="{FF2B5EF4-FFF2-40B4-BE49-F238E27FC236}">
                <a16:creationId xmlns:a16="http://schemas.microsoft.com/office/drawing/2014/main" id="{E74E8F69-33E1-124A-9655-866717FD61D8}"/>
              </a:ext>
            </a:extLst>
          </p:cNvPr>
          <p:cNvPicPr>
            <a:picLocks noChangeAspect="1"/>
          </p:cNvPicPr>
          <p:nvPr/>
        </p:nvPicPr>
        <p:blipFill>
          <a:blip r:embed="rId3"/>
          <a:stretch>
            <a:fillRect/>
          </a:stretch>
        </p:blipFill>
        <p:spPr>
          <a:xfrm>
            <a:off x="340896" y="210854"/>
            <a:ext cx="1925050" cy="1237532"/>
          </a:xfrm>
          <a:prstGeom prst="rect">
            <a:avLst/>
          </a:prstGeom>
        </p:spPr>
      </p:pic>
    </p:spTree>
    <p:extLst>
      <p:ext uri="{BB962C8B-B14F-4D97-AF65-F5344CB8AC3E}">
        <p14:creationId xmlns:p14="http://schemas.microsoft.com/office/powerpoint/2010/main" val="522428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212</TotalTime>
  <Words>1102</Words>
  <Application>Microsoft Macintosh PowerPoint</Application>
  <PresentationFormat>Widescreen</PresentationFormat>
  <Paragraphs>115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The Iron Man</vt:lpstr>
      <vt:lpstr>Chapter 1</vt:lpstr>
      <vt:lpstr>Task 2</vt:lpstr>
      <vt:lpstr>Chapter 2</vt:lpstr>
      <vt:lpstr>Task 4 </vt:lpstr>
      <vt:lpstr>Chapter 3</vt:lpstr>
      <vt:lpstr>Task 6</vt:lpstr>
      <vt:lpstr>Chapter 4</vt:lpstr>
      <vt:lpstr>Chapter 5</vt:lpstr>
      <vt:lpstr>Task 9</vt:lpstr>
      <vt:lpstr>Extension Activities</vt:lpstr>
      <vt:lpstr>Did you enjoy this book?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Iron Man</dc:title>
  <dc:creator>Microsoft Office User</dc:creator>
  <cp:lastModifiedBy>Microsoft Office User</cp:lastModifiedBy>
  <cp:revision>23</cp:revision>
  <dcterms:created xsi:type="dcterms:W3CDTF">2021-01-14T12:17:08Z</dcterms:created>
  <dcterms:modified xsi:type="dcterms:W3CDTF">2021-01-14T15:51:42Z</dcterms:modified>
</cp:coreProperties>
</file>